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704" r:id="rId6"/>
    <p:sldMasterId id="2147483713" r:id="rId7"/>
    <p:sldMasterId id="2147483721" r:id="rId8"/>
  </p:sldMasterIdLst>
  <p:notesMasterIdLst>
    <p:notesMasterId r:id="rId104"/>
  </p:notesMasterIdLst>
  <p:sldIdLst>
    <p:sldId id="257" r:id="rId9"/>
    <p:sldId id="3381" r:id="rId10"/>
    <p:sldId id="3243" r:id="rId11"/>
    <p:sldId id="3387" r:id="rId12"/>
    <p:sldId id="3487" r:id="rId13"/>
    <p:sldId id="3026" r:id="rId14"/>
    <p:sldId id="3157" r:id="rId15"/>
    <p:sldId id="3310" r:id="rId16"/>
    <p:sldId id="3131" r:id="rId17"/>
    <p:sldId id="3175" r:id="rId18"/>
    <p:sldId id="3407" r:id="rId19"/>
    <p:sldId id="3331" r:id="rId20"/>
    <p:sldId id="3194" r:id="rId21"/>
    <p:sldId id="3135" r:id="rId22"/>
    <p:sldId id="3200" r:id="rId23"/>
    <p:sldId id="3219" r:id="rId24"/>
    <p:sldId id="3201" r:id="rId25"/>
    <p:sldId id="3202" r:id="rId26"/>
    <p:sldId id="3203" r:id="rId27"/>
    <p:sldId id="3204" r:id="rId28"/>
    <p:sldId id="3205" r:id="rId29"/>
    <p:sldId id="3206" r:id="rId30"/>
    <p:sldId id="3215" r:id="rId31"/>
    <p:sldId id="3212" r:id="rId32"/>
    <p:sldId id="3473" r:id="rId33"/>
    <p:sldId id="3474" r:id="rId34"/>
    <p:sldId id="3477" r:id="rId35"/>
    <p:sldId id="3214" r:id="rId36"/>
    <p:sldId id="3480" r:id="rId37"/>
    <p:sldId id="3325" r:id="rId38"/>
    <p:sldId id="3220" r:id="rId39"/>
    <p:sldId id="3223" r:id="rId40"/>
    <p:sldId id="3314" r:id="rId41"/>
    <p:sldId id="3225" r:id="rId42"/>
    <p:sldId id="3315" r:id="rId43"/>
    <p:sldId id="3316" r:id="rId44"/>
    <p:sldId id="3317" r:id="rId45"/>
    <p:sldId id="3318" r:id="rId46"/>
    <p:sldId id="3319" r:id="rId47"/>
    <p:sldId id="3484" r:id="rId48"/>
    <p:sldId id="3258" r:id="rId49"/>
    <p:sldId id="3422" r:id="rId50"/>
    <p:sldId id="3439" r:id="rId51"/>
    <p:sldId id="3429" r:id="rId52"/>
    <p:sldId id="3320" r:id="rId53"/>
    <p:sldId id="3321" r:id="rId54"/>
    <p:sldId id="3323" r:id="rId55"/>
    <p:sldId id="3327" r:id="rId56"/>
    <p:sldId id="3328" r:id="rId57"/>
    <p:sldId id="3438" r:id="rId58"/>
    <p:sldId id="3483" r:id="rId59"/>
    <p:sldId id="3482" r:id="rId60"/>
    <p:sldId id="3354" r:id="rId61"/>
    <p:sldId id="3355" r:id="rId62"/>
    <p:sldId id="3410" r:id="rId63"/>
    <p:sldId id="3445" r:id="rId64"/>
    <p:sldId id="3332" r:id="rId65"/>
    <p:sldId id="3413" r:id="rId66"/>
    <p:sldId id="3456" r:id="rId67"/>
    <p:sldId id="3338" r:id="rId68"/>
    <p:sldId id="3344" r:id="rId69"/>
    <p:sldId id="3447" r:id="rId70"/>
    <p:sldId id="3481" r:id="rId71"/>
    <p:sldId id="3420" r:id="rId72"/>
    <p:sldId id="3448" r:id="rId73"/>
    <p:sldId id="3427" r:id="rId74"/>
    <p:sldId id="3450" r:id="rId75"/>
    <p:sldId id="3486" r:id="rId76"/>
    <p:sldId id="3436" r:id="rId77"/>
    <p:sldId id="3458" r:id="rId78"/>
    <p:sldId id="3471" r:id="rId79"/>
    <p:sldId id="3353" r:id="rId80"/>
    <p:sldId id="3449" r:id="rId81"/>
    <p:sldId id="3435" r:id="rId82"/>
    <p:sldId id="3406" r:id="rId83"/>
    <p:sldId id="3454" r:id="rId84"/>
    <p:sldId id="3479" r:id="rId85"/>
    <p:sldId id="3356" r:id="rId86"/>
    <p:sldId id="3396" r:id="rId87"/>
    <p:sldId id="3368" r:id="rId88"/>
    <p:sldId id="3452" r:id="rId89"/>
    <p:sldId id="3369" r:id="rId90"/>
    <p:sldId id="3476" r:id="rId91"/>
    <p:sldId id="3386" r:id="rId92"/>
    <p:sldId id="3389" r:id="rId93"/>
    <p:sldId id="3432" r:id="rId94"/>
    <p:sldId id="3367" r:id="rId95"/>
    <p:sldId id="3446" r:id="rId96"/>
    <p:sldId id="3191" r:id="rId97"/>
    <p:sldId id="3382" r:id="rId98"/>
    <p:sldId id="3441" r:id="rId99"/>
    <p:sldId id="3442" r:id="rId100"/>
    <p:sldId id="3443" r:id="rId101"/>
    <p:sldId id="3379" r:id="rId102"/>
    <p:sldId id="3380" r:id="rId103"/>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uvelle section" id="{C6B8FB7E-28CF-44CE-B00F-EB36580D4B5A}">
          <p14:sldIdLst>
            <p14:sldId id="257"/>
            <p14:sldId id="3381"/>
            <p14:sldId id="3243"/>
          </p14:sldIdLst>
        </p14:section>
        <p14:section name="Introduction" id="{DFD89ADD-4FAC-4926-8F44-CEAA83089B9D}">
          <p14:sldIdLst>
            <p14:sldId id="3387"/>
            <p14:sldId id="3487"/>
            <p14:sldId id="3026"/>
            <p14:sldId id="3157"/>
            <p14:sldId id="3310"/>
            <p14:sldId id="3131"/>
            <p14:sldId id="3175"/>
            <p14:sldId id="3407"/>
          </p14:sldIdLst>
        </p14:section>
        <p14:section name="Carto. des lieux" id="{AF5F6FFA-5478-44D8-A7B7-86B83CAA49C1}">
          <p14:sldIdLst>
            <p14:sldId id="3331"/>
            <p14:sldId id="3194"/>
            <p14:sldId id="3135"/>
            <p14:sldId id="3200"/>
            <p14:sldId id="3219"/>
            <p14:sldId id="3201"/>
            <p14:sldId id="3202"/>
            <p14:sldId id="3203"/>
            <p14:sldId id="3204"/>
            <p14:sldId id="3205"/>
            <p14:sldId id="3206"/>
            <p14:sldId id="3215"/>
            <p14:sldId id="3212"/>
            <p14:sldId id="3473"/>
            <p14:sldId id="3474"/>
            <p14:sldId id="3477"/>
            <p14:sldId id="3214"/>
            <p14:sldId id="3480"/>
            <p14:sldId id="3325"/>
            <p14:sldId id="3220"/>
            <p14:sldId id="3223"/>
            <p14:sldId id="3314"/>
            <p14:sldId id="3225"/>
            <p14:sldId id="3315"/>
            <p14:sldId id="3316"/>
            <p14:sldId id="3317"/>
            <p14:sldId id="3318"/>
            <p14:sldId id="3319"/>
            <p14:sldId id="3484"/>
          </p14:sldIdLst>
        </p14:section>
        <p14:section name="Gestion des partenaires" id="{43DD3024-6CB9-49C8-A4C3-F3512817D6C6}">
          <p14:sldIdLst>
            <p14:sldId id="3258"/>
            <p14:sldId id="3422"/>
            <p14:sldId id="3439"/>
            <p14:sldId id="3429"/>
            <p14:sldId id="3320"/>
            <p14:sldId id="3321"/>
            <p14:sldId id="3323"/>
            <p14:sldId id="3327"/>
            <p14:sldId id="3328"/>
            <p14:sldId id="3438"/>
            <p14:sldId id="3483"/>
            <p14:sldId id="3482"/>
          </p14:sldIdLst>
        </p14:section>
        <p14:section name="Cartographie activités travail" id="{8550B0AB-472D-4E8A-898D-8CA64BE1F025}">
          <p14:sldIdLst>
            <p14:sldId id="3354"/>
            <p14:sldId id="3355"/>
            <p14:sldId id="3410"/>
            <p14:sldId id="3445"/>
            <p14:sldId id="3332"/>
            <p14:sldId id="3413"/>
            <p14:sldId id="3456"/>
            <p14:sldId id="3338"/>
            <p14:sldId id="3344"/>
            <p14:sldId id="3447"/>
            <p14:sldId id="3481"/>
          </p14:sldIdLst>
        </p14:section>
        <p14:section name="Cartographie activités formation professionnelle" id="{410C4146-BB9A-44ED-B40D-DC21E89634E8}">
          <p14:sldIdLst>
            <p14:sldId id="3420"/>
            <p14:sldId id="3448"/>
            <p14:sldId id="3427"/>
            <p14:sldId id="3450"/>
            <p14:sldId id="3486"/>
            <p14:sldId id="3436"/>
            <p14:sldId id="3458"/>
            <p14:sldId id="3471"/>
            <p14:sldId id="3353"/>
            <p14:sldId id="3449"/>
            <p14:sldId id="3435"/>
            <p14:sldId id="3406"/>
            <p14:sldId id="3454"/>
            <p14:sldId id="3479"/>
          </p14:sldIdLst>
        </p14:section>
        <p14:section name="Navigation cartographie activités" id="{AC9B8032-F0E0-4213-93CF-072F37231CBF}">
          <p14:sldIdLst>
            <p14:sldId id="3356"/>
            <p14:sldId id="3396"/>
            <p14:sldId id="3368"/>
            <p14:sldId id="3452"/>
            <p14:sldId id="3369"/>
            <p14:sldId id="3476"/>
          </p14:sldIdLst>
        </p14:section>
        <p14:section name="Et après ?" id="{CA3453B7-16B3-43A4-B7D2-BD5555D308AA}">
          <p14:sldIdLst>
            <p14:sldId id="3386"/>
            <p14:sldId id="3389"/>
            <p14:sldId id="3432"/>
            <p14:sldId id="3367"/>
            <p14:sldId id="3446"/>
            <p14:sldId id="3191"/>
          </p14:sldIdLst>
        </p14:section>
        <p14:section name="Annexe" id="{B248E255-D862-4E23-8318-8FFB8D95FFD7}">
          <p14:sldIdLst>
            <p14:sldId id="3382"/>
            <p14:sldId id="3441"/>
            <p14:sldId id="3442"/>
            <p14:sldId id="3443"/>
            <p14:sldId id="3379"/>
            <p14:sldId id="33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HUISSIER Sylvain" initials="LS" lastIdx="4" clrIdx="0">
    <p:extLst>
      <p:ext uri="{19B8F6BF-5375-455C-9EA6-DF929625EA0E}">
        <p15:presenceInfo xmlns:p15="http://schemas.microsoft.com/office/powerpoint/2012/main" userId="S-1-5-21-1390067357-1606980848-725345543-51821" providerId="AD"/>
      </p:ext>
    </p:extLst>
  </p:cmAuthor>
  <p:cmAuthor id="2" name="Gregoire Giret" initials="GG" lastIdx="1" clrIdx="1">
    <p:extLst>
      <p:ext uri="{19B8F6BF-5375-455C-9EA6-DF929625EA0E}">
        <p15:presenceInfo xmlns:p15="http://schemas.microsoft.com/office/powerpoint/2012/main" userId="S::gregoire.giret@bearingpoint.com::cf6cf542-203b-4d60-b557-a42176423746" providerId="AD"/>
      </p:ext>
    </p:extLst>
  </p:cmAuthor>
  <p:cmAuthor id="3" name="PHILIPPE Matthieu" initials="PM" lastIdx="9" clrIdx="2">
    <p:extLst>
      <p:ext uri="{19B8F6BF-5375-455C-9EA6-DF929625EA0E}">
        <p15:presenceInfo xmlns:p15="http://schemas.microsoft.com/office/powerpoint/2012/main" userId="S-1-5-21-1390067357-1606980848-725345543-64839" providerId="AD"/>
      </p:ext>
    </p:extLst>
  </p:cmAuthor>
  <p:cmAuthor id="4" name="El Bekkali, Iman" initials="EBI" lastIdx="2" clrIdx="3">
    <p:extLst>
      <p:ext uri="{19B8F6BF-5375-455C-9EA6-DF929625EA0E}">
        <p15:presenceInfo xmlns:p15="http://schemas.microsoft.com/office/powerpoint/2012/main" userId="S::iman.elbekkali@bearingpoint.com::cd0ea25c-95f2-4319-bc09-7459454d46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94F57"/>
    <a:srgbClr val="83A47D"/>
    <a:srgbClr val="7030A0"/>
    <a:srgbClr val="875F76"/>
    <a:srgbClr val="F5F5F5"/>
    <a:srgbClr val="FFF7E1"/>
    <a:srgbClr val="EBF0F9"/>
    <a:srgbClr val="DAE3F3"/>
    <a:srgbClr val="4F4F59"/>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viewProps" Target="viewProps.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theme" Target="theme/theme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ableStyles" Target="tableStyle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66A7F5B-C9C6-443A-9CF3-16120D2EA990}" type="datetimeFigureOut">
              <a:rPr lang="fr-FR" smtClean="0"/>
              <a:t>07/03/2022</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FA87A25D-D3B8-4922-94F5-3E70F3824109}" type="slidenum">
              <a:rPr lang="fr-FR" smtClean="0"/>
              <a:t>‹N°›</a:t>
            </a:fld>
            <a:endParaRPr lang="fr-FR"/>
          </a:p>
        </p:txBody>
      </p:sp>
    </p:spTree>
    <p:extLst>
      <p:ext uri="{BB962C8B-B14F-4D97-AF65-F5344CB8AC3E}">
        <p14:creationId xmlns:p14="http://schemas.microsoft.com/office/powerpoint/2010/main" val="3876589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Matthieu</a:t>
            </a:r>
          </a:p>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4"/>
          <p:cNvPicPr>
            <a:picLocks noChangeAspect="1"/>
          </p:cNvPicPr>
          <p:nvPr/>
        </p:nvPicPr>
        <p:blipFill>
          <a:blip r:embed="rId3"/>
          <a:stretch>
            <a:fillRect/>
          </a:stretch>
        </p:blipFill>
        <p:spPr>
          <a:xfrm>
            <a:off x="251436" y="7834179"/>
            <a:ext cx="6519981" cy="2036771"/>
          </a:xfrm>
          <a:prstGeom prst="rect">
            <a:avLst/>
          </a:prstGeom>
        </p:spPr>
      </p:pic>
    </p:spTree>
    <p:extLst>
      <p:ext uri="{BB962C8B-B14F-4D97-AF65-F5344CB8AC3E}">
        <p14:creationId xmlns:p14="http://schemas.microsoft.com/office/powerpoint/2010/main" val="305249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38</a:t>
            </a:fld>
            <a:endParaRPr lang="fr-FR"/>
          </a:p>
        </p:txBody>
      </p:sp>
    </p:spTree>
    <p:extLst>
      <p:ext uri="{BB962C8B-B14F-4D97-AF65-F5344CB8AC3E}">
        <p14:creationId xmlns:p14="http://schemas.microsoft.com/office/powerpoint/2010/main" val="364099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39</a:t>
            </a:fld>
            <a:endParaRPr lang="fr-FR"/>
          </a:p>
        </p:txBody>
      </p:sp>
    </p:spTree>
    <p:extLst>
      <p:ext uri="{BB962C8B-B14F-4D97-AF65-F5344CB8AC3E}">
        <p14:creationId xmlns:p14="http://schemas.microsoft.com/office/powerpoint/2010/main" val="560501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Exercice optionnel</a:t>
            </a: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40</a:t>
            </a:fld>
            <a:endParaRPr lang="fr-FR"/>
          </a:p>
        </p:txBody>
      </p:sp>
    </p:spTree>
    <p:extLst>
      <p:ext uri="{BB962C8B-B14F-4D97-AF65-F5344CB8AC3E}">
        <p14:creationId xmlns:p14="http://schemas.microsoft.com/office/powerpoint/2010/main" val="217404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43</a:t>
            </a:fld>
            <a:endParaRPr lang="fr-FR"/>
          </a:p>
        </p:txBody>
      </p:sp>
    </p:spTree>
    <p:extLst>
      <p:ext uri="{BB962C8B-B14F-4D97-AF65-F5344CB8AC3E}">
        <p14:creationId xmlns:p14="http://schemas.microsoft.com/office/powerpoint/2010/main" val="329122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44</a:t>
            </a:fld>
            <a:endParaRPr lang="fr-FR"/>
          </a:p>
        </p:txBody>
      </p:sp>
    </p:spTree>
    <p:extLst>
      <p:ext uri="{BB962C8B-B14F-4D97-AF65-F5344CB8AC3E}">
        <p14:creationId xmlns:p14="http://schemas.microsoft.com/office/powerpoint/2010/main" val="162130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45</a:t>
            </a:fld>
            <a:endParaRPr lang="fr-FR"/>
          </a:p>
        </p:txBody>
      </p:sp>
    </p:spTree>
    <p:extLst>
      <p:ext uri="{BB962C8B-B14F-4D97-AF65-F5344CB8AC3E}">
        <p14:creationId xmlns:p14="http://schemas.microsoft.com/office/powerpoint/2010/main" val="73630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46</a:t>
            </a:fld>
            <a:endParaRPr lang="fr-FR"/>
          </a:p>
        </p:txBody>
      </p:sp>
    </p:spTree>
    <p:extLst>
      <p:ext uri="{BB962C8B-B14F-4D97-AF65-F5344CB8AC3E}">
        <p14:creationId xmlns:p14="http://schemas.microsoft.com/office/powerpoint/2010/main" val="2764441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47</a:t>
            </a:fld>
            <a:endParaRPr lang="fr-FR"/>
          </a:p>
        </p:txBody>
      </p:sp>
    </p:spTree>
    <p:extLst>
      <p:ext uri="{BB962C8B-B14F-4D97-AF65-F5344CB8AC3E}">
        <p14:creationId xmlns:p14="http://schemas.microsoft.com/office/powerpoint/2010/main" val="1609961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48</a:t>
            </a:fld>
            <a:endParaRPr lang="fr-FR"/>
          </a:p>
        </p:txBody>
      </p:sp>
    </p:spTree>
    <p:extLst>
      <p:ext uri="{BB962C8B-B14F-4D97-AF65-F5344CB8AC3E}">
        <p14:creationId xmlns:p14="http://schemas.microsoft.com/office/powerpoint/2010/main" val="2042288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49</a:t>
            </a:fld>
            <a:endParaRPr lang="fr-FR"/>
          </a:p>
        </p:txBody>
      </p:sp>
    </p:spTree>
    <p:extLst>
      <p:ext uri="{BB962C8B-B14F-4D97-AF65-F5344CB8AC3E}">
        <p14:creationId xmlns:p14="http://schemas.microsoft.com/office/powerpoint/2010/main" val="2712480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24</a:t>
            </a:fld>
            <a:endParaRPr lang="fr-FR"/>
          </a:p>
        </p:txBody>
      </p:sp>
    </p:spTree>
    <p:extLst>
      <p:ext uri="{BB962C8B-B14F-4D97-AF65-F5344CB8AC3E}">
        <p14:creationId xmlns:p14="http://schemas.microsoft.com/office/powerpoint/2010/main" val="958200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50</a:t>
            </a:fld>
            <a:endParaRPr lang="fr-FR"/>
          </a:p>
        </p:txBody>
      </p:sp>
    </p:spTree>
    <p:extLst>
      <p:ext uri="{BB962C8B-B14F-4D97-AF65-F5344CB8AC3E}">
        <p14:creationId xmlns:p14="http://schemas.microsoft.com/office/powerpoint/2010/main" val="3961854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54</a:t>
            </a:fld>
            <a:endParaRPr lang="fr-FR"/>
          </a:p>
        </p:txBody>
      </p:sp>
    </p:spTree>
    <p:extLst>
      <p:ext uri="{BB962C8B-B14F-4D97-AF65-F5344CB8AC3E}">
        <p14:creationId xmlns:p14="http://schemas.microsoft.com/office/powerpoint/2010/main" val="4161233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56</a:t>
            </a:fld>
            <a:endParaRPr lang="fr-FR"/>
          </a:p>
        </p:txBody>
      </p:sp>
    </p:spTree>
    <p:extLst>
      <p:ext uri="{BB962C8B-B14F-4D97-AF65-F5344CB8AC3E}">
        <p14:creationId xmlns:p14="http://schemas.microsoft.com/office/powerpoint/2010/main" val="2083215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57</a:t>
            </a:fld>
            <a:endParaRPr lang="fr-FR"/>
          </a:p>
        </p:txBody>
      </p:sp>
    </p:spTree>
    <p:extLst>
      <p:ext uri="{BB962C8B-B14F-4D97-AF65-F5344CB8AC3E}">
        <p14:creationId xmlns:p14="http://schemas.microsoft.com/office/powerpoint/2010/main" val="1638183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58</a:t>
            </a:fld>
            <a:endParaRPr lang="fr-FR"/>
          </a:p>
        </p:txBody>
      </p:sp>
    </p:spTree>
    <p:extLst>
      <p:ext uri="{BB962C8B-B14F-4D97-AF65-F5344CB8AC3E}">
        <p14:creationId xmlns:p14="http://schemas.microsoft.com/office/powerpoint/2010/main" val="3276943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59</a:t>
            </a:fld>
            <a:endParaRPr lang="fr-FR"/>
          </a:p>
        </p:txBody>
      </p:sp>
    </p:spTree>
    <p:extLst>
      <p:ext uri="{BB962C8B-B14F-4D97-AF65-F5344CB8AC3E}">
        <p14:creationId xmlns:p14="http://schemas.microsoft.com/office/powerpoint/2010/main" val="1722450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60</a:t>
            </a:fld>
            <a:endParaRPr lang="fr-FR"/>
          </a:p>
        </p:txBody>
      </p:sp>
    </p:spTree>
    <p:extLst>
      <p:ext uri="{BB962C8B-B14F-4D97-AF65-F5344CB8AC3E}">
        <p14:creationId xmlns:p14="http://schemas.microsoft.com/office/powerpoint/2010/main" val="1702096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61</a:t>
            </a:fld>
            <a:endParaRPr lang="fr-FR"/>
          </a:p>
        </p:txBody>
      </p:sp>
    </p:spTree>
    <p:extLst>
      <p:ext uri="{BB962C8B-B14F-4D97-AF65-F5344CB8AC3E}">
        <p14:creationId xmlns:p14="http://schemas.microsoft.com/office/powerpoint/2010/main" val="362907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62</a:t>
            </a:fld>
            <a:endParaRPr lang="fr-FR"/>
          </a:p>
        </p:txBody>
      </p:sp>
    </p:spTree>
    <p:extLst>
      <p:ext uri="{BB962C8B-B14F-4D97-AF65-F5344CB8AC3E}">
        <p14:creationId xmlns:p14="http://schemas.microsoft.com/office/powerpoint/2010/main" val="274192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65</a:t>
            </a:fld>
            <a:endParaRPr lang="fr-FR"/>
          </a:p>
        </p:txBody>
      </p:sp>
    </p:spTree>
    <p:extLst>
      <p:ext uri="{BB962C8B-B14F-4D97-AF65-F5344CB8AC3E}">
        <p14:creationId xmlns:p14="http://schemas.microsoft.com/office/powerpoint/2010/main" val="270823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25</a:t>
            </a:fld>
            <a:endParaRPr lang="fr-FR"/>
          </a:p>
        </p:txBody>
      </p:sp>
    </p:spTree>
    <p:extLst>
      <p:ext uri="{BB962C8B-B14F-4D97-AF65-F5344CB8AC3E}">
        <p14:creationId xmlns:p14="http://schemas.microsoft.com/office/powerpoint/2010/main" val="3591696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66</a:t>
            </a:fld>
            <a:endParaRPr lang="fr-FR"/>
          </a:p>
        </p:txBody>
      </p:sp>
    </p:spTree>
    <p:extLst>
      <p:ext uri="{BB962C8B-B14F-4D97-AF65-F5344CB8AC3E}">
        <p14:creationId xmlns:p14="http://schemas.microsoft.com/office/powerpoint/2010/main" val="3568662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67</a:t>
            </a:fld>
            <a:endParaRPr lang="fr-FR"/>
          </a:p>
        </p:txBody>
      </p:sp>
    </p:spTree>
    <p:extLst>
      <p:ext uri="{BB962C8B-B14F-4D97-AF65-F5344CB8AC3E}">
        <p14:creationId xmlns:p14="http://schemas.microsoft.com/office/powerpoint/2010/main" val="2375993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68</a:t>
            </a:fld>
            <a:endParaRPr lang="fr-FR"/>
          </a:p>
        </p:txBody>
      </p:sp>
    </p:spTree>
    <p:extLst>
      <p:ext uri="{BB962C8B-B14F-4D97-AF65-F5344CB8AC3E}">
        <p14:creationId xmlns:p14="http://schemas.microsoft.com/office/powerpoint/2010/main" val="1904254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69</a:t>
            </a:fld>
            <a:endParaRPr lang="fr-FR"/>
          </a:p>
        </p:txBody>
      </p:sp>
    </p:spTree>
    <p:extLst>
      <p:ext uri="{BB962C8B-B14F-4D97-AF65-F5344CB8AC3E}">
        <p14:creationId xmlns:p14="http://schemas.microsoft.com/office/powerpoint/2010/main" val="4185739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70</a:t>
            </a:fld>
            <a:endParaRPr lang="fr-FR"/>
          </a:p>
        </p:txBody>
      </p:sp>
    </p:spTree>
    <p:extLst>
      <p:ext uri="{BB962C8B-B14F-4D97-AF65-F5344CB8AC3E}">
        <p14:creationId xmlns:p14="http://schemas.microsoft.com/office/powerpoint/2010/main" val="3790239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71</a:t>
            </a:fld>
            <a:endParaRPr lang="fr-FR"/>
          </a:p>
        </p:txBody>
      </p:sp>
    </p:spTree>
    <p:extLst>
      <p:ext uri="{BB962C8B-B14F-4D97-AF65-F5344CB8AC3E}">
        <p14:creationId xmlns:p14="http://schemas.microsoft.com/office/powerpoint/2010/main" val="260329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72</a:t>
            </a:fld>
            <a:endParaRPr lang="fr-FR"/>
          </a:p>
        </p:txBody>
      </p:sp>
    </p:spTree>
    <p:extLst>
      <p:ext uri="{BB962C8B-B14F-4D97-AF65-F5344CB8AC3E}">
        <p14:creationId xmlns:p14="http://schemas.microsoft.com/office/powerpoint/2010/main" val="2038737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73</a:t>
            </a:fld>
            <a:endParaRPr lang="fr-FR"/>
          </a:p>
        </p:txBody>
      </p:sp>
    </p:spTree>
    <p:extLst>
      <p:ext uri="{BB962C8B-B14F-4D97-AF65-F5344CB8AC3E}">
        <p14:creationId xmlns:p14="http://schemas.microsoft.com/office/powerpoint/2010/main" val="4164391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74</a:t>
            </a:fld>
            <a:endParaRPr lang="fr-FR"/>
          </a:p>
        </p:txBody>
      </p:sp>
    </p:spTree>
    <p:extLst>
      <p:ext uri="{BB962C8B-B14F-4D97-AF65-F5344CB8AC3E}">
        <p14:creationId xmlns:p14="http://schemas.microsoft.com/office/powerpoint/2010/main" val="755039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75</a:t>
            </a:fld>
            <a:endParaRPr lang="fr-FR"/>
          </a:p>
        </p:txBody>
      </p:sp>
    </p:spTree>
    <p:extLst>
      <p:ext uri="{BB962C8B-B14F-4D97-AF65-F5344CB8AC3E}">
        <p14:creationId xmlns:p14="http://schemas.microsoft.com/office/powerpoint/2010/main" val="111890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26</a:t>
            </a:fld>
            <a:endParaRPr lang="fr-FR"/>
          </a:p>
        </p:txBody>
      </p:sp>
    </p:spTree>
    <p:extLst>
      <p:ext uri="{BB962C8B-B14F-4D97-AF65-F5344CB8AC3E}">
        <p14:creationId xmlns:p14="http://schemas.microsoft.com/office/powerpoint/2010/main" val="847049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76</a:t>
            </a:fld>
            <a:endParaRPr lang="fr-FR"/>
          </a:p>
        </p:txBody>
      </p:sp>
    </p:spTree>
    <p:extLst>
      <p:ext uri="{BB962C8B-B14F-4D97-AF65-F5344CB8AC3E}">
        <p14:creationId xmlns:p14="http://schemas.microsoft.com/office/powerpoint/2010/main" val="2442227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85</a:t>
            </a:fld>
            <a:endParaRPr lang="fr-FR"/>
          </a:p>
        </p:txBody>
      </p:sp>
    </p:spTree>
    <p:extLst>
      <p:ext uri="{BB962C8B-B14F-4D97-AF65-F5344CB8AC3E}">
        <p14:creationId xmlns:p14="http://schemas.microsoft.com/office/powerpoint/2010/main" val="2235586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91</a:t>
            </a:fld>
            <a:endParaRPr lang="fr-FR"/>
          </a:p>
        </p:txBody>
      </p:sp>
    </p:spTree>
    <p:extLst>
      <p:ext uri="{BB962C8B-B14F-4D97-AF65-F5344CB8AC3E}">
        <p14:creationId xmlns:p14="http://schemas.microsoft.com/office/powerpoint/2010/main" val="2989837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92</a:t>
            </a:fld>
            <a:endParaRPr lang="fr-FR"/>
          </a:p>
        </p:txBody>
      </p:sp>
    </p:spTree>
    <p:extLst>
      <p:ext uri="{BB962C8B-B14F-4D97-AF65-F5344CB8AC3E}">
        <p14:creationId xmlns:p14="http://schemas.microsoft.com/office/powerpoint/2010/main" val="382338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93</a:t>
            </a:fld>
            <a:endParaRPr lang="fr-FR"/>
          </a:p>
        </p:txBody>
      </p:sp>
    </p:spTree>
    <p:extLst>
      <p:ext uri="{BB962C8B-B14F-4D97-AF65-F5344CB8AC3E}">
        <p14:creationId xmlns:p14="http://schemas.microsoft.com/office/powerpoint/2010/main" val="1844630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94</a:t>
            </a:fld>
            <a:endParaRPr lang="fr-FR"/>
          </a:p>
        </p:txBody>
      </p:sp>
    </p:spTree>
    <p:extLst>
      <p:ext uri="{BB962C8B-B14F-4D97-AF65-F5344CB8AC3E}">
        <p14:creationId xmlns:p14="http://schemas.microsoft.com/office/powerpoint/2010/main" val="3866636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95</a:t>
            </a:fld>
            <a:endParaRPr lang="fr-FR"/>
          </a:p>
        </p:txBody>
      </p:sp>
    </p:spTree>
    <p:extLst>
      <p:ext uri="{BB962C8B-B14F-4D97-AF65-F5344CB8AC3E}">
        <p14:creationId xmlns:p14="http://schemas.microsoft.com/office/powerpoint/2010/main" val="105348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27</a:t>
            </a:fld>
            <a:endParaRPr lang="fr-FR"/>
          </a:p>
        </p:txBody>
      </p:sp>
    </p:spTree>
    <p:extLst>
      <p:ext uri="{BB962C8B-B14F-4D97-AF65-F5344CB8AC3E}">
        <p14:creationId xmlns:p14="http://schemas.microsoft.com/office/powerpoint/2010/main" val="121092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34</a:t>
            </a:fld>
            <a:endParaRPr lang="fr-FR"/>
          </a:p>
        </p:txBody>
      </p:sp>
    </p:spTree>
    <p:extLst>
      <p:ext uri="{BB962C8B-B14F-4D97-AF65-F5344CB8AC3E}">
        <p14:creationId xmlns:p14="http://schemas.microsoft.com/office/powerpoint/2010/main" val="7113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35</a:t>
            </a:fld>
            <a:endParaRPr lang="fr-FR"/>
          </a:p>
        </p:txBody>
      </p:sp>
    </p:spTree>
    <p:extLst>
      <p:ext uri="{BB962C8B-B14F-4D97-AF65-F5344CB8AC3E}">
        <p14:creationId xmlns:p14="http://schemas.microsoft.com/office/powerpoint/2010/main" val="375613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36</a:t>
            </a:fld>
            <a:endParaRPr lang="fr-FR"/>
          </a:p>
        </p:txBody>
      </p:sp>
    </p:spTree>
    <p:extLst>
      <p:ext uri="{BB962C8B-B14F-4D97-AF65-F5344CB8AC3E}">
        <p14:creationId xmlns:p14="http://schemas.microsoft.com/office/powerpoint/2010/main" val="189999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A87A25D-D3B8-4922-94F5-3E70F3824109}" type="slidenum">
              <a:rPr lang="fr-FR" smtClean="0"/>
              <a:t>37</a:t>
            </a:fld>
            <a:endParaRPr lang="fr-FR"/>
          </a:p>
        </p:txBody>
      </p:sp>
    </p:spTree>
    <p:extLst>
      <p:ext uri="{BB962C8B-B14F-4D97-AF65-F5344CB8AC3E}">
        <p14:creationId xmlns:p14="http://schemas.microsoft.com/office/powerpoint/2010/main" val="3091010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DD08983-280A-C144-A2B3-7C9F553BCC88}"/>
              </a:ext>
            </a:extLst>
          </p:cNvPr>
          <p:cNvPicPr>
            <a:picLocks noChangeAspect="1"/>
          </p:cNvPicPr>
          <p:nvPr userDrawn="1"/>
        </p:nvPicPr>
        <p:blipFill>
          <a:blip r:embed="rId2"/>
          <a:stretch>
            <a:fillRect/>
          </a:stretch>
        </p:blipFill>
        <p:spPr>
          <a:xfrm rot="10800000">
            <a:off x="9227457" y="430769"/>
            <a:ext cx="5929086" cy="5996462"/>
          </a:xfrm>
          <a:prstGeom prst="rect">
            <a:avLst/>
          </a:prstGeom>
        </p:spPr>
      </p:pic>
      <p:pic>
        <p:nvPicPr>
          <p:cNvPr id="12" name="Image 11">
            <a:extLst>
              <a:ext uri="{FF2B5EF4-FFF2-40B4-BE49-F238E27FC236}">
                <a16:creationId xmlns:a16="http://schemas.microsoft.com/office/drawing/2014/main" id="{10F6D2A8-53A8-524F-8D8F-6C46655B0E66}"/>
              </a:ext>
            </a:extLst>
          </p:cNvPr>
          <p:cNvPicPr>
            <a:picLocks noChangeAspect="1"/>
          </p:cNvPicPr>
          <p:nvPr userDrawn="1"/>
        </p:nvPicPr>
        <p:blipFill>
          <a:blip r:embed="rId3"/>
          <a:stretch>
            <a:fillRect/>
          </a:stretch>
        </p:blipFill>
        <p:spPr>
          <a:xfrm>
            <a:off x="10110741" y="214009"/>
            <a:ext cx="1634038" cy="996715"/>
          </a:xfrm>
          <a:prstGeom prst="rect">
            <a:avLst/>
          </a:prstGeom>
        </p:spPr>
      </p:pic>
      <p:pic>
        <p:nvPicPr>
          <p:cNvPr id="13" name="Image 12">
            <a:extLst>
              <a:ext uri="{FF2B5EF4-FFF2-40B4-BE49-F238E27FC236}">
                <a16:creationId xmlns:a16="http://schemas.microsoft.com/office/drawing/2014/main" id="{7695BC3A-10A8-F347-8521-98009C4BBF79}"/>
              </a:ext>
            </a:extLst>
          </p:cNvPr>
          <p:cNvPicPr>
            <a:picLocks noChangeAspect="1"/>
          </p:cNvPicPr>
          <p:nvPr userDrawn="1"/>
        </p:nvPicPr>
        <p:blipFill>
          <a:blip r:embed="rId4"/>
          <a:stretch>
            <a:fillRect/>
          </a:stretch>
        </p:blipFill>
        <p:spPr>
          <a:xfrm>
            <a:off x="425921" y="214009"/>
            <a:ext cx="1343172" cy="1089498"/>
          </a:xfrm>
          <a:prstGeom prst="rect">
            <a:avLst/>
          </a:prstGeom>
        </p:spPr>
      </p:pic>
    </p:spTree>
    <p:extLst>
      <p:ext uri="{BB962C8B-B14F-4D97-AF65-F5344CB8AC3E}">
        <p14:creationId xmlns:p14="http://schemas.microsoft.com/office/powerpoint/2010/main" val="2486023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re de 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2F840E-8A59-6645-B3AC-E54F57658EA9}"/>
              </a:ext>
            </a:extLst>
          </p:cNvPr>
          <p:cNvPicPr>
            <a:picLocks noChangeAspect="1"/>
          </p:cNvPicPr>
          <p:nvPr userDrawn="1"/>
        </p:nvPicPr>
        <p:blipFill>
          <a:blip r:embed="rId2"/>
          <a:stretch>
            <a:fillRect/>
          </a:stretch>
        </p:blipFill>
        <p:spPr>
          <a:xfrm rot="10800000">
            <a:off x="9227457" y="430767"/>
            <a:ext cx="5929086" cy="5996462"/>
          </a:xfrm>
          <a:prstGeom prst="rect">
            <a:avLst/>
          </a:prstGeom>
        </p:spPr>
      </p:pic>
    </p:spTree>
    <p:extLst>
      <p:ext uri="{BB962C8B-B14F-4D97-AF65-F5344CB8AC3E}">
        <p14:creationId xmlns:p14="http://schemas.microsoft.com/office/powerpoint/2010/main" val="346760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itre de 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01AA88-51B9-8F43-9553-77E007CD62E7}"/>
              </a:ext>
            </a:extLst>
          </p:cNvPr>
          <p:cNvPicPr>
            <a:picLocks noChangeAspect="1"/>
          </p:cNvPicPr>
          <p:nvPr userDrawn="1"/>
        </p:nvPicPr>
        <p:blipFill>
          <a:blip r:embed="rId2"/>
          <a:stretch>
            <a:fillRect/>
          </a:stretch>
        </p:blipFill>
        <p:spPr>
          <a:xfrm rot="10800000">
            <a:off x="9227457" y="430768"/>
            <a:ext cx="5929087" cy="5996462"/>
          </a:xfrm>
          <a:prstGeom prst="rect">
            <a:avLst/>
          </a:prstGeom>
        </p:spPr>
      </p:pic>
    </p:spTree>
    <p:extLst>
      <p:ext uri="{BB962C8B-B14F-4D97-AF65-F5344CB8AC3E}">
        <p14:creationId xmlns:p14="http://schemas.microsoft.com/office/powerpoint/2010/main" val="299972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re de 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76E8C1-F59E-8847-B39E-3FD7CCCF7BA5}"/>
              </a:ext>
            </a:extLst>
          </p:cNvPr>
          <p:cNvPicPr>
            <a:picLocks noChangeAspect="1"/>
          </p:cNvPicPr>
          <p:nvPr userDrawn="1"/>
        </p:nvPicPr>
        <p:blipFill>
          <a:blip r:embed="rId2"/>
          <a:stretch>
            <a:fillRect/>
          </a:stretch>
        </p:blipFill>
        <p:spPr>
          <a:xfrm>
            <a:off x="-3325887" y="430769"/>
            <a:ext cx="5930212" cy="5997601"/>
          </a:xfrm>
          <a:prstGeom prst="rect">
            <a:avLst/>
          </a:prstGeom>
        </p:spPr>
      </p:pic>
    </p:spTree>
    <p:extLst>
      <p:ext uri="{BB962C8B-B14F-4D97-AF65-F5344CB8AC3E}">
        <p14:creationId xmlns:p14="http://schemas.microsoft.com/office/powerpoint/2010/main" val="1327233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re de 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34CF29-CB0B-DE4A-9782-83DD1B6CF6B6}"/>
              </a:ext>
            </a:extLst>
          </p:cNvPr>
          <p:cNvPicPr>
            <a:picLocks noChangeAspect="1"/>
          </p:cNvPicPr>
          <p:nvPr userDrawn="1"/>
        </p:nvPicPr>
        <p:blipFill>
          <a:blip r:embed="rId2"/>
          <a:stretch>
            <a:fillRect/>
          </a:stretch>
        </p:blipFill>
        <p:spPr>
          <a:xfrm>
            <a:off x="-3324761" y="430769"/>
            <a:ext cx="5929086" cy="5996462"/>
          </a:xfrm>
          <a:prstGeom prst="rect">
            <a:avLst/>
          </a:prstGeom>
        </p:spPr>
      </p:pic>
    </p:spTree>
    <p:extLst>
      <p:ext uri="{BB962C8B-B14F-4D97-AF65-F5344CB8AC3E}">
        <p14:creationId xmlns:p14="http://schemas.microsoft.com/office/powerpoint/2010/main" val="8925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15422BE-9E89-A644-9EA5-B92A134DCB7C}"/>
              </a:ext>
            </a:extLst>
          </p:cNvPr>
          <p:cNvPicPr>
            <a:picLocks noChangeAspect="1"/>
          </p:cNvPicPr>
          <p:nvPr userDrawn="1"/>
        </p:nvPicPr>
        <p:blipFill>
          <a:blip r:embed="rId2"/>
          <a:stretch>
            <a:fillRect/>
          </a:stretch>
        </p:blipFill>
        <p:spPr>
          <a:xfrm>
            <a:off x="-3324761" y="430768"/>
            <a:ext cx="5929087" cy="5996462"/>
          </a:xfrm>
          <a:prstGeom prst="rect">
            <a:avLst/>
          </a:prstGeom>
        </p:spPr>
      </p:pic>
    </p:spTree>
    <p:extLst>
      <p:ext uri="{BB962C8B-B14F-4D97-AF65-F5344CB8AC3E}">
        <p14:creationId xmlns:p14="http://schemas.microsoft.com/office/powerpoint/2010/main" val="2189207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E9BFB02-ED25-0E48-A1DF-AE28505FCCD7}"/>
              </a:ext>
            </a:extLst>
          </p:cNvPr>
          <p:cNvPicPr>
            <a:picLocks noChangeAspect="1"/>
          </p:cNvPicPr>
          <p:nvPr userDrawn="1"/>
        </p:nvPicPr>
        <p:blipFill>
          <a:blip r:embed="rId2">
            <a:grayscl/>
          </a:blip>
          <a:stretch>
            <a:fillRect/>
          </a:stretch>
        </p:blipFill>
        <p:spPr>
          <a:xfrm rot="10800000">
            <a:off x="11091707" y="430768"/>
            <a:ext cx="5930212" cy="5997601"/>
          </a:xfrm>
          <a:prstGeom prst="rect">
            <a:avLst/>
          </a:prstGeom>
        </p:spPr>
      </p:pic>
    </p:spTree>
    <p:extLst>
      <p:ext uri="{BB962C8B-B14F-4D97-AF65-F5344CB8AC3E}">
        <p14:creationId xmlns:p14="http://schemas.microsoft.com/office/powerpoint/2010/main" val="2356481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re de sectio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EC799F8-4CDD-9748-B2E3-5649B91F4576}"/>
              </a:ext>
            </a:extLst>
          </p:cNvPr>
          <p:cNvPicPr>
            <a:picLocks noChangeAspect="1"/>
          </p:cNvPicPr>
          <p:nvPr userDrawn="1"/>
        </p:nvPicPr>
        <p:blipFill>
          <a:blip r:embed="rId2"/>
          <a:stretch>
            <a:fillRect/>
          </a:stretch>
        </p:blipFill>
        <p:spPr>
          <a:xfrm>
            <a:off x="-4613794" y="430768"/>
            <a:ext cx="5929087" cy="5996462"/>
          </a:xfrm>
          <a:prstGeom prst="rect">
            <a:avLst/>
          </a:prstGeom>
        </p:spPr>
      </p:pic>
    </p:spTree>
    <p:extLst>
      <p:ext uri="{BB962C8B-B14F-4D97-AF65-F5344CB8AC3E}">
        <p14:creationId xmlns:p14="http://schemas.microsoft.com/office/powerpoint/2010/main" val="3483972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re de sectio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4302B57-A467-C944-95EB-5ED489960551}"/>
              </a:ext>
            </a:extLst>
          </p:cNvPr>
          <p:cNvPicPr>
            <a:picLocks noChangeAspect="1"/>
          </p:cNvPicPr>
          <p:nvPr userDrawn="1"/>
        </p:nvPicPr>
        <p:blipFill>
          <a:blip r:embed="rId2"/>
          <a:stretch>
            <a:fillRect/>
          </a:stretch>
        </p:blipFill>
        <p:spPr>
          <a:xfrm>
            <a:off x="-4582142" y="429630"/>
            <a:ext cx="5930212" cy="5997601"/>
          </a:xfrm>
          <a:prstGeom prst="rect">
            <a:avLst/>
          </a:prstGeom>
        </p:spPr>
      </p:pic>
    </p:spTree>
    <p:extLst>
      <p:ext uri="{BB962C8B-B14F-4D97-AF65-F5344CB8AC3E}">
        <p14:creationId xmlns:p14="http://schemas.microsoft.com/office/powerpoint/2010/main" val="1050658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re de section">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03144CC-0096-40E3-8616-520D7077E0C6}"/>
              </a:ext>
            </a:extLst>
          </p:cNvPr>
          <p:cNvSpPr>
            <a:spLocks noGrp="1"/>
          </p:cNvSpPr>
          <p:nvPr>
            <p:ph type="dt" sz="half" idx="10"/>
          </p:nvPr>
        </p:nvSpPr>
        <p:spPr/>
        <p:txBody>
          <a:bodyPr/>
          <a:lstStyle/>
          <a:p>
            <a:fld id="{84832138-2BF2-4F0C-84D8-942E40FAB5FE}" type="datetime1">
              <a:rPr lang="fr-FR" smtClean="0"/>
              <a:t>07/03/2022</a:t>
            </a:fld>
            <a:endParaRPr lang="fr-FR"/>
          </a:p>
        </p:txBody>
      </p:sp>
      <p:sp>
        <p:nvSpPr>
          <p:cNvPr id="3" name="Espace réservé du pied de page 2">
            <a:extLst>
              <a:ext uri="{FF2B5EF4-FFF2-40B4-BE49-F238E27FC236}">
                <a16:creationId xmlns:a16="http://schemas.microsoft.com/office/drawing/2014/main" id="{84A1C1DA-2B26-4A93-95F2-7DE7F74387E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DF334D6-2710-49C1-B964-B6051E922FCB}"/>
              </a:ext>
            </a:extLst>
          </p:cNvPr>
          <p:cNvSpPr>
            <a:spLocks noGrp="1"/>
          </p:cNvSpPr>
          <p:nvPr>
            <p:ph type="sldNum" sz="quarter" idx="12"/>
          </p:nvPr>
        </p:nvSpPr>
        <p:spPr/>
        <p:txBody>
          <a:bodyPr/>
          <a:lstStyle/>
          <a:p>
            <a:fld id="{CEFB9DD5-D438-3E4D-8D7C-083AA9A2762E}" type="slidenum">
              <a:rPr lang="fr-FR" smtClean="0"/>
              <a:t>‹N°›</a:t>
            </a:fld>
            <a:endParaRPr lang="fr-FR"/>
          </a:p>
        </p:txBody>
      </p:sp>
    </p:spTree>
    <p:extLst>
      <p:ext uri="{BB962C8B-B14F-4D97-AF65-F5344CB8AC3E}">
        <p14:creationId xmlns:p14="http://schemas.microsoft.com/office/powerpoint/2010/main" val="1845330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853BA0F-418B-5246-A983-0D31EDBF1F98}"/>
              </a:ext>
            </a:extLst>
          </p:cNvPr>
          <p:cNvPicPr>
            <a:picLocks noChangeAspect="1"/>
          </p:cNvPicPr>
          <p:nvPr userDrawn="1"/>
        </p:nvPicPr>
        <p:blipFill>
          <a:blip r:embed="rId2"/>
          <a:stretch>
            <a:fillRect/>
          </a:stretch>
        </p:blipFill>
        <p:spPr>
          <a:xfrm rot="10800000">
            <a:off x="9227457" y="430768"/>
            <a:ext cx="6768654" cy="5996462"/>
          </a:xfrm>
          <a:prstGeom prst="rect">
            <a:avLst/>
          </a:prstGeom>
        </p:spPr>
      </p:pic>
    </p:spTree>
    <p:extLst>
      <p:ext uri="{BB962C8B-B14F-4D97-AF65-F5344CB8AC3E}">
        <p14:creationId xmlns:p14="http://schemas.microsoft.com/office/powerpoint/2010/main" val="1684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74CD4DF-1C2F-B443-96F3-6A212ED39374}"/>
              </a:ext>
            </a:extLst>
          </p:cNvPr>
          <p:cNvPicPr>
            <a:picLocks noChangeAspect="1"/>
          </p:cNvPicPr>
          <p:nvPr userDrawn="1"/>
        </p:nvPicPr>
        <p:blipFill>
          <a:blip r:embed="rId2"/>
          <a:stretch>
            <a:fillRect/>
          </a:stretch>
        </p:blipFill>
        <p:spPr>
          <a:xfrm>
            <a:off x="425921" y="214009"/>
            <a:ext cx="1343172" cy="1089498"/>
          </a:xfrm>
          <a:prstGeom prst="rect">
            <a:avLst/>
          </a:prstGeom>
        </p:spPr>
      </p:pic>
      <p:pic>
        <p:nvPicPr>
          <p:cNvPr id="5" name="Image 4">
            <a:extLst>
              <a:ext uri="{FF2B5EF4-FFF2-40B4-BE49-F238E27FC236}">
                <a16:creationId xmlns:a16="http://schemas.microsoft.com/office/drawing/2014/main" id="{B1884DF2-6617-514C-B029-6C45D08CC2E6}"/>
              </a:ext>
            </a:extLst>
          </p:cNvPr>
          <p:cNvPicPr>
            <a:picLocks noChangeAspect="1"/>
          </p:cNvPicPr>
          <p:nvPr userDrawn="1"/>
        </p:nvPicPr>
        <p:blipFill>
          <a:blip r:embed="rId3"/>
          <a:stretch>
            <a:fillRect/>
          </a:stretch>
        </p:blipFill>
        <p:spPr>
          <a:xfrm>
            <a:off x="10110741" y="214009"/>
            <a:ext cx="1634038" cy="996715"/>
          </a:xfrm>
          <a:prstGeom prst="rect">
            <a:avLst/>
          </a:prstGeom>
        </p:spPr>
      </p:pic>
    </p:spTree>
    <p:extLst>
      <p:ext uri="{BB962C8B-B14F-4D97-AF65-F5344CB8AC3E}">
        <p14:creationId xmlns:p14="http://schemas.microsoft.com/office/powerpoint/2010/main" val="273644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462F482-774C-4E18-A0C1-0E9CA5C9352B}"/>
              </a:ext>
            </a:extLst>
          </p:cNvPr>
          <p:cNvSpPr>
            <a:spLocks noGrp="1"/>
          </p:cNvSpPr>
          <p:nvPr>
            <p:ph type="dt" sz="half" idx="10"/>
          </p:nvPr>
        </p:nvSpPr>
        <p:spPr/>
        <p:txBody>
          <a:bodyPr/>
          <a:lstStyle/>
          <a:p>
            <a:fld id="{4AFDB946-9190-4911-AD81-320591EA86AB}" type="datetime1">
              <a:rPr lang="fr-FR" smtClean="0"/>
              <a:t>07/03/2022</a:t>
            </a:fld>
            <a:endParaRPr lang="fr-FR"/>
          </a:p>
        </p:txBody>
      </p:sp>
      <p:sp>
        <p:nvSpPr>
          <p:cNvPr id="3" name="Espace réservé du pied de page 2">
            <a:extLst>
              <a:ext uri="{FF2B5EF4-FFF2-40B4-BE49-F238E27FC236}">
                <a16:creationId xmlns:a16="http://schemas.microsoft.com/office/drawing/2014/main" id="{D8C6EFE5-D064-45F9-9091-7929078C2AA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32B3360-06CA-4204-AEA9-8FFD5E02DFC5}"/>
              </a:ext>
            </a:extLst>
          </p:cNvPr>
          <p:cNvSpPr>
            <a:spLocks noGrp="1"/>
          </p:cNvSpPr>
          <p:nvPr>
            <p:ph type="sldNum" sz="quarter" idx="12"/>
          </p:nvPr>
        </p:nvSpPr>
        <p:spPr/>
        <p:txBody>
          <a:bodyPr/>
          <a:lstStyle/>
          <a:p>
            <a:fld id="{CEFB9DD5-D438-3E4D-8D7C-083AA9A2762E}" type="slidenum">
              <a:rPr lang="fr-FR" smtClean="0"/>
              <a:t>‹N°›</a:t>
            </a:fld>
            <a:endParaRPr lang="fr-FR"/>
          </a:p>
        </p:txBody>
      </p:sp>
    </p:spTree>
    <p:extLst>
      <p:ext uri="{BB962C8B-B14F-4D97-AF65-F5344CB8AC3E}">
        <p14:creationId xmlns:p14="http://schemas.microsoft.com/office/powerpoint/2010/main" val="2709943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a:xfrm>
            <a:off x="480000" y="6405384"/>
            <a:ext cx="7872000" cy="480000"/>
          </a:xfrm>
        </p:spPr>
        <p:txBody>
          <a:body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8" name="Espace réservé du texte 7"/>
          <p:cNvSpPr>
            <a:spLocks noGrp="1"/>
          </p:cNvSpPr>
          <p:nvPr>
            <p:ph type="body" sz="quarter" idx="13" hasCustomPrompt="1"/>
          </p:nvPr>
        </p:nvSpPr>
        <p:spPr bwMode="gray">
          <a:xfrm>
            <a:off x="479997" y="2522624"/>
            <a:ext cx="3360000" cy="3374400"/>
          </a:xfrm>
        </p:spPr>
        <p:txBody>
          <a:bodyPr/>
          <a:lstStyle>
            <a:lvl1pPr marL="191995" indent="-191995">
              <a:spcBef>
                <a:spcPts val="533"/>
              </a:spcBef>
              <a:spcAft>
                <a:spcPts val="1067"/>
              </a:spcAft>
              <a:buFont typeface="+mj-lt"/>
              <a:buAutoNum type="arabicPeriod"/>
              <a:defRPr lang="en-US" sz="1467" smtClean="0">
                <a:solidFill>
                  <a:srgbClr val="7DA483"/>
                </a:solidFill>
                <a:effectLst/>
              </a:defRPr>
            </a:lvl1pPr>
            <a:lvl2pPr marL="431989" indent="-191995">
              <a:spcBef>
                <a:spcPts val="800"/>
              </a:spcBef>
              <a:spcAft>
                <a:spcPts val="1067"/>
              </a:spcAft>
              <a:buFont typeface="+mj-lt"/>
              <a:buAutoNum type="alphaLcPeriod"/>
              <a:defRPr/>
            </a:lvl2pPr>
          </a:lstStyle>
          <a:p>
            <a:pPr lvl="0"/>
            <a:r>
              <a:rPr lang="fr-FR"/>
              <a:t>Titre de la partie </a:t>
            </a:r>
            <a:r>
              <a:rPr lang="en-US" sz="1467">
                <a:effectLst/>
                <a:latin typeface="Arial" panose="020B0604020202020204" pitchFamily="34" charset="0"/>
                <a:ea typeface="Arial" panose="020B0604020202020204" pitchFamily="34" charset="0"/>
              </a:rPr>
              <a:t>de la 2nde sous</a:t>
            </a:r>
            <a:endParaRPr lang="fr-FR"/>
          </a:p>
          <a:p>
            <a:pPr lvl="1"/>
            <a:r>
              <a:rPr lang="fr-FR"/>
              <a:t>Deuxième niveau</a:t>
            </a:r>
          </a:p>
        </p:txBody>
      </p:sp>
      <p:sp>
        <p:nvSpPr>
          <p:cNvPr id="9" name="Espace réservé du texte 7"/>
          <p:cNvSpPr>
            <a:spLocks noGrp="1"/>
          </p:cNvSpPr>
          <p:nvPr>
            <p:ph type="body" sz="quarter" idx="14" hasCustomPrompt="1"/>
          </p:nvPr>
        </p:nvSpPr>
        <p:spPr bwMode="gray">
          <a:xfrm>
            <a:off x="4416000"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8351999"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Tree>
    <p:extLst>
      <p:ext uri="{BB962C8B-B14F-4D97-AF65-F5344CB8AC3E}">
        <p14:creationId xmlns:p14="http://schemas.microsoft.com/office/powerpoint/2010/main" val="167177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179AF7D-AD59-4BF0-906A-2E66AC6F1A53}" type="datetime1">
              <a:rPr lang="fr-FR" smtClean="0"/>
              <a:t>07/03/2022</a:t>
            </a:fld>
            <a:endParaRPr lang="fr-FR"/>
          </a:p>
        </p:txBody>
      </p:sp>
      <p:sp>
        <p:nvSpPr>
          <p:cNvPr id="5" name="Espace réservé du pied de page 4"/>
          <p:cNvSpPr>
            <a:spLocks noGrp="1"/>
          </p:cNvSpPr>
          <p:nvPr>
            <p:ph type="ftr" sz="quarter" idx="11"/>
          </p:nvPr>
        </p:nvSpPr>
        <p:spPr bwMode="gray">
          <a:xfrm>
            <a:off x="960000" y="5226529"/>
            <a:ext cx="4320000" cy="1200000"/>
          </a:xfrm>
        </p:spPr>
        <p:txBody>
          <a:bodyPr anchor="b" anchorCtr="0"/>
          <a:lstStyle>
            <a:lvl1pPr>
              <a:defRPr sz="1533"/>
            </a:lvl1pPr>
          </a:lstStyle>
          <a:p>
            <a:endParaRPr lang="fr-F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4249778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sp>
        <p:nvSpPr>
          <p:cNvPr id="8" name="Espace réservé du numéro de diapositive 7"/>
          <p:cNvSpPr>
            <a:spLocks noGrp="1"/>
          </p:cNvSpPr>
          <p:nvPr>
            <p:ph type="sldNum" sz="quarter" idx="12"/>
          </p:nvPr>
        </p:nvSpPr>
        <p:spPr bwMode="gray">
          <a:xfrm>
            <a:off x="10032000" y="6378000"/>
            <a:ext cx="1800000" cy="480000"/>
          </a:xfrm>
        </p:spPr>
        <p:txBody>
          <a:bodyPr/>
          <a:lstStyle/>
          <a:p>
            <a:r>
              <a:rPr lang="fr-FR"/>
              <a:t>p.</a:t>
            </a:r>
            <a:fld id="{733122C9-A0B9-462F-8757-0847AD287B63}" type="slidenum">
              <a:rPr lang="fr-FR" smtClean="0"/>
              <a:pPr/>
              <a:t>‹N°›</a:t>
            </a:fld>
            <a:endParaRPr lang="fr-FR"/>
          </a:p>
        </p:txBody>
      </p:sp>
      <p:sp>
        <p:nvSpPr>
          <p:cNvPr id="4" name="Espace réservé du pied de page 4">
            <a:extLst>
              <a:ext uri="{FF2B5EF4-FFF2-40B4-BE49-F238E27FC236}">
                <a16:creationId xmlns:a16="http://schemas.microsoft.com/office/drawing/2014/main" id="{BE8E5441-16DC-4EC4-9EA5-D98B5625A14B}"/>
              </a:ext>
            </a:extLst>
          </p:cNvPr>
          <p:cNvSpPr>
            <a:spLocks noGrp="1"/>
          </p:cNvSpPr>
          <p:nvPr>
            <p:ph type="ftr" sz="quarter" idx="3"/>
          </p:nvPr>
        </p:nvSpPr>
        <p:spPr bwMode="gray">
          <a:xfrm>
            <a:off x="480000" y="6378000"/>
            <a:ext cx="7872000" cy="480000"/>
          </a:xfrm>
          <a:prstGeom prst="rect">
            <a:avLst/>
          </a:prstGeom>
        </p:spPr>
        <p:txBody>
          <a:bodyPr vert="horz" lIns="0" tIns="0" rIns="0" bIns="0" rtlCol="0" anchor="ctr" anchorCtr="0">
            <a:noAutofit/>
          </a:bodyPr>
          <a:lstStyle>
            <a:lvl1pPr algn="l">
              <a:defRPr sz="1000" b="1">
                <a:solidFill>
                  <a:schemeClr val="tx1"/>
                </a:solidFill>
              </a:defRPr>
            </a:lvl1pPr>
          </a:lstStyle>
          <a:p>
            <a:endParaRPr lang="fr-FR"/>
          </a:p>
        </p:txBody>
      </p:sp>
    </p:spTree>
    <p:extLst>
      <p:ext uri="{BB962C8B-B14F-4D97-AF65-F5344CB8AC3E}">
        <p14:creationId xmlns:p14="http://schemas.microsoft.com/office/powerpoint/2010/main" val="1283491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a:xfrm>
            <a:off x="480000" y="6405384"/>
            <a:ext cx="7872000" cy="480000"/>
          </a:xfrm>
        </p:spPr>
        <p:txBody>
          <a:bodyPr/>
          <a:lstStyle/>
          <a:p>
            <a:endParaRPr lang="fr-F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8" name="Espace réservé du texte 7"/>
          <p:cNvSpPr>
            <a:spLocks noGrp="1"/>
          </p:cNvSpPr>
          <p:nvPr>
            <p:ph type="body" sz="quarter" idx="13" hasCustomPrompt="1"/>
          </p:nvPr>
        </p:nvSpPr>
        <p:spPr bwMode="gray">
          <a:xfrm>
            <a:off x="479997" y="2522624"/>
            <a:ext cx="3360000" cy="3374400"/>
          </a:xfrm>
        </p:spPr>
        <p:txBody>
          <a:bodyPr/>
          <a:lstStyle>
            <a:lvl1pPr marL="191995" indent="-191995">
              <a:spcBef>
                <a:spcPts val="533"/>
              </a:spcBef>
              <a:spcAft>
                <a:spcPts val="1067"/>
              </a:spcAft>
              <a:buFont typeface="+mj-lt"/>
              <a:buAutoNum type="arabicPeriod"/>
              <a:defRPr lang="en-US" sz="1467" smtClean="0">
                <a:solidFill>
                  <a:srgbClr val="7DA483"/>
                </a:solidFill>
                <a:effectLst/>
              </a:defRPr>
            </a:lvl1pPr>
            <a:lvl2pPr marL="431989" indent="-191995">
              <a:spcBef>
                <a:spcPts val="800"/>
              </a:spcBef>
              <a:spcAft>
                <a:spcPts val="1067"/>
              </a:spcAft>
              <a:buFont typeface="+mj-lt"/>
              <a:buAutoNum type="alphaLcPeriod"/>
              <a:defRPr/>
            </a:lvl2pPr>
          </a:lstStyle>
          <a:p>
            <a:pPr lvl="0"/>
            <a:r>
              <a:rPr lang="fr-FR"/>
              <a:t>Titre de la partie </a:t>
            </a:r>
            <a:r>
              <a:rPr lang="en-US" sz="1467">
                <a:effectLst/>
                <a:latin typeface="Arial" panose="020B0604020202020204" pitchFamily="34" charset="0"/>
                <a:ea typeface="Arial" panose="020B0604020202020204" pitchFamily="34" charset="0"/>
              </a:rPr>
              <a:t>de la 2nde sous</a:t>
            </a:r>
            <a:endParaRPr lang="fr-FR"/>
          </a:p>
          <a:p>
            <a:pPr lvl="1"/>
            <a:r>
              <a:rPr lang="fr-FR"/>
              <a:t>Deuxième niveau</a:t>
            </a:r>
          </a:p>
        </p:txBody>
      </p:sp>
      <p:sp>
        <p:nvSpPr>
          <p:cNvPr id="9" name="Espace réservé du texte 7"/>
          <p:cNvSpPr>
            <a:spLocks noGrp="1"/>
          </p:cNvSpPr>
          <p:nvPr>
            <p:ph type="body" sz="quarter" idx="14" hasCustomPrompt="1"/>
          </p:nvPr>
        </p:nvSpPr>
        <p:spPr bwMode="gray">
          <a:xfrm>
            <a:off x="4416000"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8351999"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Tree>
    <p:extLst>
      <p:ext uri="{BB962C8B-B14F-4D97-AF65-F5344CB8AC3E}">
        <p14:creationId xmlns:p14="http://schemas.microsoft.com/office/powerpoint/2010/main" val="2244408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1" y="-411427"/>
            <a:ext cx="12192000" cy="5875200"/>
          </a:xfrm>
          <a:solidFill>
            <a:schemeClr val="bg1">
              <a:lumMod val="85000"/>
            </a:schemeClr>
          </a:solidFill>
        </p:spPr>
        <p:txBody>
          <a:bodyPr tIns="1080000" anchor="ctr" anchorCtr="0"/>
          <a:lstStyle>
            <a:lvl1pPr algn="ctr">
              <a:defRPr cap="all" baseline="0"/>
            </a:lvl1pPr>
          </a:lstStyle>
          <a:p>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p>
        </p:txBody>
      </p:sp>
      <p:sp>
        <p:nvSpPr>
          <p:cNvPr id="4" name="Espace réservé du pied de page 3"/>
          <p:cNvSpPr>
            <a:spLocks noGrp="1"/>
          </p:cNvSpPr>
          <p:nvPr>
            <p:ph type="ftr" sz="quarter" idx="11"/>
          </p:nvPr>
        </p:nvSpPr>
        <p:spPr bwMode="gray">
          <a:xfrm>
            <a:off x="480000" y="6378000"/>
            <a:ext cx="7872000" cy="480000"/>
          </a:xfrm>
        </p:spPr>
        <p:txBody>
          <a:bodyPr/>
          <a:lstStyle>
            <a:lvl1pPr>
              <a:defRPr/>
            </a:lvl1pPr>
          </a:lstStyle>
          <a:p>
            <a:endParaRPr lang="fr-F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31279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p:txBody>
          <a:bodyPr/>
          <a:lstStyle/>
          <a:p>
            <a:endParaRPr lang="fr-F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10" name="Espace réservé du texte 9"/>
          <p:cNvSpPr>
            <a:spLocks noGrp="1"/>
          </p:cNvSpPr>
          <p:nvPr>
            <p:ph type="body" sz="quarter" idx="13" hasCustomPrompt="1"/>
          </p:nvPr>
        </p:nvSpPr>
        <p:spPr bwMode="gray">
          <a:xfrm>
            <a:off x="4416000" y="240000"/>
            <a:ext cx="7296000"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a:t>Titre</a:t>
            </a:r>
          </a:p>
          <a:p>
            <a:pPr lvl="1"/>
            <a:r>
              <a:rPr lang="fr-FR"/>
              <a:t>Sous-titre</a:t>
            </a:r>
          </a:p>
        </p:txBody>
      </p:sp>
      <p:sp>
        <p:nvSpPr>
          <p:cNvPr id="12" name="Espace réservé du texte 11"/>
          <p:cNvSpPr>
            <a:spLocks noGrp="1"/>
          </p:cNvSpPr>
          <p:nvPr>
            <p:ph type="body" sz="quarter" idx="14" hasCustomPrompt="1"/>
          </p:nvPr>
        </p:nvSpPr>
        <p:spPr bwMode="gray">
          <a:xfrm>
            <a:off x="479999"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3" name="Espace réservé du texte 11"/>
          <p:cNvSpPr>
            <a:spLocks noGrp="1"/>
          </p:cNvSpPr>
          <p:nvPr>
            <p:ph type="body" sz="quarter" idx="15" hasCustomPrompt="1"/>
          </p:nvPr>
        </p:nvSpPr>
        <p:spPr bwMode="gray">
          <a:xfrm>
            <a:off x="4416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p:cNvSpPr>
            <a:spLocks noGrp="1"/>
          </p:cNvSpPr>
          <p:nvPr>
            <p:ph type="body" sz="quarter" idx="16" hasCustomPrompt="1"/>
          </p:nvPr>
        </p:nvSpPr>
        <p:spPr bwMode="gray">
          <a:xfrm>
            <a:off x="8352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213901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6728600F-7267-40F9-95FB-514F3778189D}"/>
              </a:ext>
            </a:extLst>
          </p:cNvPr>
          <p:cNvCxnSpPr/>
          <p:nvPr/>
        </p:nvCxnSpPr>
        <p:spPr>
          <a:xfrm>
            <a:off x="1775888" y="6165851"/>
            <a:ext cx="41888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C5BA659C-19FA-45AC-8318-0785AFC8BF76}"/>
              </a:ext>
            </a:extLst>
          </p:cNvPr>
          <p:cNvSpPr txBox="1">
            <a:spLocks/>
          </p:cNvSpPr>
          <p:nvPr/>
        </p:nvSpPr>
        <p:spPr bwMode="auto">
          <a:xfrm>
            <a:off x="241300" y="6256876"/>
            <a:ext cx="1117600" cy="35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Raleway" pitchFamily="2" charset="0"/>
                <a:ea typeface="MS PGothic" panose="020B0600070205080204" pitchFamily="34" charset="-128"/>
              </a:defRPr>
            </a:lvl1pPr>
            <a:lvl2pPr marL="742950" indent="-285750" eaLnBrk="0" hangingPunct="0">
              <a:defRPr sz="2400">
                <a:solidFill>
                  <a:schemeClr val="tx1"/>
                </a:solidFill>
                <a:latin typeface="Raleway" pitchFamily="2" charset="0"/>
                <a:ea typeface="MS PGothic" panose="020B0600070205080204" pitchFamily="34" charset="-128"/>
              </a:defRPr>
            </a:lvl2pPr>
            <a:lvl3pPr marL="1143000" indent="-228600" eaLnBrk="0" hangingPunct="0">
              <a:defRPr sz="2400">
                <a:solidFill>
                  <a:schemeClr val="tx1"/>
                </a:solidFill>
                <a:latin typeface="Raleway" pitchFamily="2" charset="0"/>
                <a:ea typeface="MS PGothic" panose="020B0600070205080204" pitchFamily="34" charset="-128"/>
              </a:defRPr>
            </a:lvl3pPr>
            <a:lvl4pPr marL="1600200" indent="-228600" eaLnBrk="0" hangingPunct="0">
              <a:defRPr sz="2400">
                <a:solidFill>
                  <a:schemeClr val="tx1"/>
                </a:solidFill>
                <a:latin typeface="Raleway" pitchFamily="2" charset="0"/>
                <a:ea typeface="MS PGothic" panose="020B0600070205080204" pitchFamily="34" charset="-128"/>
              </a:defRPr>
            </a:lvl4pPr>
            <a:lvl5pPr marL="2057400" indent="-228600" eaLnBrk="0" hangingPunct="0">
              <a:defRPr sz="2400">
                <a:solidFill>
                  <a:schemeClr val="tx1"/>
                </a:solidFill>
                <a:latin typeface="Raleway" pitchFamily="2"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9pPr>
          </a:lstStyle>
          <a:p>
            <a:pPr marL="0" marR="0" lvl="0" indent="0" algn="l" defTabSz="1070976" rtl="0" eaLnBrk="1" fontAlgn="base" latinLnBrk="0" hangingPunct="1">
              <a:lnSpc>
                <a:spcPts val="1300"/>
              </a:lnSpc>
              <a:spcBef>
                <a:spcPct val="0"/>
              </a:spcBef>
              <a:spcAft>
                <a:spcPct val="0"/>
              </a:spcAft>
              <a:buClrTx/>
              <a:buSzTx/>
              <a:buFontTx/>
              <a:buNone/>
              <a:tabLst/>
              <a:defRPr/>
            </a:pPr>
            <a:r>
              <a:rPr kumimoji="0" lang="fr-FR" altLang="fr-FR" sz="1083" b="1" i="0" u="none" strike="noStrike" kern="1200" cap="none" spc="0" normalizeH="0" baseline="0" noProof="0">
                <a:ln>
                  <a:noFill/>
                </a:ln>
                <a:solidFill>
                  <a:srgbClr val="0C0C0C"/>
                </a:solidFill>
                <a:effectLst/>
                <a:uLnTx/>
                <a:uFillTx/>
                <a:latin typeface="Raleway" pitchFamily="2" charset="0"/>
                <a:ea typeface="MS PGothic" panose="020B0600070205080204" pitchFamily="34" charset="-128"/>
                <a:cs typeface="+mn-cs"/>
              </a:rPr>
              <a:t>Ministère</a:t>
            </a:r>
            <a:br>
              <a:rPr kumimoji="0" lang="fr-FR" altLang="fr-FR" sz="1083" b="1" i="0" u="none" strike="noStrike" kern="1200" cap="none" spc="0" normalizeH="0" baseline="0" noProof="0">
                <a:ln>
                  <a:noFill/>
                </a:ln>
                <a:solidFill>
                  <a:srgbClr val="0C0C0C"/>
                </a:solidFill>
                <a:effectLst/>
                <a:uLnTx/>
                <a:uFillTx/>
                <a:latin typeface="Raleway" pitchFamily="2" charset="0"/>
                <a:ea typeface="MS PGothic" panose="020B0600070205080204" pitchFamily="34" charset="-128"/>
                <a:cs typeface="+mn-cs"/>
              </a:rPr>
            </a:br>
            <a:r>
              <a:rPr kumimoji="0" lang="fr-FR" altLang="fr-FR" sz="1083" b="1" i="0" u="none" strike="noStrike" kern="1200" cap="none" spc="0" normalizeH="0" baseline="0" noProof="0">
                <a:ln>
                  <a:noFill/>
                </a:ln>
                <a:solidFill>
                  <a:srgbClr val="0C0C0C"/>
                </a:solidFill>
                <a:effectLst/>
                <a:uLnTx/>
                <a:uFillTx/>
                <a:latin typeface="Raleway" pitchFamily="2" charset="0"/>
                <a:ea typeface="MS PGothic" panose="020B0600070205080204" pitchFamily="34" charset="-128"/>
                <a:cs typeface="+mn-cs"/>
              </a:rPr>
              <a:t>de la Justice</a:t>
            </a:r>
          </a:p>
        </p:txBody>
      </p:sp>
      <p:cxnSp>
        <p:nvCxnSpPr>
          <p:cNvPr id="6" name="Connecteur droit 5">
            <a:extLst>
              <a:ext uri="{FF2B5EF4-FFF2-40B4-BE49-F238E27FC236}">
                <a16:creationId xmlns:a16="http://schemas.microsoft.com/office/drawing/2014/main" id="{A162D169-E85E-4B5B-9B50-BAA4852F4E6B}"/>
              </a:ext>
            </a:extLst>
          </p:cNvPr>
          <p:cNvCxnSpPr/>
          <p:nvPr/>
        </p:nvCxnSpPr>
        <p:spPr>
          <a:xfrm>
            <a:off x="239191" y="6165851"/>
            <a:ext cx="14181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F06C626-45F2-439F-832D-1ADE6C2C8F29}"/>
              </a:ext>
            </a:extLst>
          </p:cNvPr>
          <p:cNvCxnSpPr/>
          <p:nvPr/>
        </p:nvCxnSpPr>
        <p:spPr>
          <a:xfrm>
            <a:off x="11353806" y="6165851"/>
            <a:ext cx="599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normAutofit/>
          </a:bodyPr>
          <a:lstStyle>
            <a:lvl1pPr marL="0" indent="0">
              <a:buFontTx/>
              <a:buNone/>
              <a:defRPr sz="1733"/>
            </a:lvl1pPr>
            <a:lvl2pPr marL="495273" indent="0">
              <a:buFontTx/>
              <a:buNone/>
              <a:defRPr sz="1517"/>
            </a:lvl2pPr>
            <a:lvl3pPr marL="990546" indent="0">
              <a:buFontTx/>
              <a:buNone/>
              <a:defRPr sz="1300"/>
            </a:lvl3pPr>
            <a:lvl4pPr marL="1485818" indent="0">
              <a:buFontTx/>
              <a:buNone/>
              <a:defRPr sz="1192"/>
            </a:lvl4pPr>
            <a:lvl5pPr marL="1981089" indent="0">
              <a:buFontTx/>
              <a:buNone/>
              <a:defRPr sz="1192"/>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p:cNvSpPr>
            <a:spLocks noGrp="1"/>
          </p:cNvSpPr>
          <p:nvPr>
            <p:ph type="title"/>
          </p:nvPr>
        </p:nvSpPr>
        <p:spPr/>
        <p:txBody>
          <a:bodyPr/>
          <a:lstStyle/>
          <a:p>
            <a:r>
              <a:rPr lang="fr-FR"/>
              <a:t>Modifiez le style du titre</a:t>
            </a:r>
          </a:p>
        </p:txBody>
      </p:sp>
      <p:sp>
        <p:nvSpPr>
          <p:cNvPr id="8" name="Espace réservé du pied de page 4">
            <a:extLst>
              <a:ext uri="{FF2B5EF4-FFF2-40B4-BE49-F238E27FC236}">
                <a16:creationId xmlns:a16="http://schemas.microsoft.com/office/drawing/2014/main" id="{DB60C971-AE5A-4BB9-8937-53864E76AE66}"/>
              </a:ext>
            </a:extLst>
          </p:cNvPr>
          <p:cNvSpPr>
            <a:spLocks noGrp="1"/>
          </p:cNvSpPr>
          <p:nvPr>
            <p:ph type="ftr" sz="quarter" idx="10"/>
          </p:nvPr>
        </p:nvSpPr>
        <p:spPr/>
        <p:txBody>
          <a:bodyPr/>
          <a:lstStyle>
            <a:lvl1pPr>
              <a:defRPr/>
            </a:lvl1pPr>
          </a:lstStyle>
          <a:p>
            <a:pPr defTabSz="914377">
              <a:lnSpc>
                <a:spcPts val="1408"/>
              </a:lnSpc>
              <a:defRPr/>
            </a:pPr>
            <a:endParaRPr lang="fr-FR" altLang="fr-FR" sz="1200">
              <a:solidFill>
                <a:srgbClr val="0C0C0C"/>
              </a:solidFill>
              <a:latin typeface="Raleway"/>
            </a:endParaRPr>
          </a:p>
        </p:txBody>
      </p:sp>
      <p:sp>
        <p:nvSpPr>
          <p:cNvPr id="10" name="Espace réservé du numéro de diapositive 2">
            <a:extLst>
              <a:ext uri="{FF2B5EF4-FFF2-40B4-BE49-F238E27FC236}">
                <a16:creationId xmlns:a16="http://schemas.microsoft.com/office/drawing/2014/main" id="{E52B5F88-E336-4307-A254-6E559B18DD6A}"/>
              </a:ext>
            </a:extLst>
          </p:cNvPr>
          <p:cNvSpPr>
            <a:spLocks noGrp="1"/>
          </p:cNvSpPr>
          <p:nvPr>
            <p:ph type="sldNum" sz="quarter" idx="11"/>
          </p:nvPr>
        </p:nvSpPr>
        <p:spPr>
          <a:xfrm>
            <a:off x="11353806" y="6248409"/>
            <a:ext cx="599017" cy="186267"/>
          </a:xfrm>
        </p:spPr>
        <p:txBody>
          <a:bodyPr/>
          <a:lstStyle>
            <a:lvl1pPr>
              <a:defRPr/>
            </a:lvl1pPr>
          </a:lstStyle>
          <a:p>
            <a:pPr algn="l" defTabSz="914377">
              <a:defRPr/>
            </a:pPr>
            <a:r>
              <a:rPr lang="fr-FR" altLang="fr-FR" sz="1200">
                <a:solidFill>
                  <a:srgbClr val="0C0C0C"/>
                </a:solidFill>
                <a:latin typeface="Raleway"/>
              </a:rPr>
              <a:t>p.</a:t>
            </a:r>
            <a:fld id="{60EC62AA-F079-4D30-A0A4-73B24901C05B}" type="slidenum">
              <a:rPr lang="fr-FR" altLang="fr-FR" sz="1200" smtClean="0">
                <a:solidFill>
                  <a:srgbClr val="0C0C0C"/>
                </a:solidFill>
                <a:latin typeface="Raleway"/>
              </a:rPr>
              <a:pPr algn="l" defTabSz="914377">
                <a:defRPr/>
              </a:pPr>
              <a:t>‹N°›</a:t>
            </a:fld>
            <a:endParaRPr lang="fr-FR" altLang="fr-FR" sz="1200">
              <a:solidFill>
                <a:srgbClr val="0C0C0C"/>
              </a:solidFill>
              <a:latin typeface="Raleway"/>
            </a:endParaRPr>
          </a:p>
        </p:txBody>
      </p:sp>
    </p:spTree>
    <p:extLst>
      <p:ext uri="{BB962C8B-B14F-4D97-AF65-F5344CB8AC3E}">
        <p14:creationId xmlns:p14="http://schemas.microsoft.com/office/powerpoint/2010/main" val="1453112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p>
        </p:txBody>
      </p:sp>
      <p:sp>
        <p:nvSpPr>
          <p:cNvPr id="5" name="Espace réservé du pied de page 4"/>
          <p:cNvSpPr>
            <a:spLocks noGrp="1"/>
          </p:cNvSpPr>
          <p:nvPr>
            <p:ph type="ftr" sz="quarter" idx="11"/>
          </p:nvPr>
        </p:nvSpPr>
        <p:spPr bwMode="gray">
          <a:xfrm>
            <a:off x="960000" y="5226529"/>
            <a:ext cx="4320000" cy="1200000"/>
          </a:xfrm>
        </p:spPr>
        <p:txBody>
          <a:bodyPr anchor="b" anchorCtr="0"/>
          <a:lstStyle>
            <a:lvl1pPr>
              <a:defRPr sz="1533"/>
            </a:lvl1pPr>
          </a:lstStyle>
          <a:p>
            <a:r>
              <a:rPr lang="fr-FR"/>
              <a:t>Intitulé de la présentation</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487163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sp>
        <p:nvSpPr>
          <p:cNvPr id="3" name="Espace réservé du pied de page 2"/>
          <p:cNvSpPr>
            <a:spLocks noGrp="1"/>
          </p:cNvSpPr>
          <p:nvPr>
            <p:ph type="ftr" sz="quarter" idx="11"/>
          </p:nvPr>
        </p:nvSpPr>
        <p:spPr bwMode="gray"/>
        <p:txBody>
          <a:bodyPr/>
          <a:lstStyle>
            <a:lvl1pPr>
              <a:defRPr/>
            </a:lvl1pPr>
          </a:lstStyle>
          <a:p>
            <a:r>
              <a:rPr lang="fr-FR"/>
              <a:t>Agence du TIG et de l’insertion professionnelle – Ministère de la Justice</a:t>
            </a:r>
          </a:p>
        </p:txBody>
      </p:sp>
      <p:sp>
        <p:nvSpPr>
          <p:cNvPr id="8" name="Espace réservé du numéro de diapositive 7"/>
          <p:cNvSpPr>
            <a:spLocks noGrp="1"/>
          </p:cNvSpPr>
          <p:nvPr>
            <p:ph type="sldNum" sz="quarter" idx="12"/>
          </p:nvPr>
        </p:nvSpPr>
        <p:spPr bwMode="gray">
          <a:xfrm>
            <a:off x="10032000" y="6378000"/>
            <a:ext cx="1800000" cy="480000"/>
          </a:xfrm>
        </p:spPr>
        <p:txBody>
          <a:bodyPr/>
          <a:lstStyle/>
          <a:p>
            <a:r>
              <a:rPr lang="fr-FR"/>
              <a:t>p.</a:t>
            </a:r>
            <a:fld id="{733122C9-A0B9-462F-8757-0847AD287B63}" type="slidenum">
              <a:rPr lang="fr-FR" smtClean="0"/>
              <a:pPr/>
              <a:t>‹N°›</a:t>
            </a:fld>
            <a:endParaRPr lang="fr-FR"/>
          </a:p>
        </p:txBody>
      </p:sp>
      <p:sp>
        <p:nvSpPr>
          <p:cNvPr id="11" name="Espace réservé du texte 10"/>
          <p:cNvSpPr>
            <a:spLocks noGrp="1"/>
          </p:cNvSpPr>
          <p:nvPr>
            <p:ph type="body" sz="quarter" idx="13" hasCustomPrompt="1"/>
          </p:nvPr>
        </p:nvSpPr>
        <p:spPr bwMode="gray">
          <a:xfrm>
            <a:off x="480000" y="3128061"/>
            <a:ext cx="11232000" cy="2769600"/>
          </a:xfrm>
        </p:spPr>
        <p:txBody>
          <a:bodyPr/>
          <a:lstStyle>
            <a:lvl1pPr>
              <a:lnSpc>
                <a:spcPct val="90000"/>
              </a:lnSpc>
              <a:spcAft>
                <a:spcPts val="0"/>
              </a:spcAft>
              <a:defRPr sz="5333" b="1" cap="all" baseline="0">
                <a:solidFill>
                  <a:srgbClr val="4C4F56"/>
                </a:solidFill>
              </a:defRPr>
            </a:lvl1pPr>
            <a:lvl2pPr marL="0" indent="0">
              <a:spcBef>
                <a:spcPts val="667"/>
              </a:spcBef>
              <a:spcAft>
                <a:spcPts val="0"/>
              </a:spcAft>
              <a:buNone/>
              <a:defRPr lang="en-US" sz="2933" smtClean="0">
                <a:solidFill>
                  <a:srgbClr val="4C4F56"/>
                </a:solidFill>
                <a:effectLst/>
              </a:defRPr>
            </a:lvl2pPr>
          </a:lstStyle>
          <a:p>
            <a:pPr lvl="0"/>
            <a:r>
              <a:rPr lang="fr-FR"/>
              <a:t>Agence </a:t>
            </a:r>
          </a:p>
          <a:p>
            <a:pPr lvl="0"/>
            <a:r>
              <a:rPr lang="fr-FR" sz="4800" b="1">
                <a:solidFill>
                  <a:srgbClr val="FCB72D"/>
                </a:solidFill>
                <a:latin typeface="Raleway" panose="020B0503030101060003" pitchFamily="34" charset="0"/>
              </a:rPr>
              <a:t>Du travail d’intérêt général</a:t>
            </a:r>
          </a:p>
          <a:p>
            <a:pPr lvl="0"/>
            <a:r>
              <a:rPr lang="fr-FR" sz="4800" b="1">
                <a:solidFill>
                  <a:srgbClr val="FCB72D"/>
                </a:solidFill>
                <a:latin typeface="Raleway" panose="020B0503030101060003" pitchFamily="34" charset="0"/>
              </a:rPr>
              <a:t>Et de l’insertion </a:t>
            </a:r>
            <a:r>
              <a:rPr lang="fr-FR" sz="4800" b="1" err="1">
                <a:solidFill>
                  <a:srgbClr val="FCB72D"/>
                </a:solidFill>
                <a:latin typeface="Raleway" panose="020B0503030101060003" pitchFamily="34" charset="0"/>
              </a:rPr>
              <a:t>professionnellE</a:t>
            </a:r>
            <a:r>
              <a:rPr lang="fr-FR" sz="4800" b="1">
                <a:solidFill>
                  <a:srgbClr val="FCB72D"/>
                </a:solidFill>
                <a:latin typeface="Raleway" panose="020B0503030101060003" pitchFamily="34" charset="0"/>
              </a:rPr>
              <a:t> </a:t>
            </a:r>
            <a:endParaRPr lang="fr-FR"/>
          </a:p>
          <a:p>
            <a:pPr lvl="1"/>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8452" y="240001"/>
            <a:ext cx="2281645" cy="1460808"/>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53" y="103155"/>
            <a:ext cx="2055952" cy="1666988"/>
          </a:xfrm>
          <a:prstGeom prst="rect">
            <a:avLst/>
          </a:prstGeom>
        </p:spPr>
      </p:pic>
    </p:spTree>
    <p:extLst>
      <p:ext uri="{BB962C8B-B14F-4D97-AF65-F5344CB8AC3E}">
        <p14:creationId xmlns:p14="http://schemas.microsoft.com/office/powerpoint/2010/main" val="343029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33A714D-9E76-0A43-B853-E22C67CE3C71}"/>
              </a:ext>
            </a:extLst>
          </p:cNvPr>
          <p:cNvPicPr>
            <a:picLocks noChangeAspect="1"/>
          </p:cNvPicPr>
          <p:nvPr userDrawn="1"/>
        </p:nvPicPr>
        <p:blipFill>
          <a:blip r:embed="rId2"/>
          <a:stretch>
            <a:fillRect/>
          </a:stretch>
        </p:blipFill>
        <p:spPr>
          <a:xfrm rot="10800000">
            <a:off x="9227457" y="430768"/>
            <a:ext cx="5929086" cy="5996462"/>
          </a:xfrm>
          <a:prstGeom prst="rect">
            <a:avLst/>
          </a:prstGeom>
        </p:spPr>
      </p:pic>
      <p:pic>
        <p:nvPicPr>
          <p:cNvPr id="4" name="Image 3">
            <a:extLst>
              <a:ext uri="{FF2B5EF4-FFF2-40B4-BE49-F238E27FC236}">
                <a16:creationId xmlns:a16="http://schemas.microsoft.com/office/drawing/2014/main" id="{B7B58966-73EE-9B40-BF74-87B998A15E9D}"/>
              </a:ext>
            </a:extLst>
          </p:cNvPr>
          <p:cNvPicPr>
            <a:picLocks noChangeAspect="1"/>
          </p:cNvPicPr>
          <p:nvPr userDrawn="1"/>
        </p:nvPicPr>
        <p:blipFill>
          <a:blip r:embed="rId3"/>
          <a:stretch>
            <a:fillRect/>
          </a:stretch>
        </p:blipFill>
        <p:spPr>
          <a:xfrm>
            <a:off x="425921" y="214009"/>
            <a:ext cx="1343172" cy="1089498"/>
          </a:xfrm>
          <a:prstGeom prst="rect">
            <a:avLst/>
          </a:prstGeom>
        </p:spPr>
      </p:pic>
      <p:pic>
        <p:nvPicPr>
          <p:cNvPr id="5" name="Image 4">
            <a:extLst>
              <a:ext uri="{FF2B5EF4-FFF2-40B4-BE49-F238E27FC236}">
                <a16:creationId xmlns:a16="http://schemas.microsoft.com/office/drawing/2014/main" id="{A7D6EEE3-2501-6D4C-87FD-D2D51B8689FF}"/>
              </a:ext>
            </a:extLst>
          </p:cNvPr>
          <p:cNvPicPr>
            <a:picLocks noChangeAspect="1"/>
          </p:cNvPicPr>
          <p:nvPr userDrawn="1"/>
        </p:nvPicPr>
        <p:blipFill>
          <a:blip r:embed="rId4"/>
          <a:stretch>
            <a:fillRect/>
          </a:stretch>
        </p:blipFill>
        <p:spPr>
          <a:xfrm>
            <a:off x="10110741" y="214009"/>
            <a:ext cx="1634038" cy="996715"/>
          </a:xfrm>
          <a:prstGeom prst="rect">
            <a:avLst/>
          </a:prstGeom>
        </p:spPr>
      </p:pic>
    </p:spTree>
    <p:extLst>
      <p:ext uri="{BB962C8B-B14F-4D97-AF65-F5344CB8AC3E}">
        <p14:creationId xmlns:p14="http://schemas.microsoft.com/office/powerpoint/2010/main" val="1581902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a:xfrm>
            <a:off x="480000" y="6405384"/>
            <a:ext cx="7872000" cy="480000"/>
          </a:xfrm>
        </p:spPr>
        <p:txBody>
          <a:body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8" name="Espace réservé du texte 7"/>
          <p:cNvSpPr>
            <a:spLocks noGrp="1"/>
          </p:cNvSpPr>
          <p:nvPr>
            <p:ph type="body" sz="quarter" idx="13" hasCustomPrompt="1"/>
          </p:nvPr>
        </p:nvSpPr>
        <p:spPr bwMode="gray">
          <a:xfrm>
            <a:off x="479997" y="2522624"/>
            <a:ext cx="3360000" cy="3374400"/>
          </a:xfrm>
        </p:spPr>
        <p:txBody>
          <a:bodyPr/>
          <a:lstStyle>
            <a:lvl1pPr marL="191995" indent="-191995">
              <a:spcBef>
                <a:spcPts val="533"/>
              </a:spcBef>
              <a:spcAft>
                <a:spcPts val="1067"/>
              </a:spcAft>
              <a:buFont typeface="+mj-lt"/>
              <a:buAutoNum type="arabicPeriod"/>
              <a:defRPr lang="en-US" sz="1467" smtClean="0">
                <a:solidFill>
                  <a:srgbClr val="7DA483"/>
                </a:solidFill>
                <a:effectLst/>
              </a:defRPr>
            </a:lvl1pPr>
            <a:lvl2pPr marL="431989" indent="-191995">
              <a:spcBef>
                <a:spcPts val="800"/>
              </a:spcBef>
              <a:spcAft>
                <a:spcPts val="1067"/>
              </a:spcAft>
              <a:buFont typeface="+mj-lt"/>
              <a:buAutoNum type="alphaLcPeriod"/>
              <a:defRPr/>
            </a:lvl2pPr>
          </a:lstStyle>
          <a:p>
            <a:pPr lvl="0"/>
            <a:r>
              <a:rPr lang="fr-FR"/>
              <a:t>Titre de la partie </a:t>
            </a:r>
            <a:r>
              <a:rPr lang="en-US" sz="1467">
                <a:effectLst/>
                <a:latin typeface="Arial" panose="020B0604020202020204" pitchFamily="34" charset="0"/>
                <a:ea typeface="Arial" panose="020B0604020202020204" pitchFamily="34" charset="0"/>
              </a:rPr>
              <a:t>de la 2nde sous</a:t>
            </a:r>
            <a:endParaRPr lang="fr-FR"/>
          </a:p>
          <a:p>
            <a:pPr lvl="1"/>
            <a:r>
              <a:rPr lang="fr-FR"/>
              <a:t>Deuxième niveau</a:t>
            </a:r>
          </a:p>
        </p:txBody>
      </p:sp>
      <p:sp>
        <p:nvSpPr>
          <p:cNvPr id="9" name="Espace réservé du texte 7"/>
          <p:cNvSpPr>
            <a:spLocks noGrp="1"/>
          </p:cNvSpPr>
          <p:nvPr>
            <p:ph type="body" sz="quarter" idx="14" hasCustomPrompt="1"/>
          </p:nvPr>
        </p:nvSpPr>
        <p:spPr bwMode="gray">
          <a:xfrm>
            <a:off x="4416000"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8351999"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Tree>
    <p:extLst>
      <p:ext uri="{BB962C8B-B14F-4D97-AF65-F5344CB8AC3E}">
        <p14:creationId xmlns:p14="http://schemas.microsoft.com/office/powerpoint/2010/main" val="249010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1" y="-411427"/>
            <a:ext cx="12192000" cy="5875200"/>
          </a:xfrm>
          <a:solidFill>
            <a:schemeClr val="bg1">
              <a:lumMod val="85000"/>
            </a:schemeClr>
          </a:solidFill>
        </p:spPr>
        <p:txBody>
          <a:bodyPr tIns="1080000" anchor="ctr" anchorCtr="0"/>
          <a:lstStyle>
            <a:lvl1pPr algn="ctr">
              <a:defRPr cap="all" baseline="0"/>
            </a:lvl1pPr>
          </a:lstStyle>
          <a:p>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p>
        </p:txBody>
      </p:sp>
      <p:sp>
        <p:nvSpPr>
          <p:cNvPr id="4" name="Espace réservé du pied de page 3"/>
          <p:cNvSpPr>
            <a:spLocks noGrp="1"/>
          </p:cNvSpPr>
          <p:nvPr>
            <p:ph type="ftr" sz="quarter" idx="11"/>
          </p:nvPr>
        </p:nvSpPr>
        <p:spPr bwMode="gray">
          <a:xfrm>
            <a:off x="480000" y="6378000"/>
            <a:ext cx="7872000" cy="480000"/>
          </a:xfrm>
        </p:spPr>
        <p:txBody>
          <a:bodyPr/>
          <a:lstStyle>
            <a:lvl1pPr>
              <a:defRPr/>
            </a:lvl1p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3200292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p:txBody>
          <a:body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10" name="Espace réservé du texte 9"/>
          <p:cNvSpPr>
            <a:spLocks noGrp="1"/>
          </p:cNvSpPr>
          <p:nvPr>
            <p:ph type="body" sz="quarter" idx="13" hasCustomPrompt="1"/>
          </p:nvPr>
        </p:nvSpPr>
        <p:spPr bwMode="gray">
          <a:xfrm>
            <a:off x="4416000" y="240000"/>
            <a:ext cx="7296000"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a:t>Titre</a:t>
            </a:r>
          </a:p>
          <a:p>
            <a:pPr lvl="1"/>
            <a:r>
              <a:rPr lang="fr-FR"/>
              <a:t>Sous-titre</a:t>
            </a:r>
          </a:p>
        </p:txBody>
      </p:sp>
      <p:sp>
        <p:nvSpPr>
          <p:cNvPr id="12" name="Espace réservé du texte 11"/>
          <p:cNvSpPr>
            <a:spLocks noGrp="1"/>
          </p:cNvSpPr>
          <p:nvPr>
            <p:ph type="body" sz="quarter" idx="14" hasCustomPrompt="1"/>
          </p:nvPr>
        </p:nvSpPr>
        <p:spPr bwMode="gray">
          <a:xfrm>
            <a:off x="479999"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3" name="Espace réservé du texte 11"/>
          <p:cNvSpPr>
            <a:spLocks noGrp="1"/>
          </p:cNvSpPr>
          <p:nvPr>
            <p:ph type="body" sz="quarter" idx="15" hasCustomPrompt="1"/>
          </p:nvPr>
        </p:nvSpPr>
        <p:spPr bwMode="gray">
          <a:xfrm>
            <a:off x="4416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p:cNvSpPr>
            <a:spLocks noGrp="1"/>
          </p:cNvSpPr>
          <p:nvPr>
            <p:ph type="body" sz="quarter" idx="16" hasCustomPrompt="1"/>
          </p:nvPr>
        </p:nvSpPr>
        <p:spPr bwMode="gray">
          <a:xfrm>
            <a:off x="8352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1457222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F7F76A6-B342-402A-A7C6-D9A91C5FA39C}" type="datetimeFigureOut">
              <a:rPr lang="fr-FR" smtClean="0"/>
              <a:t>07/03/2022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D8D2924-26CA-4C06-83E5-7DE2441E46EE}" type="slidenum">
              <a:rPr lang="fr-FR" smtClean="0"/>
              <a:t>‹N°›</a:t>
            </a:fld>
            <a:endParaRPr lang="fr-FR"/>
          </a:p>
        </p:txBody>
      </p:sp>
    </p:spTree>
    <p:extLst>
      <p:ext uri="{BB962C8B-B14F-4D97-AF65-F5344CB8AC3E}">
        <p14:creationId xmlns:p14="http://schemas.microsoft.com/office/powerpoint/2010/main" val="1621095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lvl1pPr marL="0" indent="0">
              <a:buFontTx/>
              <a:buNone/>
              <a:defRPr sz="1920"/>
            </a:lvl1pPr>
            <a:lvl2pPr marL="548626" indent="0">
              <a:buFontTx/>
              <a:buNone/>
              <a:defRPr sz="1680"/>
            </a:lvl2pPr>
            <a:lvl3pPr marL="1097253" indent="0">
              <a:buFontTx/>
              <a:buNone/>
              <a:defRPr sz="1440"/>
            </a:lvl3pPr>
            <a:lvl4pPr marL="1645879" indent="0">
              <a:buFontTx/>
              <a:buNone/>
              <a:defRPr sz="1320"/>
            </a:lvl4pPr>
            <a:lvl5pPr marL="2194505" indent="0">
              <a:buFontTx/>
              <a:buNone/>
              <a:defRPr sz="132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p:cNvSpPr>
            <a:spLocks noGrp="1"/>
          </p:cNvSpPr>
          <p:nvPr>
            <p:ph type="title"/>
          </p:nvPr>
        </p:nvSpPr>
        <p:spPr/>
        <p:txBody>
          <a:bodyPr/>
          <a:lstStyle/>
          <a:p>
            <a:r>
              <a:rPr lang="fr-FR"/>
              <a:t>Modifiez le style du titre</a:t>
            </a:r>
          </a:p>
        </p:txBody>
      </p:sp>
      <p:sp>
        <p:nvSpPr>
          <p:cNvPr id="10" name="Espace réservé du numéro de diapositive 2">
            <a:extLst>
              <a:ext uri="{FF2B5EF4-FFF2-40B4-BE49-F238E27FC236}">
                <a16:creationId xmlns:a16="http://schemas.microsoft.com/office/drawing/2014/main" id="{E74C3C7C-D438-4E41-9EFB-D3092230DA78}"/>
              </a:ext>
            </a:extLst>
          </p:cNvPr>
          <p:cNvSpPr>
            <a:spLocks noGrp="1"/>
          </p:cNvSpPr>
          <p:nvPr>
            <p:ph type="sldNum" sz="quarter" idx="11"/>
          </p:nvPr>
        </p:nvSpPr>
        <p:spPr>
          <a:xfrm>
            <a:off x="11353809" y="6248400"/>
            <a:ext cx="599017" cy="186267"/>
          </a:xfrm>
        </p:spPr>
        <p:txBody>
          <a:bodyPr/>
          <a:lstStyle>
            <a:lvl1pPr>
              <a:defRPr/>
            </a:lvl1pPr>
          </a:lstStyle>
          <a:p>
            <a:r>
              <a:rPr lang="fr-FR" altLang="fr-FR">
                <a:solidFill>
                  <a:srgbClr val="0C0C0C"/>
                </a:solidFill>
              </a:rPr>
              <a:t>p.</a:t>
            </a:r>
            <a:fld id="{B5D468F9-EFFC-4E38-B9E2-47CCD69F27FC}" type="slidenum">
              <a:rPr lang="fr-FR" altLang="fr-FR">
                <a:solidFill>
                  <a:srgbClr val="0C0C0C"/>
                </a:solidFill>
              </a:rPr>
              <a:pPr/>
              <a:t>‹N°›</a:t>
            </a:fld>
            <a:endParaRPr lang="fr-FR" altLang="fr-FR">
              <a:solidFill>
                <a:srgbClr val="0C0C0C"/>
              </a:solidFill>
            </a:endParaRPr>
          </a:p>
        </p:txBody>
      </p:sp>
    </p:spTree>
    <p:extLst>
      <p:ext uri="{BB962C8B-B14F-4D97-AF65-F5344CB8AC3E}">
        <p14:creationId xmlns:p14="http://schemas.microsoft.com/office/powerpoint/2010/main" val="2821883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p>
        </p:txBody>
      </p:sp>
      <p:sp>
        <p:nvSpPr>
          <p:cNvPr id="5" name="Espace réservé du pied de page 4"/>
          <p:cNvSpPr>
            <a:spLocks noGrp="1"/>
          </p:cNvSpPr>
          <p:nvPr>
            <p:ph type="ftr" sz="quarter" idx="11"/>
          </p:nvPr>
        </p:nvSpPr>
        <p:spPr bwMode="gray">
          <a:xfrm>
            <a:off x="960000" y="5226529"/>
            <a:ext cx="4320000" cy="1200000"/>
          </a:xfrm>
        </p:spPr>
        <p:txBody>
          <a:bodyPr anchor="b" anchorCtr="0"/>
          <a:lstStyle>
            <a:lvl1pPr>
              <a:defRPr sz="1533"/>
            </a:lvl1pPr>
          </a:lstStyle>
          <a:p>
            <a:r>
              <a:rPr lang="fr-FR"/>
              <a:t>Intitulé de la présentation</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2728457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sp>
        <p:nvSpPr>
          <p:cNvPr id="3" name="Espace réservé du pied de page 2"/>
          <p:cNvSpPr>
            <a:spLocks noGrp="1"/>
          </p:cNvSpPr>
          <p:nvPr>
            <p:ph type="ftr" sz="quarter" idx="11"/>
          </p:nvPr>
        </p:nvSpPr>
        <p:spPr bwMode="gray"/>
        <p:txBody>
          <a:bodyPr/>
          <a:lstStyle>
            <a:lvl1pPr>
              <a:defRPr/>
            </a:lvl1pPr>
          </a:lstStyle>
          <a:p>
            <a:r>
              <a:rPr lang="fr-FR"/>
              <a:t>Agence du TIG et de l’insertion professionnelle – Ministère de la Justice</a:t>
            </a:r>
          </a:p>
        </p:txBody>
      </p:sp>
      <p:sp>
        <p:nvSpPr>
          <p:cNvPr id="8" name="Espace réservé du numéro de diapositive 7"/>
          <p:cNvSpPr>
            <a:spLocks noGrp="1"/>
          </p:cNvSpPr>
          <p:nvPr>
            <p:ph type="sldNum" sz="quarter" idx="12"/>
          </p:nvPr>
        </p:nvSpPr>
        <p:spPr bwMode="gray">
          <a:xfrm>
            <a:off x="10032000" y="6378000"/>
            <a:ext cx="1800000" cy="480000"/>
          </a:xfrm>
        </p:spPr>
        <p:txBody>
          <a:bodyPr/>
          <a:lstStyle/>
          <a:p>
            <a:r>
              <a:rPr lang="fr-FR"/>
              <a:t>p.</a:t>
            </a:r>
            <a:fld id="{733122C9-A0B9-462F-8757-0847AD287B63}" type="slidenum">
              <a:rPr lang="fr-FR" smtClean="0"/>
              <a:pPr/>
              <a:t>‹N°›</a:t>
            </a:fld>
            <a:endParaRPr lang="fr-FR"/>
          </a:p>
        </p:txBody>
      </p:sp>
      <p:sp>
        <p:nvSpPr>
          <p:cNvPr id="11" name="Espace réservé du texte 10"/>
          <p:cNvSpPr>
            <a:spLocks noGrp="1"/>
          </p:cNvSpPr>
          <p:nvPr>
            <p:ph type="body" sz="quarter" idx="13" hasCustomPrompt="1"/>
          </p:nvPr>
        </p:nvSpPr>
        <p:spPr bwMode="gray">
          <a:xfrm>
            <a:off x="480000" y="3128061"/>
            <a:ext cx="11232000" cy="2769600"/>
          </a:xfrm>
        </p:spPr>
        <p:txBody>
          <a:bodyPr/>
          <a:lstStyle>
            <a:lvl1pPr>
              <a:lnSpc>
                <a:spcPct val="90000"/>
              </a:lnSpc>
              <a:spcAft>
                <a:spcPts val="0"/>
              </a:spcAft>
              <a:defRPr sz="5333" b="1" cap="all" baseline="0">
                <a:solidFill>
                  <a:srgbClr val="4C4F56"/>
                </a:solidFill>
              </a:defRPr>
            </a:lvl1pPr>
            <a:lvl2pPr marL="0" indent="0">
              <a:spcBef>
                <a:spcPts val="667"/>
              </a:spcBef>
              <a:spcAft>
                <a:spcPts val="0"/>
              </a:spcAft>
              <a:buNone/>
              <a:defRPr lang="en-US" sz="2933" smtClean="0">
                <a:solidFill>
                  <a:srgbClr val="4C4F56"/>
                </a:solidFill>
                <a:effectLst/>
              </a:defRPr>
            </a:lvl2pPr>
          </a:lstStyle>
          <a:p>
            <a:pPr lvl="0"/>
            <a:r>
              <a:rPr lang="fr-FR"/>
              <a:t>Agence </a:t>
            </a:r>
          </a:p>
          <a:p>
            <a:pPr lvl="0"/>
            <a:r>
              <a:rPr lang="fr-FR" sz="4800" b="1">
                <a:solidFill>
                  <a:srgbClr val="FCB72D"/>
                </a:solidFill>
                <a:latin typeface="Raleway" panose="020B0503030101060003" pitchFamily="34" charset="0"/>
              </a:rPr>
              <a:t>Du travail d’intérêt général</a:t>
            </a:r>
          </a:p>
          <a:p>
            <a:pPr lvl="0"/>
            <a:r>
              <a:rPr lang="fr-FR" sz="4800" b="1">
                <a:solidFill>
                  <a:srgbClr val="FCB72D"/>
                </a:solidFill>
                <a:latin typeface="Raleway" panose="020B0503030101060003" pitchFamily="34" charset="0"/>
              </a:rPr>
              <a:t>Et de l’insertion </a:t>
            </a:r>
            <a:r>
              <a:rPr lang="fr-FR" sz="4800" b="1" err="1">
                <a:solidFill>
                  <a:srgbClr val="FCB72D"/>
                </a:solidFill>
                <a:latin typeface="Raleway" panose="020B0503030101060003" pitchFamily="34" charset="0"/>
              </a:rPr>
              <a:t>professionnellE</a:t>
            </a:r>
            <a:r>
              <a:rPr lang="fr-FR" sz="4800" b="1">
                <a:solidFill>
                  <a:srgbClr val="FCB72D"/>
                </a:solidFill>
                <a:latin typeface="Raleway" panose="020B0503030101060003" pitchFamily="34" charset="0"/>
              </a:rPr>
              <a:t> </a:t>
            </a:r>
            <a:endParaRPr lang="fr-FR"/>
          </a:p>
          <a:p>
            <a:pPr lvl="1"/>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8452" y="240001"/>
            <a:ext cx="2281645" cy="1460808"/>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53" y="103155"/>
            <a:ext cx="2055952" cy="1666988"/>
          </a:xfrm>
          <a:prstGeom prst="rect">
            <a:avLst/>
          </a:prstGeom>
        </p:spPr>
      </p:pic>
    </p:spTree>
    <p:extLst>
      <p:ext uri="{BB962C8B-B14F-4D97-AF65-F5344CB8AC3E}">
        <p14:creationId xmlns:p14="http://schemas.microsoft.com/office/powerpoint/2010/main" val="3661521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a:xfrm>
            <a:off x="480000" y="6405384"/>
            <a:ext cx="7872000" cy="480000"/>
          </a:xfrm>
        </p:spPr>
        <p:txBody>
          <a:body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8" name="Espace réservé du texte 7"/>
          <p:cNvSpPr>
            <a:spLocks noGrp="1"/>
          </p:cNvSpPr>
          <p:nvPr>
            <p:ph type="body" sz="quarter" idx="13" hasCustomPrompt="1"/>
          </p:nvPr>
        </p:nvSpPr>
        <p:spPr bwMode="gray">
          <a:xfrm>
            <a:off x="479997" y="2522624"/>
            <a:ext cx="3360000" cy="3374400"/>
          </a:xfrm>
        </p:spPr>
        <p:txBody>
          <a:bodyPr/>
          <a:lstStyle>
            <a:lvl1pPr marL="191995" indent="-191995">
              <a:spcBef>
                <a:spcPts val="533"/>
              </a:spcBef>
              <a:spcAft>
                <a:spcPts val="1067"/>
              </a:spcAft>
              <a:buFont typeface="+mj-lt"/>
              <a:buAutoNum type="arabicPeriod"/>
              <a:defRPr lang="en-US" sz="1467" smtClean="0">
                <a:solidFill>
                  <a:srgbClr val="7DA483"/>
                </a:solidFill>
                <a:effectLst/>
              </a:defRPr>
            </a:lvl1pPr>
            <a:lvl2pPr marL="431989" indent="-191995">
              <a:spcBef>
                <a:spcPts val="800"/>
              </a:spcBef>
              <a:spcAft>
                <a:spcPts val="1067"/>
              </a:spcAft>
              <a:buFont typeface="+mj-lt"/>
              <a:buAutoNum type="alphaLcPeriod"/>
              <a:defRPr/>
            </a:lvl2pPr>
          </a:lstStyle>
          <a:p>
            <a:pPr lvl="0"/>
            <a:r>
              <a:rPr lang="fr-FR"/>
              <a:t>Titre de la partie </a:t>
            </a:r>
            <a:r>
              <a:rPr lang="en-US" sz="1467">
                <a:effectLst/>
                <a:latin typeface="Arial" panose="020B0604020202020204" pitchFamily="34" charset="0"/>
                <a:ea typeface="Arial" panose="020B0604020202020204" pitchFamily="34" charset="0"/>
              </a:rPr>
              <a:t>de la 2nde sous</a:t>
            </a:r>
            <a:endParaRPr lang="fr-FR"/>
          </a:p>
          <a:p>
            <a:pPr lvl="1"/>
            <a:r>
              <a:rPr lang="fr-FR"/>
              <a:t>Deuxième niveau</a:t>
            </a:r>
          </a:p>
        </p:txBody>
      </p:sp>
      <p:sp>
        <p:nvSpPr>
          <p:cNvPr id="9" name="Espace réservé du texte 7"/>
          <p:cNvSpPr>
            <a:spLocks noGrp="1"/>
          </p:cNvSpPr>
          <p:nvPr>
            <p:ph type="body" sz="quarter" idx="14" hasCustomPrompt="1"/>
          </p:nvPr>
        </p:nvSpPr>
        <p:spPr bwMode="gray">
          <a:xfrm>
            <a:off x="4416000"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8351999"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Tree>
    <p:extLst>
      <p:ext uri="{BB962C8B-B14F-4D97-AF65-F5344CB8AC3E}">
        <p14:creationId xmlns:p14="http://schemas.microsoft.com/office/powerpoint/2010/main" val="1768696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1" y="-411427"/>
            <a:ext cx="12192000" cy="5875200"/>
          </a:xfrm>
          <a:solidFill>
            <a:schemeClr val="bg1">
              <a:lumMod val="85000"/>
            </a:schemeClr>
          </a:solidFill>
        </p:spPr>
        <p:txBody>
          <a:bodyPr tIns="1080000" anchor="ctr" anchorCtr="0"/>
          <a:lstStyle>
            <a:lvl1pPr algn="ctr">
              <a:defRPr cap="all" baseline="0"/>
            </a:lvl1pPr>
          </a:lstStyle>
          <a:p>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p>
        </p:txBody>
      </p:sp>
      <p:sp>
        <p:nvSpPr>
          <p:cNvPr id="4" name="Espace réservé du pied de page 3"/>
          <p:cNvSpPr>
            <a:spLocks noGrp="1"/>
          </p:cNvSpPr>
          <p:nvPr>
            <p:ph type="ftr" sz="quarter" idx="11"/>
          </p:nvPr>
        </p:nvSpPr>
        <p:spPr bwMode="gray">
          <a:xfrm>
            <a:off x="480000" y="6378000"/>
            <a:ext cx="7872000" cy="480000"/>
          </a:xfrm>
        </p:spPr>
        <p:txBody>
          <a:bodyPr/>
          <a:lstStyle>
            <a:lvl1pPr>
              <a:defRPr/>
            </a:lvl1p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4170652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p:txBody>
          <a:body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10" name="Espace réservé du texte 9"/>
          <p:cNvSpPr>
            <a:spLocks noGrp="1"/>
          </p:cNvSpPr>
          <p:nvPr>
            <p:ph type="body" sz="quarter" idx="13" hasCustomPrompt="1"/>
          </p:nvPr>
        </p:nvSpPr>
        <p:spPr bwMode="gray">
          <a:xfrm>
            <a:off x="4416000" y="240000"/>
            <a:ext cx="7296000"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a:t>Titre</a:t>
            </a:r>
          </a:p>
          <a:p>
            <a:pPr lvl="1"/>
            <a:r>
              <a:rPr lang="fr-FR"/>
              <a:t>Sous-titre</a:t>
            </a:r>
          </a:p>
        </p:txBody>
      </p:sp>
      <p:sp>
        <p:nvSpPr>
          <p:cNvPr id="12" name="Espace réservé du texte 11"/>
          <p:cNvSpPr>
            <a:spLocks noGrp="1"/>
          </p:cNvSpPr>
          <p:nvPr>
            <p:ph type="body" sz="quarter" idx="14" hasCustomPrompt="1"/>
          </p:nvPr>
        </p:nvSpPr>
        <p:spPr bwMode="gray">
          <a:xfrm>
            <a:off x="479999"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3" name="Espace réservé du texte 11"/>
          <p:cNvSpPr>
            <a:spLocks noGrp="1"/>
          </p:cNvSpPr>
          <p:nvPr>
            <p:ph type="body" sz="quarter" idx="15" hasCustomPrompt="1"/>
          </p:nvPr>
        </p:nvSpPr>
        <p:spPr bwMode="gray">
          <a:xfrm>
            <a:off x="4416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p:cNvSpPr>
            <a:spLocks noGrp="1"/>
          </p:cNvSpPr>
          <p:nvPr>
            <p:ph type="body" sz="quarter" idx="16" hasCustomPrompt="1"/>
          </p:nvPr>
        </p:nvSpPr>
        <p:spPr bwMode="gray">
          <a:xfrm>
            <a:off x="8352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226258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933F051-5468-864A-AED9-4547741C4425}"/>
              </a:ext>
            </a:extLst>
          </p:cNvPr>
          <p:cNvSpPr txBox="1"/>
          <p:nvPr userDrawn="1"/>
        </p:nvSpPr>
        <p:spPr>
          <a:xfrm>
            <a:off x="504469" y="430769"/>
            <a:ext cx="11183059" cy="523220"/>
          </a:xfrm>
          <a:prstGeom prst="rect">
            <a:avLst/>
          </a:prstGeom>
          <a:noFill/>
        </p:spPr>
        <p:txBody>
          <a:bodyPr wrap="square" rtlCol="0">
            <a:spAutoFit/>
          </a:bodyPr>
          <a:lstStyle/>
          <a:p>
            <a:pPr algn="r"/>
            <a:r>
              <a:rPr lang="fr-FR" sz="2800" b="1" spc="300">
                <a:latin typeface="Marianne" panose="02000000000000000000" pitchFamily="2" charset="0"/>
              </a:rPr>
              <a:t>SOMMAIRE</a:t>
            </a:r>
          </a:p>
        </p:txBody>
      </p:sp>
      <p:pic>
        <p:nvPicPr>
          <p:cNvPr id="8" name="Image 7">
            <a:extLst>
              <a:ext uri="{FF2B5EF4-FFF2-40B4-BE49-F238E27FC236}">
                <a16:creationId xmlns:a16="http://schemas.microsoft.com/office/drawing/2014/main" id="{783E5C60-807B-1540-861E-113252E6B3B5}"/>
              </a:ext>
            </a:extLst>
          </p:cNvPr>
          <p:cNvPicPr>
            <a:picLocks noChangeAspect="1"/>
          </p:cNvPicPr>
          <p:nvPr userDrawn="1"/>
        </p:nvPicPr>
        <p:blipFill>
          <a:blip r:embed="rId2"/>
          <a:stretch>
            <a:fillRect/>
          </a:stretch>
        </p:blipFill>
        <p:spPr>
          <a:xfrm>
            <a:off x="-3744545" y="430769"/>
            <a:ext cx="6768654" cy="5996462"/>
          </a:xfrm>
          <a:prstGeom prst="rect">
            <a:avLst/>
          </a:prstGeom>
        </p:spPr>
      </p:pic>
    </p:spTree>
    <p:extLst>
      <p:ext uri="{BB962C8B-B14F-4D97-AF65-F5344CB8AC3E}">
        <p14:creationId xmlns:p14="http://schemas.microsoft.com/office/powerpoint/2010/main" val="253470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F7F76A6-B342-402A-A7C6-D9A91C5FA39C}" type="datetimeFigureOut">
              <a:rPr lang="fr-FR" smtClean="0"/>
              <a:t>07/03/2022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D8D2924-26CA-4C06-83E5-7DE2441E46EE}" type="slidenum">
              <a:rPr lang="fr-FR" smtClean="0"/>
              <a:t>‹N°›</a:t>
            </a:fld>
            <a:endParaRPr lang="fr-FR"/>
          </a:p>
        </p:txBody>
      </p:sp>
    </p:spTree>
    <p:extLst>
      <p:ext uri="{BB962C8B-B14F-4D97-AF65-F5344CB8AC3E}">
        <p14:creationId xmlns:p14="http://schemas.microsoft.com/office/powerpoint/2010/main" val="1398440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p>
        </p:txBody>
      </p:sp>
      <p:sp>
        <p:nvSpPr>
          <p:cNvPr id="5" name="Espace réservé du pied de page 4"/>
          <p:cNvSpPr>
            <a:spLocks noGrp="1"/>
          </p:cNvSpPr>
          <p:nvPr>
            <p:ph type="ftr" sz="quarter" idx="11"/>
          </p:nvPr>
        </p:nvSpPr>
        <p:spPr bwMode="gray">
          <a:xfrm>
            <a:off x="960000" y="5226529"/>
            <a:ext cx="4320000" cy="1200000"/>
          </a:xfrm>
        </p:spPr>
        <p:txBody>
          <a:bodyPr anchor="b" anchorCtr="0"/>
          <a:lstStyle>
            <a:lvl1pPr>
              <a:defRPr sz="1533"/>
            </a:lvl1pPr>
          </a:lstStyle>
          <a:p>
            <a:r>
              <a:rPr lang="fr-FR"/>
              <a:t>Intitulé de la présentation</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720000" y="480000"/>
            <a:ext cx="3600000" cy="3600000"/>
          </a:xfrm>
          <a:prstGeom prst="rect">
            <a:avLst/>
          </a:prstGeom>
        </p:spPr>
      </p:pic>
    </p:spTree>
    <p:extLst>
      <p:ext uri="{BB962C8B-B14F-4D97-AF65-F5344CB8AC3E}">
        <p14:creationId xmlns:p14="http://schemas.microsoft.com/office/powerpoint/2010/main" val="4191222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Titre</a:t>
            </a:r>
          </a:p>
        </p:txBody>
      </p:sp>
      <p:sp>
        <p:nvSpPr>
          <p:cNvPr id="8" name="Espace réservé du numéro de diapositive 7"/>
          <p:cNvSpPr>
            <a:spLocks noGrp="1"/>
          </p:cNvSpPr>
          <p:nvPr>
            <p:ph type="sldNum" sz="quarter" idx="12"/>
          </p:nvPr>
        </p:nvSpPr>
        <p:spPr bwMode="gray">
          <a:xfrm>
            <a:off x="10032000" y="6378000"/>
            <a:ext cx="1800000" cy="480000"/>
          </a:xfrm>
        </p:spPr>
        <p:txBody>
          <a:body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113688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a:xfrm>
            <a:off x="480000" y="6405384"/>
            <a:ext cx="7872000" cy="480000"/>
          </a:xfrm>
        </p:spPr>
        <p:txBody>
          <a:body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8" name="Espace réservé du texte 7"/>
          <p:cNvSpPr>
            <a:spLocks noGrp="1"/>
          </p:cNvSpPr>
          <p:nvPr>
            <p:ph type="body" sz="quarter" idx="13" hasCustomPrompt="1"/>
          </p:nvPr>
        </p:nvSpPr>
        <p:spPr bwMode="gray">
          <a:xfrm>
            <a:off x="479997" y="2522624"/>
            <a:ext cx="3360000" cy="3374400"/>
          </a:xfrm>
        </p:spPr>
        <p:txBody>
          <a:bodyPr/>
          <a:lstStyle>
            <a:lvl1pPr marL="191995" indent="-191995">
              <a:spcBef>
                <a:spcPts val="533"/>
              </a:spcBef>
              <a:spcAft>
                <a:spcPts val="1067"/>
              </a:spcAft>
              <a:buFont typeface="+mj-lt"/>
              <a:buAutoNum type="arabicPeriod"/>
              <a:defRPr lang="en-US" sz="1467" smtClean="0">
                <a:solidFill>
                  <a:srgbClr val="7DA483"/>
                </a:solidFill>
                <a:effectLst/>
              </a:defRPr>
            </a:lvl1pPr>
            <a:lvl2pPr marL="431989" indent="-191995">
              <a:spcBef>
                <a:spcPts val="800"/>
              </a:spcBef>
              <a:spcAft>
                <a:spcPts val="1067"/>
              </a:spcAft>
              <a:buFont typeface="+mj-lt"/>
              <a:buAutoNum type="alphaLcPeriod"/>
              <a:defRPr/>
            </a:lvl2pPr>
          </a:lstStyle>
          <a:p>
            <a:pPr lvl="0"/>
            <a:r>
              <a:rPr lang="fr-FR"/>
              <a:t>Titre de la partie </a:t>
            </a:r>
            <a:r>
              <a:rPr lang="en-US" sz="1467">
                <a:effectLst/>
                <a:latin typeface="Arial" panose="020B0604020202020204" pitchFamily="34" charset="0"/>
                <a:ea typeface="Arial" panose="020B0604020202020204" pitchFamily="34" charset="0"/>
              </a:rPr>
              <a:t>de la 2nde sous</a:t>
            </a:r>
            <a:endParaRPr lang="fr-FR"/>
          </a:p>
          <a:p>
            <a:pPr lvl="1"/>
            <a:r>
              <a:rPr lang="fr-FR"/>
              <a:t>Deuxième niveau</a:t>
            </a:r>
          </a:p>
        </p:txBody>
      </p:sp>
      <p:sp>
        <p:nvSpPr>
          <p:cNvPr id="9" name="Espace réservé du texte 7"/>
          <p:cNvSpPr>
            <a:spLocks noGrp="1"/>
          </p:cNvSpPr>
          <p:nvPr>
            <p:ph type="body" sz="quarter" idx="14" hasCustomPrompt="1"/>
          </p:nvPr>
        </p:nvSpPr>
        <p:spPr bwMode="gray">
          <a:xfrm>
            <a:off x="4416000"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8351999" y="2524800"/>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a:t>Titre de la partie</a:t>
            </a:r>
          </a:p>
          <a:p>
            <a:pPr lvl="1"/>
            <a:r>
              <a:rPr lang="fr-FR"/>
              <a:t>Deuxième niveau</a:t>
            </a:r>
          </a:p>
        </p:txBody>
      </p:sp>
    </p:spTree>
    <p:extLst>
      <p:ext uri="{BB962C8B-B14F-4D97-AF65-F5344CB8AC3E}">
        <p14:creationId xmlns:p14="http://schemas.microsoft.com/office/powerpoint/2010/main" val="2764168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1" y="-411427"/>
            <a:ext cx="12192000" cy="5875200"/>
          </a:xfrm>
          <a:solidFill>
            <a:schemeClr val="bg1">
              <a:lumMod val="85000"/>
            </a:schemeClr>
          </a:solidFill>
        </p:spPr>
        <p:txBody>
          <a:bodyPr tIns="1080000" anchor="ctr" anchorCtr="0"/>
          <a:lstStyle>
            <a:lvl1pPr algn="ctr">
              <a:defRPr cap="all" baseline="0"/>
            </a:lvl1pPr>
          </a:lstStyle>
          <a:p>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p>
        </p:txBody>
      </p:sp>
      <p:sp>
        <p:nvSpPr>
          <p:cNvPr id="4" name="Espace réservé du pied de page 3"/>
          <p:cNvSpPr>
            <a:spLocks noGrp="1"/>
          </p:cNvSpPr>
          <p:nvPr>
            <p:ph type="ftr" sz="quarter" idx="11"/>
          </p:nvPr>
        </p:nvSpPr>
        <p:spPr bwMode="gray">
          <a:xfrm>
            <a:off x="480000" y="6378000"/>
            <a:ext cx="7872000" cy="480000"/>
          </a:xfrm>
        </p:spPr>
        <p:txBody>
          <a:bodyPr/>
          <a:lstStyle>
            <a:lvl1pPr>
              <a:defRPr/>
            </a:lvl1p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3226555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200000"/>
            <a:ext cx="11232000" cy="960000"/>
          </a:xfrm>
          <a:prstGeom prst="rect">
            <a:avLst/>
          </a:prstGeom>
        </p:spPr>
        <p:txBody>
          <a:bodyPr/>
          <a:lstStyle>
            <a:lvl1pPr>
              <a:defRPr/>
            </a:lvl1pPr>
          </a:lstStyle>
          <a:p>
            <a:r>
              <a:rPr lang="fr-FR"/>
              <a:t>Titre</a:t>
            </a:r>
          </a:p>
        </p:txBody>
      </p:sp>
      <p:sp>
        <p:nvSpPr>
          <p:cNvPr id="4" name="Espace réservé du pied de page 3"/>
          <p:cNvSpPr>
            <a:spLocks noGrp="1"/>
          </p:cNvSpPr>
          <p:nvPr>
            <p:ph type="ftr" sz="quarter" idx="11"/>
          </p:nvPr>
        </p:nvSpPr>
        <p:spPr bwMode="gray"/>
        <p:txBody>
          <a:bodyPr/>
          <a:lstStyle/>
          <a:p>
            <a:r>
              <a:rPr lang="fr-FR"/>
              <a:t>Agence du TIG et de l’insertion professionnelle – Ministère de la Justice</a:t>
            </a:r>
          </a:p>
        </p:txBody>
      </p:sp>
      <p:sp>
        <p:nvSpPr>
          <p:cNvPr id="5" name="Espace réservé du numéro de diapositive 4"/>
          <p:cNvSpPr>
            <a:spLocks noGrp="1"/>
          </p:cNvSpPr>
          <p:nvPr>
            <p:ph type="sldNum" sz="quarter" idx="12"/>
          </p:nvPr>
        </p:nvSpPr>
        <p:spPr bwMode="gray"/>
        <p:txBody>
          <a:bodyPr/>
          <a:lstStyle/>
          <a:p>
            <a:r>
              <a:rPr lang="fr-FR"/>
              <a:t>p.</a:t>
            </a:r>
            <a:fld id="{733122C9-A0B9-462F-8757-0847AD287B63}" type="slidenum">
              <a:rPr lang="fr-FR" smtClean="0"/>
              <a:pPr/>
              <a:t>‹N°›</a:t>
            </a:fld>
            <a:endParaRPr lang="fr-FR"/>
          </a:p>
        </p:txBody>
      </p:sp>
      <p:sp>
        <p:nvSpPr>
          <p:cNvPr id="10" name="Espace réservé du texte 9"/>
          <p:cNvSpPr>
            <a:spLocks noGrp="1"/>
          </p:cNvSpPr>
          <p:nvPr>
            <p:ph type="body" sz="quarter" idx="13" hasCustomPrompt="1"/>
          </p:nvPr>
        </p:nvSpPr>
        <p:spPr bwMode="gray">
          <a:xfrm>
            <a:off x="4416000" y="240000"/>
            <a:ext cx="7296000"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a:t>Titre</a:t>
            </a:r>
          </a:p>
          <a:p>
            <a:pPr lvl="1"/>
            <a:r>
              <a:rPr lang="fr-FR"/>
              <a:t>Sous-titre</a:t>
            </a:r>
          </a:p>
        </p:txBody>
      </p:sp>
      <p:sp>
        <p:nvSpPr>
          <p:cNvPr id="12" name="Espace réservé du texte 11"/>
          <p:cNvSpPr>
            <a:spLocks noGrp="1"/>
          </p:cNvSpPr>
          <p:nvPr>
            <p:ph type="body" sz="quarter" idx="14" hasCustomPrompt="1"/>
          </p:nvPr>
        </p:nvSpPr>
        <p:spPr bwMode="gray">
          <a:xfrm>
            <a:off x="479999"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3" name="Espace réservé du texte 11"/>
          <p:cNvSpPr>
            <a:spLocks noGrp="1"/>
          </p:cNvSpPr>
          <p:nvPr>
            <p:ph type="body" sz="quarter" idx="15" hasCustomPrompt="1"/>
          </p:nvPr>
        </p:nvSpPr>
        <p:spPr bwMode="gray">
          <a:xfrm>
            <a:off x="4416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p:cNvSpPr>
            <a:spLocks noGrp="1"/>
          </p:cNvSpPr>
          <p:nvPr>
            <p:ph type="body" sz="quarter" idx="16" hasCustomPrompt="1"/>
          </p:nvPr>
        </p:nvSpPr>
        <p:spPr bwMode="gray">
          <a:xfrm>
            <a:off x="8352000" y="2448000"/>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4024845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6728600F-7267-40F9-95FB-514F3778189D}"/>
              </a:ext>
            </a:extLst>
          </p:cNvPr>
          <p:cNvCxnSpPr/>
          <p:nvPr/>
        </p:nvCxnSpPr>
        <p:spPr>
          <a:xfrm>
            <a:off x="1775888" y="6165851"/>
            <a:ext cx="41888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4">
            <a:extLst>
              <a:ext uri="{FF2B5EF4-FFF2-40B4-BE49-F238E27FC236}">
                <a16:creationId xmlns:a16="http://schemas.microsoft.com/office/drawing/2014/main" id="{C5BA659C-19FA-45AC-8318-0785AFC8BF76}"/>
              </a:ext>
            </a:extLst>
          </p:cNvPr>
          <p:cNvSpPr txBox="1">
            <a:spLocks/>
          </p:cNvSpPr>
          <p:nvPr/>
        </p:nvSpPr>
        <p:spPr bwMode="auto">
          <a:xfrm>
            <a:off x="241300" y="6256876"/>
            <a:ext cx="1117600" cy="35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Raleway" pitchFamily="2" charset="0"/>
                <a:ea typeface="MS PGothic" panose="020B0600070205080204" pitchFamily="34" charset="-128"/>
              </a:defRPr>
            </a:lvl1pPr>
            <a:lvl2pPr marL="742950" indent="-285750" eaLnBrk="0" hangingPunct="0">
              <a:defRPr sz="2400">
                <a:solidFill>
                  <a:schemeClr val="tx1"/>
                </a:solidFill>
                <a:latin typeface="Raleway" pitchFamily="2" charset="0"/>
                <a:ea typeface="MS PGothic" panose="020B0600070205080204" pitchFamily="34" charset="-128"/>
              </a:defRPr>
            </a:lvl2pPr>
            <a:lvl3pPr marL="1143000" indent="-228600" eaLnBrk="0" hangingPunct="0">
              <a:defRPr sz="2400">
                <a:solidFill>
                  <a:schemeClr val="tx1"/>
                </a:solidFill>
                <a:latin typeface="Raleway" pitchFamily="2" charset="0"/>
                <a:ea typeface="MS PGothic" panose="020B0600070205080204" pitchFamily="34" charset="-128"/>
              </a:defRPr>
            </a:lvl3pPr>
            <a:lvl4pPr marL="1600200" indent="-228600" eaLnBrk="0" hangingPunct="0">
              <a:defRPr sz="2400">
                <a:solidFill>
                  <a:schemeClr val="tx1"/>
                </a:solidFill>
                <a:latin typeface="Raleway" pitchFamily="2" charset="0"/>
                <a:ea typeface="MS PGothic" panose="020B0600070205080204" pitchFamily="34" charset="-128"/>
              </a:defRPr>
            </a:lvl4pPr>
            <a:lvl5pPr marL="2057400" indent="-228600" eaLnBrk="0" hangingPunct="0">
              <a:defRPr sz="2400">
                <a:solidFill>
                  <a:schemeClr val="tx1"/>
                </a:solidFill>
                <a:latin typeface="Raleway" pitchFamily="2"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Raleway" pitchFamily="2" charset="0"/>
                <a:ea typeface="MS PGothic" panose="020B0600070205080204" pitchFamily="34" charset="-128"/>
              </a:defRPr>
            </a:lvl9pPr>
          </a:lstStyle>
          <a:p>
            <a:pPr marL="0" marR="0" lvl="0" indent="0" algn="l" defTabSz="1070976" rtl="0" eaLnBrk="1" fontAlgn="base" latinLnBrk="0" hangingPunct="1">
              <a:lnSpc>
                <a:spcPts val="1300"/>
              </a:lnSpc>
              <a:spcBef>
                <a:spcPct val="0"/>
              </a:spcBef>
              <a:spcAft>
                <a:spcPct val="0"/>
              </a:spcAft>
              <a:buClrTx/>
              <a:buSzTx/>
              <a:buFontTx/>
              <a:buNone/>
              <a:tabLst/>
              <a:defRPr/>
            </a:pPr>
            <a:r>
              <a:rPr kumimoji="0" lang="fr-FR" altLang="fr-FR" sz="1083" b="1" i="0" u="none" strike="noStrike" kern="1200" cap="none" spc="0" normalizeH="0" baseline="0" noProof="0">
                <a:ln>
                  <a:noFill/>
                </a:ln>
                <a:solidFill>
                  <a:srgbClr val="0C0C0C"/>
                </a:solidFill>
                <a:effectLst/>
                <a:uLnTx/>
                <a:uFillTx/>
                <a:latin typeface="Raleway" pitchFamily="2" charset="0"/>
                <a:ea typeface="MS PGothic" panose="020B0600070205080204" pitchFamily="34" charset="-128"/>
                <a:cs typeface="+mn-cs"/>
              </a:rPr>
              <a:t>Ministère</a:t>
            </a:r>
            <a:br>
              <a:rPr kumimoji="0" lang="fr-FR" altLang="fr-FR" sz="1083" b="1" i="0" u="none" strike="noStrike" kern="1200" cap="none" spc="0" normalizeH="0" baseline="0" noProof="0">
                <a:ln>
                  <a:noFill/>
                </a:ln>
                <a:solidFill>
                  <a:srgbClr val="0C0C0C"/>
                </a:solidFill>
                <a:effectLst/>
                <a:uLnTx/>
                <a:uFillTx/>
                <a:latin typeface="Raleway" pitchFamily="2" charset="0"/>
                <a:ea typeface="MS PGothic" panose="020B0600070205080204" pitchFamily="34" charset="-128"/>
                <a:cs typeface="+mn-cs"/>
              </a:rPr>
            </a:br>
            <a:r>
              <a:rPr kumimoji="0" lang="fr-FR" altLang="fr-FR" sz="1083" b="1" i="0" u="none" strike="noStrike" kern="1200" cap="none" spc="0" normalizeH="0" baseline="0" noProof="0">
                <a:ln>
                  <a:noFill/>
                </a:ln>
                <a:solidFill>
                  <a:srgbClr val="0C0C0C"/>
                </a:solidFill>
                <a:effectLst/>
                <a:uLnTx/>
                <a:uFillTx/>
                <a:latin typeface="Raleway" pitchFamily="2" charset="0"/>
                <a:ea typeface="MS PGothic" panose="020B0600070205080204" pitchFamily="34" charset="-128"/>
                <a:cs typeface="+mn-cs"/>
              </a:rPr>
              <a:t>de la Justice</a:t>
            </a:r>
          </a:p>
        </p:txBody>
      </p:sp>
      <p:cxnSp>
        <p:nvCxnSpPr>
          <p:cNvPr id="6" name="Connecteur droit 5">
            <a:extLst>
              <a:ext uri="{FF2B5EF4-FFF2-40B4-BE49-F238E27FC236}">
                <a16:creationId xmlns:a16="http://schemas.microsoft.com/office/drawing/2014/main" id="{A162D169-E85E-4B5B-9B50-BAA4852F4E6B}"/>
              </a:ext>
            </a:extLst>
          </p:cNvPr>
          <p:cNvCxnSpPr/>
          <p:nvPr/>
        </p:nvCxnSpPr>
        <p:spPr>
          <a:xfrm>
            <a:off x="239191" y="6165851"/>
            <a:ext cx="14181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F06C626-45F2-439F-832D-1ADE6C2C8F29}"/>
              </a:ext>
            </a:extLst>
          </p:cNvPr>
          <p:cNvCxnSpPr/>
          <p:nvPr/>
        </p:nvCxnSpPr>
        <p:spPr>
          <a:xfrm>
            <a:off x="11353806" y="6165851"/>
            <a:ext cx="599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normAutofit/>
          </a:bodyPr>
          <a:lstStyle>
            <a:lvl1pPr marL="0" indent="0">
              <a:buFontTx/>
              <a:buNone/>
              <a:defRPr sz="1733"/>
            </a:lvl1pPr>
            <a:lvl2pPr marL="495273" indent="0">
              <a:buFontTx/>
              <a:buNone/>
              <a:defRPr sz="1517"/>
            </a:lvl2pPr>
            <a:lvl3pPr marL="990546" indent="0">
              <a:buFontTx/>
              <a:buNone/>
              <a:defRPr sz="1300"/>
            </a:lvl3pPr>
            <a:lvl4pPr marL="1485818" indent="0">
              <a:buFontTx/>
              <a:buNone/>
              <a:defRPr sz="1192"/>
            </a:lvl4pPr>
            <a:lvl5pPr marL="1981089" indent="0">
              <a:buFontTx/>
              <a:buNone/>
              <a:defRPr sz="1192"/>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p:cNvSpPr>
            <a:spLocks noGrp="1"/>
          </p:cNvSpPr>
          <p:nvPr>
            <p:ph type="title"/>
          </p:nvPr>
        </p:nvSpPr>
        <p:spPr/>
        <p:txBody>
          <a:bodyPr/>
          <a:lstStyle/>
          <a:p>
            <a:r>
              <a:rPr lang="fr-FR"/>
              <a:t>Modifiez le style du titre</a:t>
            </a:r>
          </a:p>
        </p:txBody>
      </p:sp>
      <p:sp>
        <p:nvSpPr>
          <p:cNvPr id="8" name="Espace réservé du pied de page 4">
            <a:extLst>
              <a:ext uri="{FF2B5EF4-FFF2-40B4-BE49-F238E27FC236}">
                <a16:creationId xmlns:a16="http://schemas.microsoft.com/office/drawing/2014/main" id="{DB60C971-AE5A-4BB9-8937-53864E76AE66}"/>
              </a:ext>
            </a:extLst>
          </p:cNvPr>
          <p:cNvSpPr>
            <a:spLocks noGrp="1"/>
          </p:cNvSpPr>
          <p:nvPr>
            <p:ph type="ftr" sz="quarter" idx="10"/>
          </p:nvPr>
        </p:nvSpPr>
        <p:spPr/>
        <p:txBody>
          <a:bodyPr/>
          <a:lstStyle>
            <a:lvl1pPr>
              <a:defRPr/>
            </a:lvl1pPr>
          </a:lstStyle>
          <a:p>
            <a:pPr defTabSz="914377">
              <a:lnSpc>
                <a:spcPts val="1408"/>
              </a:lnSpc>
              <a:defRPr/>
            </a:pPr>
            <a:r>
              <a:rPr lang="fr-FR" altLang="fr-FR" sz="1200">
                <a:solidFill>
                  <a:srgbClr val="0C0C0C"/>
                </a:solidFill>
                <a:latin typeface="Raleway"/>
              </a:rPr>
              <a:t>Intention d'Architecture projet XXX</a:t>
            </a:r>
          </a:p>
        </p:txBody>
      </p:sp>
      <p:sp>
        <p:nvSpPr>
          <p:cNvPr id="10" name="Espace réservé du numéro de diapositive 2">
            <a:extLst>
              <a:ext uri="{FF2B5EF4-FFF2-40B4-BE49-F238E27FC236}">
                <a16:creationId xmlns:a16="http://schemas.microsoft.com/office/drawing/2014/main" id="{E52B5F88-E336-4307-A254-6E559B18DD6A}"/>
              </a:ext>
            </a:extLst>
          </p:cNvPr>
          <p:cNvSpPr>
            <a:spLocks noGrp="1"/>
          </p:cNvSpPr>
          <p:nvPr>
            <p:ph type="sldNum" sz="quarter" idx="11"/>
          </p:nvPr>
        </p:nvSpPr>
        <p:spPr>
          <a:xfrm>
            <a:off x="11353806" y="6248409"/>
            <a:ext cx="599017" cy="186267"/>
          </a:xfrm>
        </p:spPr>
        <p:txBody>
          <a:bodyPr/>
          <a:lstStyle>
            <a:lvl1pPr>
              <a:defRPr/>
            </a:lvl1pPr>
          </a:lstStyle>
          <a:p>
            <a:pPr algn="l" defTabSz="914377">
              <a:defRPr/>
            </a:pPr>
            <a:r>
              <a:rPr lang="fr-FR" altLang="fr-FR" sz="1200">
                <a:solidFill>
                  <a:srgbClr val="0C0C0C"/>
                </a:solidFill>
                <a:latin typeface="Raleway"/>
              </a:rPr>
              <a:t>p.</a:t>
            </a:r>
            <a:fld id="{60EC62AA-F079-4D30-A0A4-73B24901C05B}" type="slidenum">
              <a:rPr lang="fr-FR" altLang="fr-FR" sz="1200" smtClean="0">
                <a:solidFill>
                  <a:srgbClr val="0C0C0C"/>
                </a:solidFill>
                <a:latin typeface="Raleway"/>
              </a:rPr>
              <a:pPr algn="l" defTabSz="914377">
                <a:defRPr/>
              </a:pPr>
              <a:t>‹N°›</a:t>
            </a:fld>
            <a:endParaRPr lang="fr-FR" altLang="fr-FR" sz="1200">
              <a:solidFill>
                <a:srgbClr val="0C0C0C"/>
              </a:solidFill>
              <a:latin typeface="Raleway"/>
            </a:endParaRPr>
          </a:p>
        </p:txBody>
      </p:sp>
    </p:spTree>
    <p:extLst>
      <p:ext uri="{BB962C8B-B14F-4D97-AF65-F5344CB8AC3E}">
        <p14:creationId xmlns:p14="http://schemas.microsoft.com/office/powerpoint/2010/main" val="177761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E156D3-3EAB-C643-A55C-15D79C141B16}"/>
              </a:ext>
            </a:extLst>
          </p:cNvPr>
          <p:cNvPicPr>
            <a:picLocks noChangeAspect="1"/>
          </p:cNvPicPr>
          <p:nvPr userDrawn="1"/>
        </p:nvPicPr>
        <p:blipFill>
          <a:blip r:embed="rId2"/>
          <a:stretch>
            <a:fillRect/>
          </a:stretch>
        </p:blipFill>
        <p:spPr>
          <a:xfrm rot="10800000">
            <a:off x="9227457" y="430769"/>
            <a:ext cx="5929086" cy="5996462"/>
          </a:xfrm>
          <a:prstGeom prst="rect">
            <a:avLst/>
          </a:prstGeom>
        </p:spPr>
      </p:pic>
    </p:spTree>
    <p:extLst>
      <p:ext uri="{BB962C8B-B14F-4D97-AF65-F5344CB8AC3E}">
        <p14:creationId xmlns:p14="http://schemas.microsoft.com/office/powerpoint/2010/main" val="240700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2CB604-E83E-9147-934C-5691E442E476}"/>
              </a:ext>
            </a:extLst>
          </p:cNvPr>
          <p:cNvPicPr>
            <a:picLocks noChangeAspect="1"/>
          </p:cNvPicPr>
          <p:nvPr userDrawn="1"/>
        </p:nvPicPr>
        <p:blipFill>
          <a:blip r:embed="rId2"/>
          <a:stretch>
            <a:fillRect/>
          </a:stretch>
        </p:blipFill>
        <p:spPr>
          <a:xfrm rot="10800000">
            <a:off x="9227457" y="430768"/>
            <a:ext cx="5929086" cy="5996462"/>
          </a:xfrm>
          <a:prstGeom prst="rect">
            <a:avLst/>
          </a:prstGeom>
        </p:spPr>
      </p:pic>
    </p:spTree>
    <p:extLst>
      <p:ext uri="{BB962C8B-B14F-4D97-AF65-F5344CB8AC3E}">
        <p14:creationId xmlns:p14="http://schemas.microsoft.com/office/powerpoint/2010/main" val="227285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9F14097-8313-40E3-BCBA-028E71E817A3}"/>
              </a:ext>
            </a:extLst>
          </p:cNvPr>
          <p:cNvGrpSpPr>
            <a:grpSpLocks noChangeAspect="1"/>
          </p:cNvGrpSpPr>
          <p:nvPr userDrawn="1"/>
        </p:nvGrpSpPr>
        <p:grpSpPr bwMode="auto">
          <a:xfrm flipH="1">
            <a:off x="9150349" y="425451"/>
            <a:ext cx="6005513" cy="6027738"/>
            <a:chOff x="5813" y="268"/>
            <a:chExt cx="3783" cy="3797"/>
          </a:xfrm>
        </p:grpSpPr>
        <p:sp>
          <p:nvSpPr>
            <p:cNvPr id="4" name="AutoShape 3">
              <a:extLst>
                <a:ext uri="{FF2B5EF4-FFF2-40B4-BE49-F238E27FC236}">
                  <a16:creationId xmlns:a16="http://schemas.microsoft.com/office/drawing/2014/main" id="{21796ED7-77C6-4BCF-BBA0-422D830C4165}"/>
                </a:ext>
              </a:extLst>
            </p:cNvPr>
            <p:cNvSpPr>
              <a:spLocks noChangeAspect="1" noChangeArrowheads="1" noTextEdit="1"/>
            </p:cNvSpPr>
            <p:nvPr userDrawn="1"/>
          </p:nvSpPr>
          <p:spPr bwMode="auto">
            <a:xfrm>
              <a:off x="5813" y="271"/>
              <a:ext cx="3734" cy="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 name="Freeform 5">
              <a:extLst>
                <a:ext uri="{FF2B5EF4-FFF2-40B4-BE49-F238E27FC236}">
                  <a16:creationId xmlns:a16="http://schemas.microsoft.com/office/drawing/2014/main" id="{A95EA02B-AF10-4C0F-9155-7411B92BCCFE}"/>
                </a:ext>
              </a:extLst>
            </p:cNvPr>
            <p:cNvSpPr>
              <a:spLocks/>
            </p:cNvSpPr>
            <p:nvPr userDrawn="1"/>
          </p:nvSpPr>
          <p:spPr bwMode="auto">
            <a:xfrm>
              <a:off x="5813" y="268"/>
              <a:ext cx="3783" cy="3797"/>
            </a:xfrm>
            <a:custGeom>
              <a:avLst/>
              <a:gdLst>
                <a:gd name="T0" fmla="*/ 0 w 2363"/>
                <a:gd name="T1" fmla="*/ 0 h 2372"/>
                <a:gd name="T2" fmla="*/ 0 w 2363"/>
                <a:gd name="T3" fmla="*/ 0 h 2372"/>
                <a:gd name="T4" fmla="*/ 1466 w 2363"/>
                <a:gd name="T5" fmla="*/ 1076 h 2372"/>
                <a:gd name="T6" fmla="*/ 1466 w 2363"/>
                <a:gd name="T7" fmla="*/ 1300 h 2372"/>
                <a:gd name="T8" fmla="*/ 0 w 2363"/>
                <a:gd name="T9" fmla="*/ 2372 h 2372"/>
                <a:gd name="T10" fmla="*/ 870 w 2363"/>
                <a:gd name="T11" fmla="*/ 2372 h 2372"/>
                <a:gd name="T12" fmla="*/ 2283 w 2363"/>
                <a:gd name="T13" fmla="*/ 1293 h 2372"/>
                <a:gd name="T14" fmla="*/ 2283 w 2363"/>
                <a:gd name="T15" fmla="*/ 1078 h 2372"/>
                <a:gd name="T16" fmla="*/ 869 w 2363"/>
                <a:gd name="T17" fmla="*/ 0 h 2372"/>
                <a:gd name="T18" fmla="*/ 0 w 2363"/>
                <a:gd name="T19" fmla="*/ 0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3" h="2372">
                  <a:moveTo>
                    <a:pt x="0" y="0"/>
                  </a:moveTo>
                  <a:lnTo>
                    <a:pt x="0" y="0"/>
                  </a:lnTo>
                  <a:lnTo>
                    <a:pt x="1466" y="1076"/>
                  </a:lnTo>
                  <a:cubicBezTo>
                    <a:pt x="1550" y="1130"/>
                    <a:pt x="1550" y="1246"/>
                    <a:pt x="1466" y="1300"/>
                  </a:cubicBezTo>
                  <a:lnTo>
                    <a:pt x="0" y="2372"/>
                  </a:lnTo>
                  <a:lnTo>
                    <a:pt x="870" y="2372"/>
                  </a:lnTo>
                  <a:lnTo>
                    <a:pt x="2283" y="1293"/>
                  </a:lnTo>
                  <a:cubicBezTo>
                    <a:pt x="2363" y="1241"/>
                    <a:pt x="2363" y="1129"/>
                    <a:pt x="2283" y="1078"/>
                  </a:cubicBezTo>
                  <a:lnTo>
                    <a:pt x="869" y="0"/>
                  </a:lnTo>
                  <a:lnTo>
                    <a:pt x="0" y="0"/>
                  </a:lnTo>
                  <a:close/>
                </a:path>
              </a:pathLst>
            </a:custGeom>
            <a:solidFill>
              <a:srgbClr val="875F7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001656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B315E8D-6483-374C-A902-C36FBAD48565}"/>
              </a:ext>
            </a:extLst>
          </p:cNvPr>
          <p:cNvPicPr>
            <a:picLocks noChangeAspect="1"/>
          </p:cNvPicPr>
          <p:nvPr userDrawn="1"/>
        </p:nvPicPr>
        <p:blipFill>
          <a:blip r:embed="rId2"/>
          <a:stretch>
            <a:fillRect/>
          </a:stretch>
        </p:blipFill>
        <p:spPr>
          <a:xfrm rot="10800000">
            <a:off x="9227457" y="430768"/>
            <a:ext cx="5929086" cy="5996462"/>
          </a:xfrm>
          <a:prstGeom prst="rect">
            <a:avLst/>
          </a:prstGeom>
        </p:spPr>
      </p:pic>
    </p:spTree>
    <p:extLst>
      <p:ext uri="{BB962C8B-B14F-4D97-AF65-F5344CB8AC3E}">
        <p14:creationId xmlns:p14="http://schemas.microsoft.com/office/powerpoint/2010/main" val="1453044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re de 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A20BF1-C0CF-044C-B451-EB1E1F4A0CBE}"/>
              </a:ext>
            </a:extLst>
          </p:cNvPr>
          <p:cNvPicPr>
            <a:picLocks noChangeAspect="1"/>
          </p:cNvPicPr>
          <p:nvPr userDrawn="1"/>
        </p:nvPicPr>
        <p:blipFill>
          <a:blip r:embed="rId2"/>
          <a:stretch>
            <a:fillRect/>
          </a:stretch>
        </p:blipFill>
        <p:spPr>
          <a:xfrm rot="10800000">
            <a:off x="9226332" y="429629"/>
            <a:ext cx="5930212" cy="5997601"/>
          </a:xfrm>
          <a:prstGeom prst="rect">
            <a:avLst/>
          </a:prstGeom>
        </p:spPr>
      </p:pic>
    </p:spTree>
    <p:extLst>
      <p:ext uri="{BB962C8B-B14F-4D97-AF65-F5344CB8AC3E}">
        <p14:creationId xmlns:p14="http://schemas.microsoft.com/office/powerpoint/2010/main" val="3386613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7B2D8B-0D52-F14A-A9F3-71CEFF9F1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7E583C8-4590-B548-8437-E6978C1FB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93D3E4-0C5C-9343-A642-A4DFF2A1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DB946-9190-4911-AD81-320591EA86AB}" type="datetime1">
              <a:rPr lang="fr-FR" smtClean="0"/>
              <a:t>07/03/2022</a:t>
            </a:fld>
            <a:endParaRPr lang="fr-FR"/>
          </a:p>
        </p:txBody>
      </p:sp>
      <p:sp>
        <p:nvSpPr>
          <p:cNvPr id="5" name="Espace réservé du pied de page 4">
            <a:extLst>
              <a:ext uri="{FF2B5EF4-FFF2-40B4-BE49-F238E27FC236}">
                <a16:creationId xmlns:a16="http://schemas.microsoft.com/office/drawing/2014/main" id="{98729ACB-9829-3B40-8995-51A7493279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27BBBED-6E1F-EE42-89B4-0D64D8D59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B9DD5-D438-3E4D-8D7C-083AA9A2762E}" type="slidenum">
              <a:rPr lang="fr-FR" smtClean="0"/>
              <a:t>‹N°›</a:t>
            </a:fld>
            <a:endParaRPr lang="fr-FR"/>
          </a:p>
        </p:txBody>
      </p:sp>
    </p:spTree>
    <p:extLst>
      <p:ext uri="{BB962C8B-B14F-4D97-AF65-F5344CB8AC3E}">
        <p14:creationId xmlns:p14="http://schemas.microsoft.com/office/powerpoint/2010/main" val="2382605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62" r:id="rId6"/>
    <p:sldLayoutId id="2147483664" r:id="rId7"/>
    <p:sldLayoutId id="2147483682" r:id="rId8"/>
    <p:sldLayoutId id="2147483672" r:id="rId9"/>
    <p:sldLayoutId id="2147483673" r:id="rId10"/>
    <p:sldLayoutId id="2147483674" r:id="rId11"/>
    <p:sldLayoutId id="2147483665" r:id="rId12"/>
    <p:sldLayoutId id="2147483666" r:id="rId13"/>
    <p:sldLayoutId id="2147483667" r:id="rId14"/>
    <p:sldLayoutId id="2147483663" r:id="rId15"/>
    <p:sldLayoutId id="2147483668" r:id="rId16"/>
    <p:sldLayoutId id="2147483669" r:id="rId17"/>
    <p:sldLayoutId id="2147483670" r:id="rId18"/>
    <p:sldLayoutId id="2147483671" r:id="rId19"/>
    <p:sldLayoutId id="2147483683" r:id="rId20"/>
    <p:sldLayoutId id="2147483728"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79999" y="2448000"/>
            <a:ext cx="11232000" cy="343200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5" name="Espace réservé du pied de page 4"/>
          <p:cNvSpPr>
            <a:spLocks noGrp="1"/>
          </p:cNvSpPr>
          <p:nvPr>
            <p:ph type="ftr" sz="quarter" idx="3"/>
          </p:nvPr>
        </p:nvSpPr>
        <p:spPr bwMode="gray">
          <a:xfrm>
            <a:off x="480000" y="6378000"/>
            <a:ext cx="7872000" cy="480000"/>
          </a:xfrm>
          <a:prstGeom prst="rect">
            <a:avLst/>
          </a:prstGeom>
        </p:spPr>
        <p:txBody>
          <a:bodyPr vert="horz" lIns="0" tIns="0" rIns="0" bIns="0" rtlCol="0" anchor="ctr" anchorCtr="0">
            <a:noAutofit/>
          </a:bodyPr>
          <a:lstStyle>
            <a:lvl1pPr algn="l">
              <a:defRPr sz="1000" b="1">
                <a:solidFill>
                  <a:schemeClr val="tx1"/>
                </a:solidFill>
              </a:defRPr>
            </a:lvl1pPr>
          </a:lstStyle>
          <a:p>
            <a:endParaRPr lang="fr-FR"/>
          </a:p>
        </p:txBody>
      </p:sp>
      <p:sp>
        <p:nvSpPr>
          <p:cNvPr id="6" name="Espace réservé du numéro de diapositive 5"/>
          <p:cNvSpPr>
            <a:spLocks noGrp="1"/>
          </p:cNvSpPr>
          <p:nvPr>
            <p:ph type="sldNum" sz="quarter" idx="4"/>
          </p:nvPr>
        </p:nvSpPr>
        <p:spPr bwMode="gray">
          <a:xfrm>
            <a:off x="9915976"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35492324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ftr="0" dt="0"/>
  <p:txStyles>
    <p:titleStyle>
      <a:lvl1pPr algn="l" defTabSz="121917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1"/>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79999" y="2448000"/>
            <a:ext cx="11232000" cy="343200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5" name="Espace réservé du pied de page 4"/>
          <p:cNvSpPr>
            <a:spLocks noGrp="1"/>
          </p:cNvSpPr>
          <p:nvPr>
            <p:ph type="ftr" sz="quarter" idx="3"/>
          </p:nvPr>
        </p:nvSpPr>
        <p:spPr bwMode="gray">
          <a:xfrm>
            <a:off x="480000" y="6378000"/>
            <a:ext cx="7872000" cy="480000"/>
          </a:xfrm>
          <a:prstGeom prst="rect">
            <a:avLst/>
          </a:prstGeom>
        </p:spPr>
        <p:txBody>
          <a:bodyPr vert="horz" lIns="0" tIns="0" rIns="0" bIns="0" rtlCol="0" anchor="ctr" anchorCtr="0">
            <a:noAutofit/>
          </a:bodyPr>
          <a:lstStyle>
            <a:lvl1pPr algn="l">
              <a:defRPr sz="1000" b="1">
                <a:solidFill>
                  <a:schemeClr val="tx1"/>
                </a:solidFill>
              </a:defRPr>
            </a:lvl1pPr>
          </a:lstStyle>
          <a:p>
            <a:r>
              <a:rPr lang="fr-FR"/>
              <a:t>Agence du TIG et de l’insertion professionnelle – Ministère </a:t>
            </a:r>
          </a:p>
        </p:txBody>
      </p:sp>
      <p:sp>
        <p:nvSpPr>
          <p:cNvPr id="6" name="Espace réservé du numéro de diapositive 5"/>
          <p:cNvSpPr>
            <a:spLocks noGrp="1"/>
          </p:cNvSpPr>
          <p:nvPr>
            <p:ph type="sldNum" sz="quarter" idx="4"/>
          </p:nvPr>
        </p:nvSpPr>
        <p:spPr bwMode="gray">
          <a:xfrm>
            <a:off x="9915976"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70811480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2" r:id="rId7"/>
  </p:sldLayoutIdLst>
  <p:hf hdr="0"/>
  <p:txStyles>
    <p:titleStyle>
      <a:lvl1pPr algn="l" defTabSz="121917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1"/>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79999" y="2448000"/>
            <a:ext cx="11232000" cy="343200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5" name="Espace réservé du pied de page 4"/>
          <p:cNvSpPr>
            <a:spLocks noGrp="1"/>
          </p:cNvSpPr>
          <p:nvPr>
            <p:ph type="ftr" sz="quarter" idx="3"/>
          </p:nvPr>
        </p:nvSpPr>
        <p:spPr bwMode="gray">
          <a:xfrm>
            <a:off x="480000" y="6378000"/>
            <a:ext cx="7872000" cy="480000"/>
          </a:xfrm>
          <a:prstGeom prst="rect">
            <a:avLst/>
          </a:prstGeom>
        </p:spPr>
        <p:txBody>
          <a:bodyPr vert="horz" lIns="0" tIns="0" rIns="0" bIns="0" rtlCol="0" anchor="ctr" anchorCtr="0">
            <a:noAutofit/>
          </a:bodyPr>
          <a:lstStyle>
            <a:lvl1pPr algn="l">
              <a:defRPr sz="1000" b="1">
                <a:solidFill>
                  <a:schemeClr val="tx1"/>
                </a:solidFill>
              </a:defRPr>
            </a:lvl1pPr>
          </a:lstStyle>
          <a:p>
            <a:r>
              <a:rPr lang="fr-FR"/>
              <a:t>Agence du TIG et de l’insertion professionnelle – Ministère </a:t>
            </a:r>
          </a:p>
        </p:txBody>
      </p:sp>
      <p:sp>
        <p:nvSpPr>
          <p:cNvPr id="6" name="Espace réservé du numéro de diapositive 5"/>
          <p:cNvSpPr>
            <a:spLocks noGrp="1"/>
          </p:cNvSpPr>
          <p:nvPr>
            <p:ph type="sldNum" sz="quarter" idx="4"/>
          </p:nvPr>
        </p:nvSpPr>
        <p:spPr bwMode="gray">
          <a:xfrm>
            <a:off x="9915976"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1243563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0" r:id="rId6"/>
  </p:sldLayoutIdLst>
  <p:hf hdr="0"/>
  <p:txStyles>
    <p:titleStyle>
      <a:lvl1pPr algn="l" defTabSz="121917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1"/>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79999" y="2448000"/>
            <a:ext cx="11232000" cy="343200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5" name="Espace réservé du pied de page 4"/>
          <p:cNvSpPr>
            <a:spLocks noGrp="1"/>
          </p:cNvSpPr>
          <p:nvPr>
            <p:ph type="ftr" sz="quarter" idx="3"/>
          </p:nvPr>
        </p:nvSpPr>
        <p:spPr bwMode="gray">
          <a:xfrm>
            <a:off x="480000" y="6378000"/>
            <a:ext cx="7872000" cy="480000"/>
          </a:xfrm>
          <a:prstGeom prst="rect">
            <a:avLst/>
          </a:prstGeom>
        </p:spPr>
        <p:txBody>
          <a:bodyPr vert="horz" lIns="0" tIns="0" rIns="0" bIns="0" rtlCol="0" anchor="ctr" anchorCtr="0">
            <a:noAutofit/>
          </a:bodyPr>
          <a:lstStyle>
            <a:lvl1pPr algn="l">
              <a:defRPr sz="1000" b="1">
                <a:solidFill>
                  <a:schemeClr val="tx1"/>
                </a:solidFill>
              </a:defRPr>
            </a:lvl1pPr>
          </a:lstStyle>
          <a:p>
            <a:r>
              <a:rPr lang="fr-FR"/>
              <a:t>Agence du TIG et de l’insertion professionnelle – Ministère </a:t>
            </a:r>
          </a:p>
        </p:txBody>
      </p:sp>
      <p:sp>
        <p:nvSpPr>
          <p:cNvPr id="6" name="Espace réservé du numéro de diapositive 5"/>
          <p:cNvSpPr>
            <a:spLocks noGrp="1"/>
          </p:cNvSpPr>
          <p:nvPr>
            <p:ph type="sldNum" sz="quarter" idx="4"/>
          </p:nvPr>
        </p:nvSpPr>
        <p:spPr bwMode="gray">
          <a:xfrm>
            <a:off x="9915976"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a:t>p.</a:t>
            </a:r>
            <a:fld id="{733122C9-A0B9-462F-8757-0847AD287B63}" type="slidenum">
              <a:rPr lang="fr-FR" smtClean="0"/>
              <a:pPr/>
              <a:t>‹N°›</a:t>
            </a:fld>
            <a:endParaRPr lang="fr-FR"/>
          </a:p>
        </p:txBody>
      </p:sp>
    </p:spTree>
    <p:extLst>
      <p:ext uri="{BB962C8B-B14F-4D97-AF65-F5344CB8AC3E}">
        <p14:creationId xmlns:p14="http://schemas.microsoft.com/office/powerpoint/2010/main" val="203625371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p:txStyles>
    <p:titleStyle>
      <a:lvl1pPr algn="l" defTabSz="121917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1"/>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13.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hyperlink" Target="https://ipro360.intranet.justice.gouv.fr/" TargetMode="External"/><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pn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ipro360.intranet.justice.gouv.fr/" TargetMode="External"/><Relationship Id="rId3" Type="http://schemas.openxmlformats.org/officeDocument/2006/relationships/image" Target="../media/image76.png"/><Relationship Id="rId7" Type="http://schemas.openxmlformats.org/officeDocument/2006/relationships/hyperlink" Target="https://www.travail-prison.fr/produire" TargetMode="External"/><Relationship Id="rId12"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hyperlink" Target="https://www.ipro360.justice.fr/" TargetMode="External"/><Relationship Id="rId11" Type="http://schemas.openxmlformats.org/officeDocument/2006/relationships/image" Target="../media/image74.svg"/><Relationship Id="rId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77.png"/><Relationship Id="rId9" Type="http://schemas.openxmlformats.org/officeDocument/2006/relationships/image" Target="../media/image72.sv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ipro360.justice.fr/" TargetMode="External"/><Relationship Id="rId7" Type="http://schemas.openxmlformats.org/officeDocument/2006/relationships/image" Target="../media/image68.pn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65.png"/><Relationship Id="rId5" Type="http://schemas.openxmlformats.org/officeDocument/2006/relationships/image" Target="../media/image81.png"/><Relationship Id="rId10" Type="http://schemas.openxmlformats.org/officeDocument/2006/relationships/image" Target="../media/image67.png"/><Relationship Id="rId4" Type="http://schemas.openxmlformats.org/officeDocument/2006/relationships/hyperlink" Target="https://www.travail-prison.fr/produire" TargetMode="External"/><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 Id="rId5" Type="http://schemas.openxmlformats.org/officeDocument/2006/relationships/image" Target="../media/image70.sv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0.svg"/><Relationship Id="rId2" Type="http://schemas.openxmlformats.org/officeDocument/2006/relationships/image" Target="../media/image99.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01.pn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100.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0.png"/><Relationship Id="rId7" Type="http://schemas.openxmlformats.org/officeDocument/2006/relationships/image" Target="../media/image77.png"/><Relationship Id="rId2" Type="http://schemas.openxmlformats.org/officeDocument/2006/relationships/image" Target="../media/image98.png"/><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97.sv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 Id="rId5" Type="http://schemas.openxmlformats.org/officeDocument/2006/relationships/image" Target="../media/image70.sv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117.png"/><Relationship Id="rId5" Type="http://schemas.openxmlformats.org/officeDocument/2006/relationships/image" Target="../media/image70.sv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16.png"/><Relationship Id="rId7" Type="http://schemas.openxmlformats.org/officeDocument/2006/relationships/image" Target="../media/image69.pn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1.pn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70.sv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80.png"/><Relationship Id="rId7" Type="http://schemas.openxmlformats.org/officeDocument/2006/relationships/image" Target="../media/image70.sv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29.png"/><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80.png"/><Relationship Id="rId7" Type="http://schemas.openxmlformats.org/officeDocument/2006/relationships/image" Target="../media/image70.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34.pn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80.png"/><Relationship Id="rId7" Type="http://schemas.openxmlformats.org/officeDocument/2006/relationships/image" Target="../media/image70.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36.png"/><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0.sv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70.sv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40.png"/><Relationship Id="rId5" Type="http://schemas.openxmlformats.org/officeDocument/2006/relationships/image" Target="../media/image117.png"/><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38.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42.png"/><Relationship Id="rId5" Type="http://schemas.openxmlformats.org/officeDocument/2006/relationships/image" Target="../media/image124.png"/><Relationship Id="rId4" Type="http://schemas.openxmlformats.org/officeDocument/2006/relationships/image" Target="../media/image122.png"/><Relationship Id="rId9" Type="http://schemas.openxmlformats.org/officeDocument/2006/relationships/image" Target="../media/image123.png"/></Relationships>
</file>

<file path=ppt/slides/_rels/slide4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3.png"/><Relationship Id="rId7" Type="http://schemas.openxmlformats.org/officeDocument/2006/relationships/image" Target="../media/image14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70.svg"/><Relationship Id="rId5" Type="http://schemas.openxmlformats.org/officeDocument/2006/relationships/image" Target="../media/image139.png"/><Relationship Id="rId10" Type="http://schemas.openxmlformats.org/officeDocument/2006/relationships/image" Target="../media/image69.png"/><Relationship Id="rId4" Type="http://schemas.openxmlformats.org/officeDocument/2006/relationships/image" Target="../media/image138.png"/><Relationship Id="rId9" Type="http://schemas.openxmlformats.org/officeDocument/2006/relationships/image" Target="../media/image146.png"/></Relationships>
</file>

<file path=ppt/slides/_rels/slide4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47.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38.png"/><Relationship Id="rId9" Type="http://schemas.openxmlformats.org/officeDocument/2006/relationships/image" Target="../media/image123.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8.png"/><Relationship Id="rId7" Type="http://schemas.openxmlformats.org/officeDocument/2006/relationships/image" Target="../media/image15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51.png"/><Relationship Id="rId11" Type="http://schemas.openxmlformats.org/officeDocument/2006/relationships/image" Target="../media/image124.png"/><Relationship Id="rId5" Type="http://schemas.openxmlformats.org/officeDocument/2006/relationships/image" Target="../media/image150.png"/><Relationship Id="rId10" Type="http://schemas.openxmlformats.org/officeDocument/2006/relationships/image" Target="../media/image132.png"/><Relationship Id="rId4" Type="http://schemas.openxmlformats.org/officeDocument/2006/relationships/image" Target="../media/image149.png"/><Relationship Id="rId9" Type="http://schemas.openxmlformats.org/officeDocument/2006/relationships/image" Target="../media/image7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8.png"/><Relationship Id="rId7"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23.png"/><Relationship Id="rId5" Type="http://schemas.openxmlformats.org/officeDocument/2006/relationships/image" Target="../media/image153.png"/><Relationship Id="rId10" Type="http://schemas.openxmlformats.org/officeDocument/2006/relationships/image" Target="../media/image70.svg"/><Relationship Id="rId4" Type="http://schemas.openxmlformats.org/officeDocument/2006/relationships/image" Target="../media/image145.png"/><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138.png"/><Relationship Id="rId4" Type="http://schemas.openxmlformats.org/officeDocument/2006/relationships/image" Target="../media/image70.svg"/></Relationships>
</file>

<file path=ppt/slides/_rels/slide5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54.png"/><Relationship Id="rId7" Type="http://schemas.openxmlformats.org/officeDocument/2006/relationships/image" Target="../media/image155.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39.png"/><Relationship Id="rId5" Type="http://schemas.openxmlformats.org/officeDocument/2006/relationships/image" Target="../media/image118.png"/><Relationship Id="rId10"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image" Target="../media/image140.png"/></Relationships>
</file>

<file path=ppt/slides/_rels/slide5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56.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24.png"/><Relationship Id="rId5" Type="http://schemas.openxmlformats.org/officeDocument/2006/relationships/image" Target="../media/image122.png"/><Relationship Id="rId4" Type="http://schemas.openxmlformats.org/officeDocument/2006/relationships/image" Target="../media/image138.png"/><Relationship Id="rId9" Type="http://schemas.openxmlformats.org/officeDocument/2006/relationships/image" Target="../media/image123.png"/></Relationships>
</file>

<file path=ppt/slides/_rels/slide5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6.png"/><Relationship Id="rId7" Type="http://schemas.openxmlformats.org/officeDocument/2006/relationships/image" Target="../media/image15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24.png"/><Relationship Id="rId5" Type="http://schemas.openxmlformats.org/officeDocument/2006/relationships/image" Target="../media/image122.png"/><Relationship Id="rId10" Type="http://schemas.openxmlformats.org/officeDocument/2006/relationships/image" Target="../media/image123.png"/><Relationship Id="rId4" Type="http://schemas.openxmlformats.org/officeDocument/2006/relationships/image" Target="../media/image138.png"/><Relationship Id="rId9" Type="http://schemas.openxmlformats.org/officeDocument/2006/relationships/image" Target="../media/image159.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sv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6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56.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24.png"/><Relationship Id="rId4" Type="http://schemas.openxmlformats.org/officeDocument/2006/relationships/image" Target="../media/image138.png"/><Relationship Id="rId9"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62.png"/><Relationship Id="rId7" Type="http://schemas.openxmlformats.org/officeDocument/2006/relationships/image" Target="../media/image165.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66.png"/><Relationship Id="rId4" Type="http://schemas.openxmlformats.org/officeDocument/2006/relationships/image" Target="../media/image163.png"/></Relationships>
</file>

<file path=ppt/slides/_rels/slide6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70.svg"/></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70.sv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hyperlink" Target="https://www.francecompetences.fr/recherche_certificationprofessionnelle/" TargetMode="External"/><Relationship Id="rId4" Type="http://schemas.openxmlformats.org/officeDocument/2006/relationships/image" Target="../media/image167.png"/></Relationships>
</file>

<file path=ppt/slides/_rels/slide6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68.png"/><Relationship Id="rId7" Type="http://schemas.openxmlformats.org/officeDocument/2006/relationships/image" Target="../media/image169.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139.png"/><Relationship Id="rId5" Type="http://schemas.openxmlformats.org/officeDocument/2006/relationships/image" Target="../media/image118.png"/><Relationship Id="rId10" Type="http://schemas.openxmlformats.org/officeDocument/2006/relationships/image" Target="../media/image117.png"/><Relationship Id="rId4" Type="http://schemas.openxmlformats.org/officeDocument/2006/relationships/image" Target="../media/image138.png"/><Relationship Id="rId9" Type="http://schemas.openxmlformats.org/officeDocument/2006/relationships/image" Target="../media/image70.svg"/></Relationships>
</file>

<file path=ppt/slides/_rels/slide6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71.png"/><Relationship Id="rId11" Type="http://schemas.openxmlformats.org/officeDocument/2006/relationships/image" Target="../media/image122.png"/><Relationship Id="rId5" Type="http://schemas.openxmlformats.org/officeDocument/2006/relationships/image" Target="../media/image117.png"/><Relationship Id="rId10" Type="http://schemas.openxmlformats.org/officeDocument/2006/relationships/image" Target="../media/image174.png"/><Relationship Id="rId4" Type="http://schemas.openxmlformats.org/officeDocument/2006/relationships/image" Target="../media/image138.png"/><Relationship Id="rId9" Type="http://schemas.openxmlformats.org/officeDocument/2006/relationships/image" Target="../media/image173.png"/></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38.png"/><Relationship Id="rId7" Type="http://schemas.openxmlformats.org/officeDocument/2006/relationships/image" Target="../media/image70.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78.png"/><Relationship Id="rId7" Type="http://schemas.openxmlformats.org/officeDocument/2006/relationships/image" Target="../media/image70.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165.png"/><Relationship Id="rId4" Type="http://schemas.openxmlformats.org/officeDocument/2006/relationships/image" Target="../media/image138.png"/></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175.png"/><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38.png"/><Relationship Id="rId7" Type="http://schemas.openxmlformats.org/officeDocument/2006/relationships/image" Target="../media/image122.png"/><Relationship Id="rId12" Type="http://schemas.openxmlformats.org/officeDocument/2006/relationships/image" Target="../media/image70.sv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24.png"/><Relationship Id="rId11" Type="http://schemas.openxmlformats.org/officeDocument/2006/relationships/image" Target="../media/image69.png"/><Relationship Id="rId5" Type="http://schemas.openxmlformats.org/officeDocument/2006/relationships/image" Target="../media/image132.png"/><Relationship Id="rId10" Type="http://schemas.openxmlformats.org/officeDocument/2006/relationships/image" Target="../media/image123.png"/><Relationship Id="rId4" Type="http://schemas.openxmlformats.org/officeDocument/2006/relationships/image" Target="../media/image176.png"/><Relationship Id="rId9" Type="http://schemas.openxmlformats.org/officeDocument/2006/relationships/image" Target="../media/image179.png"/></Relationships>
</file>

<file path=ppt/slides/_rels/slide7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38.png"/><Relationship Id="rId7"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32.png"/><Relationship Id="rId5" Type="http://schemas.openxmlformats.org/officeDocument/2006/relationships/image" Target="../media/image181.png"/><Relationship Id="rId10" Type="http://schemas.openxmlformats.org/officeDocument/2006/relationships/image" Target="../media/image123.png"/><Relationship Id="rId4" Type="http://schemas.openxmlformats.org/officeDocument/2006/relationships/image" Target="../media/image180.png"/><Relationship Id="rId9" Type="http://schemas.openxmlformats.org/officeDocument/2006/relationships/image" Target="../media/image182.png"/></Relationships>
</file>

<file path=ppt/slides/_rels/slide7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83.png"/><Relationship Id="rId5" Type="http://schemas.openxmlformats.org/officeDocument/2006/relationships/image" Target="../media/image163.png"/><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9.png"/><Relationship Id="rId1" Type="http://schemas.openxmlformats.org/officeDocument/2006/relationships/slideLayout" Target="../slideLayouts/slideLayout18.xml"/><Relationship Id="rId5" Type="http://schemas.openxmlformats.org/officeDocument/2006/relationships/image" Target="../media/image138.png"/><Relationship Id="rId4" Type="http://schemas.openxmlformats.org/officeDocument/2006/relationships/image" Target="../media/image70.svg"/></Relationships>
</file>

<file path=ppt/slides/_rels/slide7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38.png"/><Relationship Id="rId7" Type="http://schemas.openxmlformats.org/officeDocument/2006/relationships/image" Target="../media/image187.png"/><Relationship Id="rId2" Type="http://schemas.openxmlformats.org/officeDocument/2006/relationships/image" Target="../media/image185.png"/><Relationship Id="rId1" Type="http://schemas.openxmlformats.org/officeDocument/2006/relationships/slideLayout" Target="../slideLayouts/slideLayout18.xml"/><Relationship Id="rId6" Type="http://schemas.openxmlformats.org/officeDocument/2006/relationships/image" Target="../media/image186.png"/><Relationship Id="rId5" Type="http://schemas.openxmlformats.org/officeDocument/2006/relationships/image" Target="../media/image70.sv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38.png"/><Relationship Id="rId7" Type="http://schemas.openxmlformats.org/officeDocument/2006/relationships/image" Target="../media/image192.png"/><Relationship Id="rId2" Type="http://schemas.openxmlformats.org/officeDocument/2006/relationships/image" Target="../media/image188.png"/><Relationship Id="rId1" Type="http://schemas.openxmlformats.org/officeDocument/2006/relationships/slideLayout" Target="../slideLayouts/slideLayout18.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100.png"/><Relationship Id="rId4" Type="http://schemas.openxmlformats.org/officeDocument/2006/relationships/image" Target="../media/image189.png"/><Relationship Id="rId9" Type="http://schemas.openxmlformats.org/officeDocument/2006/relationships/image" Target="../media/image103.png"/></Relationships>
</file>

<file path=ppt/slides/_rels/slide81.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38.png"/><Relationship Id="rId7" Type="http://schemas.openxmlformats.org/officeDocument/2006/relationships/image" Target="../media/image192.png"/><Relationship Id="rId2" Type="http://schemas.openxmlformats.org/officeDocument/2006/relationships/image" Target="../media/image193.png"/><Relationship Id="rId1" Type="http://schemas.openxmlformats.org/officeDocument/2006/relationships/slideLayout" Target="../slideLayouts/slideLayout18.xml"/><Relationship Id="rId6" Type="http://schemas.openxmlformats.org/officeDocument/2006/relationships/image" Target="../media/image194.png"/><Relationship Id="rId5" Type="http://schemas.openxmlformats.org/officeDocument/2006/relationships/image" Target="../media/image100.png"/><Relationship Id="rId10" Type="http://schemas.openxmlformats.org/officeDocument/2006/relationships/image" Target="../media/image197.png"/><Relationship Id="rId4" Type="http://schemas.openxmlformats.org/officeDocument/2006/relationships/image" Target="../media/image103.png"/><Relationship Id="rId9" Type="http://schemas.openxmlformats.org/officeDocument/2006/relationships/image" Target="../media/image196.png"/></Relationships>
</file>

<file path=ppt/slides/_rels/slide8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png"/><Relationship Id="rId7" Type="http://schemas.openxmlformats.org/officeDocument/2006/relationships/image" Target="../media/image200.png"/><Relationship Id="rId2" Type="http://schemas.openxmlformats.org/officeDocument/2006/relationships/image" Target="../media/image138.png"/><Relationship Id="rId1" Type="http://schemas.openxmlformats.org/officeDocument/2006/relationships/slideLayout" Target="../slideLayouts/slideLayout18.xml"/><Relationship Id="rId6" Type="http://schemas.openxmlformats.org/officeDocument/2006/relationships/image" Target="../media/image199.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202.png"/></Relationships>
</file>

<file path=ppt/slides/_rels/slide8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19.png"/><Relationship Id="rId3" Type="http://schemas.openxmlformats.org/officeDocument/2006/relationships/image" Target="../media/image204.png"/><Relationship Id="rId21" Type="http://schemas.openxmlformats.org/officeDocument/2006/relationships/image" Target="../media/image222.png"/><Relationship Id="rId7" Type="http://schemas.openxmlformats.org/officeDocument/2006/relationships/image" Target="../media/image208.png"/><Relationship Id="rId12" Type="http://schemas.openxmlformats.org/officeDocument/2006/relationships/image" Target="../media/image213.png"/><Relationship Id="rId17" Type="http://schemas.openxmlformats.org/officeDocument/2006/relationships/image" Target="../media/image218.png"/><Relationship Id="rId2" Type="http://schemas.openxmlformats.org/officeDocument/2006/relationships/image" Target="../media/image203.png"/><Relationship Id="rId16" Type="http://schemas.openxmlformats.org/officeDocument/2006/relationships/image" Target="../media/image217.png"/><Relationship Id="rId20" Type="http://schemas.openxmlformats.org/officeDocument/2006/relationships/image" Target="../media/image221.png"/><Relationship Id="rId1" Type="http://schemas.openxmlformats.org/officeDocument/2006/relationships/slideLayout" Target="../slideLayouts/slideLayout18.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20.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 Id="rId22" Type="http://schemas.openxmlformats.org/officeDocument/2006/relationships/image" Target="../media/image223.png"/></Relationships>
</file>

<file path=ppt/slides/_rels/slide87.xml.rels><?xml version="1.0" encoding="UTF-8" standalone="yes"?>
<Relationships xmlns="http://schemas.openxmlformats.org/package/2006/relationships"><Relationship Id="rId8" Type="http://schemas.openxmlformats.org/officeDocument/2006/relationships/image" Target="../media/image228.svg"/><Relationship Id="rId13" Type="http://schemas.openxmlformats.org/officeDocument/2006/relationships/image" Target="../media/image47.svg"/><Relationship Id="rId3" Type="http://schemas.openxmlformats.org/officeDocument/2006/relationships/image" Target="../media/image138.png"/><Relationship Id="rId7" Type="http://schemas.openxmlformats.org/officeDocument/2006/relationships/image" Target="../media/image227.png"/><Relationship Id="rId12"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18.xml"/><Relationship Id="rId6" Type="http://schemas.openxmlformats.org/officeDocument/2006/relationships/image" Target="../media/image226.svg"/><Relationship Id="rId11" Type="http://schemas.openxmlformats.org/officeDocument/2006/relationships/slide" Target="slide41.xml"/><Relationship Id="rId5" Type="http://schemas.openxmlformats.org/officeDocument/2006/relationships/image" Target="../media/image225.png"/><Relationship Id="rId10" Type="http://schemas.openxmlformats.org/officeDocument/2006/relationships/image" Target="../media/image70.svg"/><Relationship Id="rId4" Type="http://schemas.openxmlformats.org/officeDocument/2006/relationships/image" Target="../media/image80.png"/><Relationship Id="rId9" Type="http://schemas.openxmlformats.org/officeDocument/2006/relationships/image" Target="../media/image69.png"/></Relationships>
</file>

<file path=ppt/slides/_rels/slide88.xml.rels><?xml version="1.0" encoding="UTF-8" standalone="yes"?>
<Relationships xmlns="http://schemas.openxmlformats.org/package/2006/relationships"><Relationship Id="rId3" Type="http://schemas.openxmlformats.org/officeDocument/2006/relationships/image" Target="../media/image231.svg"/><Relationship Id="rId2" Type="http://schemas.openxmlformats.org/officeDocument/2006/relationships/image" Target="../media/image230.png"/><Relationship Id="rId1" Type="http://schemas.openxmlformats.org/officeDocument/2006/relationships/slideLayout" Target="../slideLayouts/slideLayout18.xml"/><Relationship Id="rId5" Type="http://schemas.openxmlformats.org/officeDocument/2006/relationships/image" Target="../media/image233.svg"/><Relationship Id="rId4" Type="http://schemas.openxmlformats.org/officeDocument/2006/relationships/image" Target="../media/image232.png"/></Relationships>
</file>

<file path=ppt/slides/_rels/slide8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hyperlink" Target="mailto:maxime.faure@bearingpoint.com" TargetMode="External"/><Relationship Id="rId1" Type="http://schemas.openxmlformats.org/officeDocument/2006/relationships/slideLayout" Target="../slideLayouts/slideLayout19.xml"/><Relationship Id="rId4" Type="http://schemas.openxmlformats.org/officeDocument/2006/relationships/hyperlink" Target="mailto:iman.elbekkali@bearingpoin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8FE054-5EBE-0449-9E59-7C70246B6F98}"/>
              </a:ext>
            </a:extLst>
          </p:cNvPr>
          <p:cNvSpPr txBox="1"/>
          <p:nvPr/>
        </p:nvSpPr>
        <p:spPr>
          <a:xfrm>
            <a:off x="537887" y="2644169"/>
            <a:ext cx="10630201" cy="1569660"/>
          </a:xfrm>
          <a:prstGeom prst="rect">
            <a:avLst/>
          </a:prstGeom>
          <a:noFill/>
        </p:spPr>
        <p:txBody>
          <a:bodyPr wrap="square" rtlCol="0">
            <a:spAutoFit/>
          </a:bodyPr>
          <a:lstStyle/>
          <a:p>
            <a:r>
              <a:rPr lang="fr-FR" sz="4800" b="1" spc="300">
                <a:solidFill>
                  <a:srgbClr val="7BA582"/>
                </a:solidFill>
                <a:latin typeface="Marianne" panose="02000000000000000000" pitchFamily="2" charset="0"/>
              </a:rPr>
              <a:t>ATIGIP</a:t>
            </a:r>
          </a:p>
          <a:p>
            <a:r>
              <a:rPr lang="fr-FR" sz="2400">
                <a:solidFill>
                  <a:srgbClr val="43484B"/>
                </a:solidFill>
                <a:latin typeface="Marianne Medium" panose="02000000000000000000" pitchFamily="2" charset="0"/>
              </a:rPr>
              <a:t>AGENCE DU TRAVAIL D’INTÉRÊT GÉNÉRAL</a:t>
            </a:r>
          </a:p>
          <a:p>
            <a:r>
              <a:rPr lang="fr-FR" sz="2400">
                <a:solidFill>
                  <a:srgbClr val="43484B"/>
                </a:solidFill>
                <a:latin typeface="Marianne Medium" panose="02000000000000000000" pitchFamily="2" charset="0"/>
              </a:rPr>
              <a:t>ET DE L’INSERTION PROFESSIONNELLE</a:t>
            </a:r>
          </a:p>
        </p:txBody>
      </p:sp>
      <p:sp>
        <p:nvSpPr>
          <p:cNvPr id="3" name="Espace réservé du texte 5">
            <a:extLst>
              <a:ext uri="{FF2B5EF4-FFF2-40B4-BE49-F238E27FC236}">
                <a16:creationId xmlns:a16="http://schemas.microsoft.com/office/drawing/2014/main" id="{BBB0B649-5BA6-6D40-8BCA-720051E7C430}"/>
              </a:ext>
            </a:extLst>
          </p:cNvPr>
          <p:cNvSpPr txBox="1">
            <a:spLocks/>
          </p:cNvSpPr>
          <p:nvPr/>
        </p:nvSpPr>
        <p:spPr bwMode="gray">
          <a:xfrm>
            <a:off x="537887" y="4475085"/>
            <a:ext cx="6684005" cy="996714"/>
          </a:xfrm>
          <a:prstGeom prst="rect">
            <a:avLst/>
          </a:prstGeom>
          <a:solidFill>
            <a:srgbClr val="7BA582"/>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1800" spc="300">
                <a:solidFill>
                  <a:schemeClr val="bg1"/>
                </a:solidFill>
                <a:latin typeface="Marianne" panose="02000000000000000000" pitchFamily="2" charset="0"/>
              </a:rPr>
              <a:t>Formation applicative IPRO360° </a:t>
            </a:r>
          </a:p>
        </p:txBody>
      </p:sp>
      <p:sp>
        <p:nvSpPr>
          <p:cNvPr id="4" name="ZoneTexte 3">
            <a:extLst>
              <a:ext uri="{FF2B5EF4-FFF2-40B4-BE49-F238E27FC236}">
                <a16:creationId xmlns:a16="http://schemas.microsoft.com/office/drawing/2014/main" id="{9A261E50-00A1-434E-929B-10607A16A3B2}"/>
              </a:ext>
            </a:extLst>
          </p:cNvPr>
          <p:cNvSpPr txBox="1"/>
          <p:nvPr/>
        </p:nvSpPr>
        <p:spPr>
          <a:xfrm>
            <a:off x="264852" y="5111288"/>
            <a:ext cx="7230074" cy="276999"/>
          </a:xfrm>
          <a:prstGeom prst="rect">
            <a:avLst/>
          </a:prstGeom>
          <a:noFill/>
        </p:spPr>
        <p:txBody>
          <a:bodyPr wrap="square" rtlCol="0">
            <a:spAutoFit/>
          </a:bodyPr>
          <a:lstStyle/>
          <a:p>
            <a:pPr algn="ctr"/>
            <a:r>
              <a:rPr lang="fr-FR" sz="1200" b="1" i="1">
                <a:solidFill>
                  <a:schemeClr val="tx1">
                    <a:lumMod val="75000"/>
                    <a:lumOff val="25000"/>
                  </a:schemeClr>
                </a:solidFill>
                <a:latin typeface="Marianne" panose="02000000000000000000" pitchFamily="50" charset="0"/>
              </a:rPr>
              <a:t>Ouverture des accès et formations du personnel en établissement pénitentiaire</a:t>
            </a:r>
          </a:p>
        </p:txBody>
      </p:sp>
      <p:pic>
        <p:nvPicPr>
          <p:cNvPr id="6" name="Image 9">
            <a:extLst>
              <a:ext uri="{FF2B5EF4-FFF2-40B4-BE49-F238E27FC236}">
                <a16:creationId xmlns:a16="http://schemas.microsoft.com/office/drawing/2014/main" id="{17D4040C-2EE7-4A84-BF96-082EA2B641A1}"/>
              </a:ext>
            </a:extLst>
          </p:cNvPr>
          <p:cNvPicPr>
            <a:picLocks noChangeAspect="1"/>
          </p:cNvPicPr>
          <p:nvPr/>
        </p:nvPicPr>
        <p:blipFill>
          <a:blip r:embed="rId2"/>
          <a:stretch>
            <a:fillRect/>
          </a:stretch>
        </p:blipFill>
        <p:spPr>
          <a:xfrm>
            <a:off x="7778750" y="3027000"/>
            <a:ext cx="4381499" cy="2084288"/>
          </a:xfrm>
          <a:prstGeom prst="rect">
            <a:avLst/>
          </a:prstGeom>
        </p:spPr>
      </p:pic>
      <p:pic>
        <p:nvPicPr>
          <p:cNvPr id="7" name="Image 6">
            <a:extLst>
              <a:ext uri="{FF2B5EF4-FFF2-40B4-BE49-F238E27FC236}">
                <a16:creationId xmlns:a16="http://schemas.microsoft.com/office/drawing/2014/main" id="{BD7AE5EB-66AE-4279-8033-7A66FADEF4B9}"/>
              </a:ext>
            </a:extLst>
          </p:cNvPr>
          <p:cNvPicPr>
            <a:picLocks noChangeAspect="1"/>
          </p:cNvPicPr>
          <p:nvPr/>
        </p:nvPicPr>
        <p:blipFill>
          <a:blip r:embed="rId3"/>
          <a:stretch>
            <a:fillRect/>
          </a:stretch>
        </p:blipFill>
        <p:spPr>
          <a:xfrm>
            <a:off x="5391485" y="502632"/>
            <a:ext cx="1409030" cy="255148"/>
          </a:xfrm>
          <a:prstGeom prst="rect">
            <a:avLst/>
          </a:prstGeom>
          <a:effectLst/>
        </p:spPr>
      </p:pic>
      <p:pic>
        <p:nvPicPr>
          <p:cNvPr id="10" name="Image 9">
            <a:extLst>
              <a:ext uri="{FF2B5EF4-FFF2-40B4-BE49-F238E27FC236}">
                <a16:creationId xmlns:a16="http://schemas.microsoft.com/office/drawing/2014/main" id="{F8DDF66D-CACD-493B-BD9B-800FB6E27FCD}"/>
              </a:ext>
            </a:extLst>
          </p:cNvPr>
          <p:cNvPicPr>
            <a:picLocks noChangeAspect="1"/>
          </p:cNvPicPr>
          <p:nvPr/>
        </p:nvPicPr>
        <p:blipFill rotWithShape="1">
          <a:blip r:embed="rId4"/>
          <a:srcRect r="16815"/>
          <a:stretch/>
        </p:blipFill>
        <p:spPr>
          <a:xfrm>
            <a:off x="8317497" y="3177200"/>
            <a:ext cx="3239503" cy="1682288"/>
          </a:xfrm>
          <a:prstGeom prst="rect">
            <a:avLst/>
          </a:prstGeom>
        </p:spPr>
      </p:pic>
    </p:spTree>
    <p:extLst>
      <p:ext uri="{BB962C8B-B14F-4D97-AF65-F5344CB8AC3E}">
        <p14:creationId xmlns:p14="http://schemas.microsoft.com/office/powerpoint/2010/main" val="295915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La cartographie des activités de travail et de formation professionnelle : deuxième lot de fonctionnalités mises en service</a:t>
            </a:r>
          </a:p>
        </p:txBody>
      </p:sp>
      <p:sp>
        <p:nvSpPr>
          <p:cNvPr id="51" name="Rectangle 50">
            <a:extLst>
              <a:ext uri="{FF2B5EF4-FFF2-40B4-BE49-F238E27FC236}">
                <a16:creationId xmlns:a16="http://schemas.microsoft.com/office/drawing/2014/main" id="{0329C71E-6E73-4786-B30D-91B5791B029C}"/>
              </a:ext>
            </a:extLst>
          </p:cNvPr>
          <p:cNvSpPr/>
          <p:nvPr/>
        </p:nvSpPr>
        <p:spPr>
          <a:xfrm rot="16200000">
            <a:off x="-146102" y="6165844"/>
            <a:ext cx="1102900" cy="397320"/>
          </a:xfrm>
          <a:prstGeom prst="rect">
            <a:avLst/>
          </a:prstGeom>
          <a:no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4C4F56">
                    <a:lumMod val="50000"/>
                    <a:lumOff val="50000"/>
                  </a:srgbClr>
                </a:solidFill>
                <a:effectLst/>
                <a:uLnTx/>
                <a:uFillTx/>
                <a:latin typeface="Marianne"/>
                <a:ea typeface="+mn-ea"/>
                <a:cs typeface="+mn-cs"/>
              </a:rPr>
              <a:t>Utilisateurs</a:t>
            </a:r>
          </a:p>
        </p:txBody>
      </p:sp>
      <p:sp>
        <p:nvSpPr>
          <p:cNvPr id="50" name="Rectangle 49">
            <a:extLst>
              <a:ext uri="{FF2B5EF4-FFF2-40B4-BE49-F238E27FC236}">
                <a16:creationId xmlns:a16="http://schemas.microsoft.com/office/drawing/2014/main" id="{F8C2163F-6455-4B0E-8A38-5D9858059037}"/>
              </a:ext>
            </a:extLst>
          </p:cNvPr>
          <p:cNvSpPr/>
          <p:nvPr/>
        </p:nvSpPr>
        <p:spPr>
          <a:xfrm>
            <a:off x="592754" y="6154771"/>
            <a:ext cx="11006492" cy="523220"/>
          </a:xfrm>
          <a:prstGeom prst="rect">
            <a:avLst/>
          </a:prstGeom>
          <a:noFill/>
          <a:ln>
            <a:solidFill>
              <a:srgbClr val="F3B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F4F59"/>
                </a:solidFill>
                <a:effectLst/>
                <a:uLnTx/>
                <a:uFillTx/>
                <a:latin typeface="Marianne" panose="02000000000000000000"/>
                <a:ea typeface="+mn-ea"/>
                <a:cs typeface="+mn-cs"/>
              </a:rPr>
              <a:t>Ouverture </a:t>
            </a:r>
            <a:r>
              <a:rPr lang="fr-FR" sz="1200" b="1" dirty="0">
                <a:solidFill>
                  <a:srgbClr val="4F4F59"/>
                </a:solidFill>
                <a:latin typeface="Marianne" panose="02000000000000000000"/>
              </a:rPr>
              <a:t>début mars</a:t>
            </a:r>
            <a:r>
              <a:rPr kumimoji="0" lang="fr-FR" sz="1200" b="1" i="0" u="none" strike="noStrike" kern="1200" cap="none" spc="0" normalizeH="0" baseline="0" noProof="0" dirty="0">
                <a:ln>
                  <a:noFill/>
                </a:ln>
                <a:solidFill>
                  <a:srgbClr val="4F4F59"/>
                </a:solidFill>
                <a:effectLst/>
                <a:uLnTx/>
                <a:uFillTx/>
                <a:latin typeface="Marianne" panose="02000000000000000000"/>
                <a:ea typeface="+mn-ea"/>
                <a:cs typeface="+mn-cs"/>
              </a:rPr>
              <a:t> 2022 :</a:t>
            </a:r>
            <a:r>
              <a:rPr kumimoji="0" lang="fr-FR" sz="1200" b="0" i="0" u="none" strike="noStrike" kern="1200" cap="none" spc="0" normalizeH="0" baseline="0" noProof="0" dirty="0">
                <a:ln>
                  <a:noFill/>
                </a:ln>
                <a:solidFill>
                  <a:srgbClr val="4F4F59"/>
                </a:solidFill>
                <a:effectLst/>
                <a:uLnTx/>
                <a:uFillTx/>
                <a:latin typeface="Marianne" panose="02000000000000000000"/>
                <a:ea typeface="+mn-ea"/>
                <a:cs typeface="+mn-cs"/>
              </a:rPr>
              <a:t> RLT, RLFP, OATF, R2IP, DSI, CLSI, SEP, ATIGIP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sng" strike="noStrike" kern="1200" cap="none" spc="0" normalizeH="0" baseline="0" noProof="0" dirty="0">
                <a:ln>
                  <a:noFill/>
                </a:ln>
                <a:solidFill>
                  <a:srgbClr val="4F4F59"/>
                </a:solidFill>
                <a:effectLst/>
                <a:uLnTx/>
                <a:uFillTx/>
                <a:latin typeface="Marianne" panose="02000000000000000000"/>
                <a:ea typeface="+mn-ea"/>
                <a:cs typeface="+mn-cs"/>
              </a:rPr>
              <a:t>Ouverture prévue courant 2022 :</a:t>
            </a:r>
            <a:r>
              <a:rPr kumimoji="0" lang="fr-FR" sz="1200" b="0" i="1" strike="noStrike" kern="1200" cap="none" spc="0" normalizeH="0" baseline="0" noProof="0" dirty="0">
                <a:ln>
                  <a:noFill/>
                </a:ln>
                <a:solidFill>
                  <a:srgbClr val="4F4F59"/>
                </a:solidFill>
                <a:effectLst/>
                <a:uLnTx/>
                <a:uFillTx/>
                <a:latin typeface="Marianne" panose="02000000000000000000"/>
                <a:ea typeface="+mn-ea"/>
                <a:cs typeface="+mn-cs"/>
              </a:rPr>
              <a:t> </a:t>
            </a:r>
            <a:r>
              <a:rPr kumimoji="0" lang="fr-FR" sz="1200" b="0" i="1" u="none" strike="noStrike" kern="1200" cap="none" spc="0" normalizeH="0" baseline="0" noProof="0" dirty="0">
                <a:ln>
                  <a:noFill/>
                </a:ln>
                <a:solidFill>
                  <a:srgbClr val="4F4F59"/>
                </a:solidFill>
                <a:effectLst/>
                <a:uLnTx/>
                <a:uFillTx/>
                <a:latin typeface="Marianne" panose="02000000000000000000"/>
                <a:ea typeface="+mn-ea"/>
                <a:cs typeface="+mn-cs"/>
              </a:rPr>
              <a:t>CPIP, DPIP, DFSPIP, DPIPPR, DAP</a:t>
            </a:r>
          </a:p>
        </p:txBody>
      </p:sp>
      <p:sp>
        <p:nvSpPr>
          <p:cNvPr id="38" name="Espace réservé du texte 8">
            <a:extLst>
              <a:ext uri="{FF2B5EF4-FFF2-40B4-BE49-F238E27FC236}">
                <a16:creationId xmlns:a16="http://schemas.microsoft.com/office/drawing/2014/main" id="{DC9F253E-645F-41BE-AFA1-BF62B85FF29A}"/>
              </a:ext>
            </a:extLst>
          </p:cNvPr>
          <p:cNvSpPr txBox="1">
            <a:spLocks/>
          </p:cNvSpPr>
          <p:nvPr/>
        </p:nvSpPr>
        <p:spPr>
          <a:xfrm>
            <a:off x="705858" y="2364777"/>
            <a:ext cx="4793242" cy="3479637"/>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70AD47">
                  <a:lumMod val="75000"/>
                </a:srgbClr>
              </a:buClr>
              <a:buSzTx/>
              <a:buFont typeface="Arial" panose="020B0604020202020204" pitchFamily="34" charset="0"/>
              <a:buNone/>
              <a:tabLst/>
              <a:defRPr/>
            </a:pPr>
            <a:r>
              <a:rPr kumimoji="0" lang="fr-FR" sz="1200" b="1" i="0" u="none" strike="noStrike" kern="1200" cap="none" spc="0" normalizeH="0" baseline="0" noProof="0">
                <a:ln>
                  <a:noFill/>
                </a:ln>
                <a:solidFill>
                  <a:srgbClr val="FFC000"/>
                </a:solidFill>
                <a:effectLst/>
                <a:uLnTx/>
                <a:uFillTx/>
                <a:latin typeface="Marianne" panose="02000000000000000000" pitchFamily="2" charset="0"/>
                <a:ea typeface="+mn-ea"/>
                <a:cs typeface="+mn-cs"/>
                <a:sym typeface="Wingdings" panose="05000000000000000000" pitchFamily="2" charset="2"/>
              </a:rPr>
              <a:t>Objectif : </a:t>
            </a:r>
            <a:r>
              <a:rPr kumimoji="0" lang="fr-FR" sz="1200" b="1" i="0" u="none" strike="noStrike" kern="1200" cap="none" spc="0" normalizeH="0" baseline="0" noProof="0">
                <a:ln>
                  <a:noFill/>
                </a:ln>
                <a:solidFill>
                  <a:prstClr val="black"/>
                </a:solidFill>
                <a:effectLst/>
                <a:uLnTx/>
                <a:uFillTx/>
                <a:latin typeface="Marianne" panose="02000000000000000000" pitchFamily="2" charset="0"/>
                <a:ea typeface="+mn-ea"/>
                <a:cs typeface="+mn-cs"/>
              </a:rPr>
              <a:t>Renseigner et mettre à jour les activités travail et de formation professionnelle</a:t>
            </a:r>
          </a:p>
          <a:p>
            <a:pPr marL="228600" marR="0" lvl="0" indent="-228600" algn="just" defTabSz="914400" rtl="0" eaLnBrk="1" fontAlgn="auto" latinLnBrk="0" hangingPunct="1">
              <a:lnSpc>
                <a:spcPct val="100000"/>
              </a:lnSpc>
              <a:spcBef>
                <a:spcPts val="600"/>
              </a:spcBef>
              <a:spcAft>
                <a:spcPts val="0"/>
              </a:spcAft>
              <a:buClr>
                <a:srgbClr val="FFC000"/>
              </a:buClr>
              <a:buSzTx/>
              <a:buFont typeface="Wingdings" panose="05000000000000000000" pitchFamily="2" charset="2"/>
              <a:buChar char="Ø"/>
              <a:tabLst/>
              <a:defRPr/>
            </a:pPr>
            <a:r>
              <a:rPr kumimoji="0" lang="fr-FR" sz="1200" b="0" i="0" u="none" strike="noStrike" kern="1200" cap="none" spc="0" normalizeH="0" baseline="0" noProof="0">
                <a:ln>
                  <a:noFill/>
                </a:ln>
                <a:effectLst/>
                <a:uLnTx/>
                <a:uFillTx/>
                <a:latin typeface="Marianne"/>
              </a:rPr>
              <a:t>Gestion des partenaires : fiche partenaire travail / formation professionnelle ; fiche relation travail.</a:t>
            </a:r>
            <a:endParaRPr lang="fr-FR" sz="1200" b="0" i="0" u="none" strike="noStrike" kern="1200" cap="none" spc="0" normalizeH="0" baseline="0" noProof="0">
              <a:ln>
                <a:noFill/>
              </a:ln>
              <a:effectLst/>
              <a:uLnTx/>
              <a:uFillTx/>
              <a:latin typeface="Marianne"/>
            </a:endParaRPr>
          </a:p>
          <a:p>
            <a:pPr marL="228600" marR="0" lvl="0" indent="-228600" algn="just" defTabSz="914400" rtl="0" eaLnBrk="1" fontAlgn="auto" latinLnBrk="0" hangingPunct="1">
              <a:lnSpc>
                <a:spcPct val="100000"/>
              </a:lnSpc>
              <a:spcBef>
                <a:spcPts val="600"/>
              </a:spcBef>
              <a:spcAft>
                <a:spcPts val="0"/>
              </a:spcAft>
              <a:buClr>
                <a:srgbClr val="FFC000"/>
              </a:buClr>
              <a:buSzTx/>
              <a:buFont typeface="Wingdings" panose="05000000000000000000" pitchFamily="2" charset="2"/>
              <a:buChar char="Ø"/>
              <a:tabLst/>
              <a:defRPr/>
            </a:pPr>
            <a:r>
              <a:rPr kumimoji="0" lang="fr-FR" sz="1200" b="0" i="0" u="none" strike="noStrike" kern="1200" cap="none" spc="0" normalizeH="0" baseline="0" noProof="0">
                <a:ln>
                  <a:noFill/>
                </a:ln>
                <a:effectLst/>
                <a:uLnTx/>
                <a:uFillTx/>
                <a:latin typeface="Marianne"/>
              </a:rPr>
              <a:t>Accès au module de gestion des activités de travail et de formation professionnelle : création, modification des activités</a:t>
            </a:r>
            <a:endParaRPr lang="fr-FR" sz="1200" b="0" i="0" u="none" strike="noStrike" kern="1200" cap="none" spc="0" normalizeH="0" baseline="0" noProof="0">
              <a:ln>
                <a:noFill/>
              </a:ln>
              <a:effectLst/>
              <a:uLnTx/>
              <a:uFillTx/>
              <a:latin typeface="Marianne"/>
            </a:endParaRPr>
          </a:p>
          <a:p>
            <a:pPr algn="just">
              <a:lnSpc>
                <a:spcPct val="100000"/>
              </a:lnSpc>
              <a:spcBef>
                <a:spcPts val="600"/>
              </a:spcBef>
              <a:buClr>
                <a:srgbClr val="FFC000"/>
              </a:buClr>
              <a:buFont typeface="Wingdings" panose="05000000000000000000" pitchFamily="2" charset="2"/>
              <a:buChar char="Ø"/>
              <a:defRPr/>
            </a:pPr>
            <a:r>
              <a:rPr kumimoji="0" lang="fr-FR" sz="1200" b="0" i="0" u="none" strike="noStrike" kern="1200" cap="none" spc="0" normalizeH="0" baseline="0" noProof="0">
                <a:ln>
                  <a:noFill/>
                </a:ln>
                <a:effectLst/>
                <a:uLnTx/>
                <a:uFillTx/>
                <a:latin typeface="Marianne"/>
              </a:rPr>
              <a:t>Création, modification des sessions de formation</a:t>
            </a:r>
            <a:r>
              <a:rPr lang="fr-FR" sz="1200">
                <a:latin typeface="Marianne"/>
              </a:rPr>
              <a:t> </a:t>
            </a:r>
            <a:endParaRPr lang="fr-FR" sz="1200" b="0" i="0" u="none" strike="noStrike" kern="1200" cap="none" spc="0" normalizeH="0" baseline="0" noProof="0">
              <a:ln>
                <a:noFill/>
              </a:ln>
              <a:effectLst/>
              <a:uLnTx/>
              <a:uFillTx/>
              <a:latin typeface="Marianne" panose="02000000000000000000" pitchFamily="2" charset="0"/>
            </a:endParaRPr>
          </a:p>
          <a:p>
            <a:pPr marL="0" marR="0" lvl="0" indent="0" algn="just" defTabSz="914400" rtl="0" eaLnBrk="1" fontAlgn="auto" latinLnBrk="0" hangingPunct="1">
              <a:lnSpc>
                <a:spcPct val="100000"/>
              </a:lnSpc>
              <a:spcBef>
                <a:spcPts val="1000"/>
              </a:spcBef>
              <a:spcAft>
                <a:spcPts val="0"/>
              </a:spcAft>
              <a:buClr>
                <a:srgbClr val="FFC000"/>
              </a:buClr>
              <a:buSzTx/>
              <a:buFont typeface="Arial" panose="020B0604020202020204" pitchFamily="34" charset="0"/>
              <a:buNone/>
              <a:tabLst/>
              <a:defRPr/>
            </a:pPr>
            <a:r>
              <a:rPr kumimoji="0" lang="fr-FR" sz="1200" b="0" i="0" u="none" strike="noStrike" kern="1200" cap="none" spc="0" normalizeH="0" baseline="0" noProof="0">
                <a:ln>
                  <a:noFill/>
                </a:ln>
                <a:solidFill>
                  <a:prstClr val="black"/>
                </a:solidFill>
                <a:effectLst/>
                <a:uLnTx/>
                <a:uFillTx/>
                <a:latin typeface="Marianne" panose="02000000000000000000" pitchFamily="2" charset="0"/>
                <a:ea typeface="+mn-ea"/>
                <a:cs typeface="+mn-cs"/>
                <a:sym typeface="Wingdings" panose="05000000000000000000" pitchFamily="2" charset="2"/>
              </a:rPr>
              <a:t> Une </a:t>
            </a:r>
            <a:r>
              <a:rPr kumimoji="0" lang="fr-FR" sz="1200" b="1" i="0" u="none" strike="noStrike" kern="1200" cap="none" spc="0" normalizeH="0" baseline="0" noProof="0">
                <a:ln>
                  <a:noFill/>
                </a:ln>
                <a:solidFill>
                  <a:prstClr val="black"/>
                </a:solidFill>
                <a:effectLst/>
                <a:uLnTx/>
                <a:uFillTx/>
                <a:latin typeface="Marianne" panose="02000000000000000000" pitchFamily="2" charset="0"/>
                <a:ea typeface="+mn-ea"/>
                <a:cs typeface="+mn-cs"/>
                <a:sym typeface="Wingdings" panose="05000000000000000000" pitchFamily="2" charset="2"/>
              </a:rPr>
              <a:t>pré-alimentation de l’outil IPRO360° </a:t>
            </a:r>
            <a:r>
              <a:rPr kumimoji="0" lang="fr-FR" sz="1200" b="0" i="0" u="none" strike="noStrike" kern="1200" cap="none" spc="0" normalizeH="0" baseline="0" noProof="0">
                <a:ln>
                  <a:noFill/>
                </a:ln>
                <a:solidFill>
                  <a:prstClr val="black"/>
                </a:solidFill>
                <a:effectLst/>
                <a:uLnTx/>
                <a:uFillTx/>
                <a:latin typeface="Marianne" panose="02000000000000000000" pitchFamily="2" charset="0"/>
                <a:ea typeface="+mn-ea"/>
                <a:cs typeface="+mn-cs"/>
                <a:sym typeface="Wingdings" panose="05000000000000000000" pitchFamily="2" charset="2"/>
              </a:rPr>
              <a:t>sera réalisée en amont de mise en service, sur la base des tableaux de bord remontés. </a:t>
            </a:r>
            <a:endParaRPr kumimoji="0" lang="fr-FR" sz="1200" b="0" i="0" u="none" strike="noStrike" kern="1200" cap="none" spc="0" normalizeH="0" baseline="0" noProof="0">
              <a:ln>
                <a:noFill/>
              </a:ln>
              <a:solidFill>
                <a:prstClr val="black"/>
              </a:solidFill>
              <a:effectLst/>
              <a:uLnTx/>
              <a:uFillTx/>
              <a:latin typeface="Marianne" panose="02000000000000000000" pitchFamily="2" charset="0"/>
              <a:ea typeface="+mn-ea"/>
              <a:cs typeface="+mn-cs"/>
            </a:endParaRPr>
          </a:p>
          <a:p>
            <a:pPr marL="0" marR="0" lvl="0" indent="0" algn="just" defTabSz="914400" rtl="0" eaLnBrk="1" fontAlgn="auto" latinLnBrk="0" hangingPunct="1">
              <a:lnSpc>
                <a:spcPct val="100000"/>
              </a:lnSpc>
              <a:spcBef>
                <a:spcPts val="1000"/>
              </a:spcBef>
              <a:spcAft>
                <a:spcPts val="0"/>
              </a:spcAft>
              <a:buClr>
                <a:srgbClr val="FFC000"/>
              </a:buClr>
              <a:buSzTx/>
              <a:buFont typeface="Arial" panose="020B0604020202020204" pitchFamily="34" charset="0"/>
              <a:buNone/>
              <a:tabLst/>
              <a:defRPr/>
            </a:pPr>
            <a:r>
              <a:rPr kumimoji="0" lang="fr-FR" sz="1200" b="0" i="1" u="sng" strike="noStrike" kern="1200" cap="none" spc="0" normalizeH="0" baseline="0" noProof="0">
                <a:ln>
                  <a:noFill/>
                </a:ln>
                <a:solidFill>
                  <a:prstClr val="black"/>
                </a:solidFill>
                <a:effectLst/>
                <a:uLnTx/>
                <a:uFillTx/>
                <a:latin typeface="Marianne" panose="02000000000000000000" pitchFamily="2" charset="0"/>
                <a:ea typeface="+mn-ea"/>
                <a:cs typeface="+mn-cs"/>
              </a:rPr>
              <a:t>Fonctionnalités supplémentaires prévues pour fin 2022 :</a:t>
            </a:r>
          </a:p>
          <a:p>
            <a:pPr marL="228600" marR="0" lvl="0" indent="-228600" algn="just" defTabSz="914400" rtl="0" eaLnBrk="1" fontAlgn="auto" latinLnBrk="0" hangingPunct="1">
              <a:lnSpc>
                <a:spcPct val="100000"/>
              </a:lnSpc>
              <a:spcBef>
                <a:spcPts val="600"/>
              </a:spcBef>
              <a:spcAft>
                <a:spcPts val="0"/>
              </a:spcAft>
              <a:buClr>
                <a:srgbClr val="FFC000"/>
              </a:buClr>
              <a:buSzTx/>
              <a:buFont typeface="Wingdings" panose="05000000000000000000" pitchFamily="2" charset="2"/>
              <a:buChar char="Ø"/>
              <a:tabLst/>
              <a:defRPr/>
            </a:pPr>
            <a:r>
              <a:rPr kumimoji="0" lang="fr-FR" sz="1200" b="0" i="0" u="none" strike="noStrike" kern="1200" cap="none" spc="0" normalizeH="0" baseline="0" noProof="0">
                <a:ln>
                  <a:noFill/>
                </a:ln>
                <a:solidFill>
                  <a:prstClr val="black"/>
                </a:solidFill>
                <a:effectLst/>
                <a:uLnTx/>
                <a:uFillTx/>
                <a:latin typeface="Marianne" panose="02000000000000000000" pitchFamily="2" charset="0"/>
                <a:ea typeface="+mn-ea"/>
                <a:cs typeface="+mn-cs"/>
              </a:rPr>
              <a:t>Création, modification des postes de travail</a:t>
            </a:r>
          </a:p>
          <a:p>
            <a:pPr marL="228600" marR="0" lvl="0" indent="-228600" algn="just" defTabSz="914400" rtl="0" eaLnBrk="1" fontAlgn="auto" latinLnBrk="0" hangingPunct="1">
              <a:lnSpc>
                <a:spcPct val="100000"/>
              </a:lnSpc>
              <a:spcBef>
                <a:spcPts val="600"/>
              </a:spcBef>
              <a:spcAft>
                <a:spcPts val="0"/>
              </a:spcAft>
              <a:buClr>
                <a:srgbClr val="FFC000"/>
              </a:buClr>
              <a:buSzTx/>
              <a:buFont typeface="Wingdings" panose="05000000000000000000" pitchFamily="2" charset="2"/>
              <a:buChar char="Ø"/>
              <a:tabLst/>
              <a:defRPr/>
            </a:pPr>
            <a:r>
              <a:rPr kumimoji="0" lang="fr-FR" sz="1200" b="0" i="0" u="none" strike="noStrike" kern="1200" cap="none" spc="0" normalizeH="0" baseline="0" noProof="0">
                <a:ln>
                  <a:noFill/>
                </a:ln>
                <a:solidFill>
                  <a:prstClr val="black"/>
                </a:solidFill>
                <a:effectLst/>
                <a:uLnTx/>
                <a:uFillTx/>
                <a:latin typeface="Marianne" panose="02000000000000000000" pitchFamily="2" charset="0"/>
                <a:ea typeface="+mn-ea"/>
                <a:cs typeface="+mn-cs"/>
              </a:rPr>
              <a:t>Gestion des activités d’insertion professionnelle</a:t>
            </a:r>
          </a:p>
          <a:p>
            <a:pPr marL="457200" marR="0" lvl="1" indent="0" algn="just" defTabSz="914400" rtl="0" eaLnBrk="1" fontAlgn="auto" latinLnBrk="0" hangingPunct="1">
              <a:lnSpc>
                <a:spcPct val="100000"/>
              </a:lnSpc>
              <a:spcBef>
                <a:spcPts val="500"/>
              </a:spcBef>
              <a:spcAft>
                <a:spcPts val="0"/>
              </a:spcAft>
              <a:buClr>
                <a:srgbClr val="FFC000"/>
              </a:buClr>
              <a:buSzTx/>
              <a:buFont typeface="Arial" panose="020B0604020202020204" pitchFamily="34" charset="0"/>
              <a:buNone/>
              <a:tabLst/>
              <a:defRPr/>
            </a:pPr>
            <a:r>
              <a:rPr kumimoji="0" lang="fr-FR" sz="900" b="0" i="1" u="none" strike="noStrike" kern="1200" cap="none" spc="0" normalizeH="0" baseline="0" noProof="0">
                <a:ln>
                  <a:noFill/>
                </a:ln>
                <a:effectLst/>
                <a:uLnTx/>
                <a:uFillTx/>
                <a:latin typeface="Marianne"/>
              </a:rPr>
              <a:t>Le catalogue des activités d’IPRO360° alimentera le SI Paye (Octave) dans lequel seront gérées les </a:t>
            </a:r>
            <a:r>
              <a:rPr lang="fr-FR" sz="900" i="1">
                <a:latin typeface="Marianne"/>
              </a:rPr>
              <a:t>affectations</a:t>
            </a:r>
            <a:r>
              <a:rPr kumimoji="0" lang="fr-FR" sz="900" b="0" i="1" u="none" strike="noStrike" kern="1200" cap="none" spc="0" normalizeH="0" baseline="0" noProof="0">
                <a:ln>
                  <a:noFill/>
                </a:ln>
                <a:effectLst/>
                <a:uLnTx/>
                <a:uFillTx/>
                <a:latin typeface="Marianne"/>
              </a:rPr>
              <a:t> des PPSMJ ainsi que leur rémunération</a:t>
            </a:r>
            <a:endParaRPr lang="fr-FR" sz="900" b="0" i="1" u="none" strike="noStrike" kern="1200" cap="none" spc="0" normalizeH="0" baseline="0" noProof="0">
              <a:ln>
                <a:noFill/>
              </a:ln>
              <a:effectLst/>
              <a:uLnTx/>
              <a:uFillTx/>
              <a:latin typeface="Marianne"/>
            </a:endParaRPr>
          </a:p>
        </p:txBody>
      </p:sp>
      <p:sp>
        <p:nvSpPr>
          <p:cNvPr id="39" name="Rectangle 38">
            <a:extLst>
              <a:ext uri="{FF2B5EF4-FFF2-40B4-BE49-F238E27FC236}">
                <a16:creationId xmlns:a16="http://schemas.microsoft.com/office/drawing/2014/main" id="{BAF2E0BA-0CE7-496F-AA6C-8C98303D2E89}"/>
              </a:ext>
            </a:extLst>
          </p:cNvPr>
          <p:cNvSpPr/>
          <p:nvPr/>
        </p:nvSpPr>
        <p:spPr>
          <a:xfrm>
            <a:off x="592754" y="1817413"/>
            <a:ext cx="5040000" cy="4222661"/>
          </a:xfrm>
          <a:prstGeom prst="rect">
            <a:avLst/>
          </a:prstGeom>
          <a:noFill/>
          <a:ln>
            <a:solidFill>
              <a:srgbClr val="F3B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67FEC48A-2A53-44BD-8DFD-3BAECE461537}"/>
              </a:ext>
            </a:extLst>
          </p:cNvPr>
          <p:cNvSpPr/>
          <p:nvPr/>
        </p:nvSpPr>
        <p:spPr>
          <a:xfrm>
            <a:off x="1043150" y="1567802"/>
            <a:ext cx="4023230" cy="49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494F57"/>
                </a:solidFill>
                <a:effectLst/>
                <a:uLnTx/>
                <a:uFillTx/>
                <a:latin typeface="Marianne Medium" panose="02000000000000000000" pitchFamily="50" charset="0"/>
                <a:ea typeface="+mn-ea"/>
                <a:cs typeface="+mn-cs"/>
              </a:rPr>
              <a:t>Module de gestion des activités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1" u="none" strike="noStrike" kern="1200" cap="none" spc="0" normalizeH="0" baseline="0" noProof="0">
                <a:ln>
                  <a:noFill/>
                </a:ln>
                <a:solidFill>
                  <a:srgbClr val="494F57"/>
                </a:solidFill>
                <a:effectLst/>
                <a:uLnTx/>
                <a:uFillTx/>
                <a:latin typeface="Marianne Light" panose="02000000000000000000" pitchFamily="50" charset="0"/>
                <a:ea typeface="+mn-ea"/>
                <a:cs typeface="+mn-cs"/>
              </a:rPr>
              <a:t>Travail pénitentiaire – Formation professionnelle</a:t>
            </a:r>
            <a:endParaRPr kumimoji="0" lang="fr-FR" sz="1100" b="1" i="1" u="none" strike="noStrike" kern="1200" cap="none" spc="0" normalizeH="0" baseline="0" noProof="0">
              <a:ln>
                <a:noFill/>
              </a:ln>
              <a:solidFill>
                <a:srgbClr val="494F57"/>
              </a:solidFill>
              <a:effectLst/>
              <a:uLnTx/>
              <a:uFillTx/>
              <a:latin typeface="Marianne Light" panose="02000000000000000000" pitchFamily="50" charset="0"/>
              <a:ea typeface="+mn-ea"/>
              <a:cs typeface="+mn-cs"/>
            </a:endParaRPr>
          </a:p>
        </p:txBody>
      </p:sp>
      <p:sp>
        <p:nvSpPr>
          <p:cNvPr id="56" name="Espace réservé du texte 8">
            <a:extLst>
              <a:ext uri="{FF2B5EF4-FFF2-40B4-BE49-F238E27FC236}">
                <a16:creationId xmlns:a16="http://schemas.microsoft.com/office/drawing/2014/main" id="{BD053269-B61A-4B56-A93C-F193C37A843D}"/>
              </a:ext>
            </a:extLst>
          </p:cNvPr>
          <p:cNvSpPr txBox="1">
            <a:spLocks/>
          </p:cNvSpPr>
          <p:nvPr/>
        </p:nvSpPr>
        <p:spPr>
          <a:xfrm>
            <a:off x="6643723" y="2364009"/>
            <a:ext cx="4798127" cy="360008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70AD47">
                  <a:lumMod val="75000"/>
                </a:srgbClr>
              </a:buClr>
              <a:buSzTx/>
              <a:buFont typeface="Arial" panose="020B0604020202020204" pitchFamily="34" charset="0"/>
              <a:buNone/>
              <a:tabLst/>
              <a:defRPr/>
            </a:pPr>
            <a:r>
              <a:rPr kumimoji="0" lang="fr-FR" sz="1200" b="1" i="0" u="none" strike="noStrike" kern="1200" cap="none" spc="0" normalizeH="0" baseline="0" noProof="0">
                <a:ln>
                  <a:noFill/>
                </a:ln>
                <a:solidFill>
                  <a:srgbClr val="FFC000"/>
                </a:solidFill>
                <a:effectLst/>
                <a:uLnTx/>
                <a:uFillTx/>
                <a:latin typeface="Marianne" panose="02000000000000000000" pitchFamily="2" charset="0"/>
                <a:ea typeface="+mn-ea"/>
                <a:cs typeface="+mn-cs"/>
                <a:sym typeface="Wingdings" panose="05000000000000000000" pitchFamily="2" charset="2"/>
              </a:rPr>
              <a:t>Objectif : </a:t>
            </a:r>
            <a:r>
              <a:rPr kumimoji="0" lang="fr-FR" sz="1200" b="1" i="0" u="none" strike="noStrike" kern="1200" cap="none" spc="0" normalizeH="0" baseline="0" noProof="0">
                <a:ln>
                  <a:noFill/>
                </a:ln>
                <a:solidFill>
                  <a:prstClr val="black"/>
                </a:solidFill>
                <a:effectLst/>
                <a:uLnTx/>
                <a:uFillTx/>
                <a:latin typeface="Marianne" panose="02000000000000000000" pitchFamily="2" charset="0"/>
                <a:ea typeface="+mn-ea"/>
                <a:cs typeface="+mn-cs"/>
              </a:rPr>
              <a:t>Consulter l’ensemble des activités de travail et de formation conduites dans les établissements pénitentiaires au niveau local et national</a:t>
            </a:r>
          </a:p>
          <a:p>
            <a:pPr marL="228600" marR="0" lvl="0" indent="-228600" algn="just" defTabSz="914400" rtl="0" eaLnBrk="1" fontAlgn="auto" latinLnBrk="0" hangingPunct="1">
              <a:lnSpc>
                <a:spcPct val="100000"/>
              </a:lnSpc>
              <a:spcBef>
                <a:spcPts val="1000"/>
              </a:spcBef>
              <a:spcAft>
                <a:spcPts val="0"/>
              </a:spcAft>
              <a:buClr>
                <a:srgbClr val="FFC000"/>
              </a:buClr>
              <a:buSzTx/>
              <a:buFont typeface="Wingdings" panose="05000000000000000000" pitchFamily="2" charset="2"/>
              <a:buChar char="Ø"/>
              <a:tabLst/>
              <a:defRPr/>
            </a:pPr>
            <a:r>
              <a:rPr kumimoji="0" lang="fr-FR" sz="1200" b="0" i="0" u="none" strike="noStrike" kern="1200" cap="none" spc="0" normalizeH="0" baseline="0" noProof="0">
                <a:ln>
                  <a:noFill/>
                </a:ln>
                <a:effectLst/>
                <a:uLnTx/>
                <a:uFillTx/>
                <a:latin typeface="Marianne"/>
              </a:rPr>
              <a:t>Affichage sous format cartographique des données issues du module de gestion des activités, avec la possibilité de réaliser des recherches précises en utilisant les filtres définis pour les activités de travail pénitentiaire et de formation professionnelle.</a:t>
            </a:r>
            <a:endParaRPr lang="fr-FR" sz="1200" b="0" i="0" u="none" strike="noStrike" kern="1200" cap="none" spc="0" normalizeH="0" baseline="0" noProof="0">
              <a:ln>
                <a:noFill/>
              </a:ln>
              <a:effectLst/>
              <a:uLnTx/>
              <a:uFillTx/>
              <a:latin typeface="Marianne"/>
            </a:endParaRPr>
          </a:p>
          <a:p>
            <a:pPr marL="228600" marR="0" lvl="0" indent="-228600" algn="just" defTabSz="914400" rtl="0" eaLnBrk="1" fontAlgn="auto" latinLnBrk="0" hangingPunct="1">
              <a:lnSpc>
                <a:spcPct val="100000"/>
              </a:lnSpc>
              <a:spcBef>
                <a:spcPts val="1000"/>
              </a:spcBef>
              <a:spcAft>
                <a:spcPts val="0"/>
              </a:spcAft>
              <a:buClr>
                <a:srgbClr val="FFC000"/>
              </a:buClr>
              <a:buSzTx/>
              <a:buFont typeface="Wingdings" panose="05000000000000000000" pitchFamily="2" charset="2"/>
              <a:buChar char="Ø"/>
              <a:tabLst/>
              <a:defRPr/>
            </a:pPr>
            <a:r>
              <a:rPr kumimoji="0" lang="fr-FR" sz="1200" b="0" i="0" u="none" strike="noStrike" kern="1200" cap="none" spc="0" normalizeH="0" baseline="0" noProof="0">
                <a:ln>
                  <a:noFill/>
                </a:ln>
                <a:effectLst/>
                <a:uLnTx/>
                <a:uFillTx/>
                <a:latin typeface="Marianne"/>
              </a:rPr>
              <a:t>Visibilité sur le statut des activités implantées dans les établissements pénitentiaires au niveau national, et consultation des données sur les partenaires du travail pénitentiaires et de la formation professionnelle et </a:t>
            </a:r>
            <a:r>
              <a:rPr lang="fr-FR" sz="1200">
                <a:latin typeface="Marianne"/>
              </a:rPr>
              <a:t>leurs</a:t>
            </a:r>
            <a:r>
              <a:rPr kumimoji="0" lang="fr-FR" sz="1200" b="0" i="0" u="none" strike="noStrike" kern="1200" cap="none" spc="0" normalizeH="0" baseline="0" noProof="0">
                <a:ln>
                  <a:noFill/>
                </a:ln>
                <a:effectLst/>
                <a:uLnTx/>
                <a:uFillTx/>
                <a:latin typeface="Marianne"/>
              </a:rPr>
              <a:t> lieux d’implantation.</a:t>
            </a:r>
            <a:endParaRPr lang="fr-FR" sz="1200" b="0" i="0" u="none" strike="noStrike" kern="1200" cap="none" spc="0" normalizeH="0" baseline="0" noProof="0">
              <a:ln>
                <a:noFill/>
              </a:ln>
              <a:effectLst/>
              <a:uLnTx/>
              <a:uFillTx/>
              <a:latin typeface="Marianne"/>
            </a:endParaRPr>
          </a:p>
          <a:p>
            <a:pPr marL="228600" marR="0" lvl="0" indent="-228600" algn="just" defTabSz="914400" rtl="0" eaLnBrk="1" fontAlgn="auto" latinLnBrk="0" hangingPunct="1">
              <a:lnSpc>
                <a:spcPct val="100000"/>
              </a:lnSpc>
              <a:spcBef>
                <a:spcPts val="1000"/>
              </a:spcBef>
              <a:spcAft>
                <a:spcPts val="0"/>
              </a:spcAft>
              <a:buClr>
                <a:srgbClr val="FFC000"/>
              </a:buClr>
              <a:buSzTx/>
              <a:buFont typeface="Wingdings" panose="05000000000000000000" pitchFamily="2" charset="2"/>
              <a:buChar char="Ø"/>
              <a:tabLst/>
              <a:defRPr/>
            </a:pPr>
            <a:r>
              <a:rPr kumimoji="0" lang="fr-FR" sz="1200" b="0" i="0" u="none" strike="noStrike" kern="1200" cap="none" spc="0" normalizeH="0" baseline="0" noProof="0">
                <a:ln>
                  <a:noFill/>
                </a:ln>
                <a:effectLst/>
                <a:uLnTx/>
                <a:uFillTx/>
                <a:latin typeface="Marianne"/>
              </a:rPr>
              <a:t>Consultation du détail des activités implantées dans chaque établissement via la génération d’une fiche sous format PDF, contenant les informations mises à jour depuis le module de gestion des données IPRO360°</a:t>
            </a:r>
            <a:endParaRPr lang="fr-FR" sz="1200" b="0" i="0" u="none" strike="noStrike" kern="1200" cap="none" spc="0" normalizeH="0" baseline="0" noProof="0">
              <a:ln>
                <a:noFill/>
              </a:ln>
              <a:effectLst/>
              <a:uLnTx/>
              <a:uFillTx/>
              <a:latin typeface="Marianne"/>
            </a:endParaRPr>
          </a:p>
        </p:txBody>
      </p:sp>
      <p:sp>
        <p:nvSpPr>
          <p:cNvPr id="57" name="Rectangle 56">
            <a:extLst>
              <a:ext uri="{FF2B5EF4-FFF2-40B4-BE49-F238E27FC236}">
                <a16:creationId xmlns:a16="http://schemas.microsoft.com/office/drawing/2014/main" id="{6601511E-ECA4-4821-93BA-7A6FEA8DF22E}"/>
              </a:ext>
            </a:extLst>
          </p:cNvPr>
          <p:cNvSpPr/>
          <p:nvPr/>
        </p:nvSpPr>
        <p:spPr>
          <a:xfrm>
            <a:off x="6530620" y="1817413"/>
            <a:ext cx="5040000" cy="4222660"/>
          </a:xfrm>
          <a:prstGeom prst="rect">
            <a:avLst/>
          </a:prstGeom>
          <a:noFill/>
          <a:ln>
            <a:solidFill>
              <a:srgbClr val="F3B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C213297-C2CA-4FF3-A7E2-415026C5210B}"/>
              </a:ext>
            </a:extLst>
          </p:cNvPr>
          <p:cNvSpPr/>
          <p:nvPr/>
        </p:nvSpPr>
        <p:spPr>
          <a:xfrm>
            <a:off x="7031815" y="1567801"/>
            <a:ext cx="4023229" cy="49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494F57"/>
                </a:solidFill>
                <a:effectLst/>
                <a:uLnTx/>
                <a:uFillTx/>
                <a:latin typeface="Marianne Medium" panose="02000000000000000000" pitchFamily="50" charset="0"/>
                <a:ea typeface="+mn-ea"/>
                <a:cs typeface="+mn-cs"/>
              </a:rPr>
              <a:t>Consultation des activités sur la cartographie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1" u="none" strike="noStrike" kern="1200" cap="none" spc="0" normalizeH="0" baseline="0" noProof="0">
                <a:ln>
                  <a:noFill/>
                </a:ln>
                <a:solidFill>
                  <a:srgbClr val="494F57"/>
                </a:solidFill>
                <a:effectLst/>
                <a:uLnTx/>
                <a:uFillTx/>
                <a:latin typeface="Marianne Light" panose="02000000000000000000" pitchFamily="50" charset="0"/>
                <a:ea typeface="+mn-ea"/>
                <a:cs typeface="+mn-cs"/>
              </a:rPr>
              <a:t>Travail pénitentiaire – Formation professionnelle</a:t>
            </a:r>
            <a:endParaRPr kumimoji="0" lang="fr-FR" sz="1100" b="1" i="1" u="none" strike="noStrike" kern="1200" cap="none" spc="0" normalizeH="0" baseline="0" noProof="0">
              <a:ln>
                <a:noFill/>
              </a:ln>
              <a:solidFill>
                <a:srgbClr val="494F57"/>
              </a:solidFill>
              <a:effectLst/>
              <a:uLnTx/>
              <a:uFillTx/>
              <a:latin typeface="Marianne Light" panose="02000000000000000000" pitchFamily="50" charset="0"/>
              <a:ea typeface="+mn-ea"/>
              <a:cs typeface="+mn-cs"/>
            </a:endParaRPr>
          </a:p>
        </p:txBody>
      </p:sp>
      <p:sp>
        <p:nvSpPr>
          <p:cNvPr id="63" name="Rectangle 62">
            <a:extLst>
              <a:ext uri="{FF2B5EF4-FFF2-40B4-BE49-F238E27FC236}">
                <a16:creationId xmlns:a16="http://schemas.microsoft.com/office/drawing/2014/main" id="{7C178A4B-0044-430B-9408-34474394609E}"/>
              </a:ext>
            </a:extLst>
          </p:cNvPr>
          <p:cNvSpPr/>
          <p:nvPr/>
        </p:nvSpPr>
        <p:spPr>
          <a:xfrm rot="16200000">
            <a:off x="-503302" y="3452560"/>
            <a:ext cx="1821695" cy="397320"/>
          </a:xfrm>
          <a:prstGeom prst="rect">
            <a:avLst/>
          </a:prstGeom>
          <a:no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4C4F56">
                    <a:lumMod val="50000"/>
                    <a:lumOff val="50000"/>
                  </a:srgbClr>
                </a:solidFill>
                <a:effectLst/>
                <a:uLnTx/>
                <a:uFillTx/>
                <a:latin typeface="Marianne"/>
                <a:ea typeface="+mn-ea"/>
                <a:cs typeface="+mn-cs"/>
              </a:rPr>
              <a:t>Macro-fonctionnalités</a:t>
            </a:r>
          </a:p>
        </p:txBody>
      </p:sp>
      <p:grpSp>
        <p:nvGrpSpPr>
          <p:cNvPr id="70" name="Group 179">
            <a:extLst>
              <a:ext uri="{FF2B5EF4-FFF2-40B4-BE49-F238E27FC236}">
                <a16:creationId xmlns:a16="http://schemas.microsoft.com/office/drawing/2014/main" id="{894A1CC7-EA41-4884-BAF0-AA22D7015FF1}"/>
              </a:ext>
            </a:extLst>
          </p:cNvPr>
          <p:cNvGrpSpPr>
            <a:grpSpLocks noChangeAspect="1"/>
          </p:cNvGrpSpPr>
          <p:nvPr/>
        </p:nvGrpSpPr>
        <p:grpSpPr>
          <a:xfrm>
            <a:off x="8986037" y="2028385"/>
            <a:ext cx="349423" cy="326561"/>
            <a:chOff x="4232277" y="3725868"/>
            <a:chExt cx="873127" cy="815976"/>
          </a:xfrm>
          <a:solidFill>
            <a:srgbClr val="494F57"/>
          </a:solidFill>
        </p:grpSpPr>
        <p:sp>
          <p:nvSpPr>
            <p:cNvPr id="71" name="Rectangle 44">
              <a:extLst>
                <a:ext uri="{FF2B5EF4-FFF2-40B4-BE49-F238E27FC236}">
                  <a16:creationId xmlns:a16="http://schemas.microsoft.com/office/drawing/2014/main" id="{39925852-6F04-46AA-ADA5-0AFF19585175}"/>
                </a:ext>
              </a:extLst>
            </p:cNvPr>
            <p:cNvSpPr>
              <a:spLocks noChangeArrowheads="1"/>
            </p:cNvSpPr>
            <p:nvPr/>
          </p:nvSpPr>
          <p:spPr bwMode="auto">
            <a:xfrm>
              <a:off x="5037140" y="4291019"/>
              <a:ext cx="68264" cy="16986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72" name="Freeform 45">
              <a:extLst>
                <a:ext uri="{FF2B5EF4-FFF2-40B4-BE49-F238E27FC236}">
                  <a16:creationId xmlns:a16="http://schemas.microsoft.com/office/drawing/2014/main" id="{AB4F0424-5048-4FE7-9C69-710BBD7797EC}"/>
                </a:ext>
              </a:extLst>
            </p:cNvPr>
            <p:cNvSpPr>
              <a:spLocks/>
            </p:cNvSpPr>
            <p:nvPr/>
          </p:nvSpPr>
          <p:spPr bwMode="auto">
            <a:xfrm>
              <a:off x="4941891" y="4271968"/>
              <a:ext cx="82551" cy="193676"/>
            </a:xfrm>
            <a:custGeom>
              <a:avLst/>
              <a:gdLst>
                <a:gd name="T0" fmla="*/ 104 w 104"/>
                <a:gd name="T1" fmla="*/ 39 h 245"/>
                <a:gd name="T2" fmla="*/ 104 w 104"/>
                <a:gd name="T3" fmla="*/ 225 h 245"/>
                <a:gd name="T4" fmla="*/ 68 w 104"/>
                <a:gd name="T5" fmla="*/ 225 h 245"/>
                <a:gd name="T6" fmla="*/ 39 w 104"/>
                <a:gd name="T7" fmla="*/ 245 h 245"/>
                <a:gd name="T8" fmla="*/ 23 w 104"/>
                <a:gd name="T9" fmla="*/ 218 h 245"/>
                <a:gd name="T10" fmla="*/ 23 w 104"/>
                <a:gd name="T11" fmla="*/ 218 h 245"/>
                <a:gd name="T12" fmla="*/ 25 w 104"/>
                <a:gd name="T13" fmla="*/ 214 h 245"/>
                <a:gd name="T14" fmla="*/ 29 w 104"/>
                <a:gd name="T15" fmla="*/ 203 h 245"/>
                <a:gd name="T16" fmla="*/ 34 w 104"/>
                <a:gd name="T17" fmla="*/ 186 h 245"/>
                <a:gd name="T18" fmla="*/ 36 w 104"/>
                <a:gd name="T19" fmla="*/ 177 h 245"/>
                <a:gd name="T20" fmla="*/ 37 w 104"/>
                <a:gd name="T21" fmla="*/ 167 h 245"/>
                <a:gd name="T22" fmla="*/ 37 w 104"/>
                <a:gd name="T23" fmla="*/ 167 h 245"/>
                <a:gd name="T24" fmla="*/ 36 w 104"/>
                <a:gd name="T25" fmla="*/ 152 h 245"/>
                <a:gd name="T26" fmla="*/ 31 w 104"/>
                <a:gd name="T27" fmla="*/ 139 h 245"/>
                <a:gd name="T28" fmla="*/ 25 w 104"/>
                <a:gd name="T29" fmla="*/ 130 h 245"/>
                <a:gd name="T30" fmla="*/ 19 w 104"/>
                <a:gd name="T31" fmla="*/ 124 h 245"/>
                <a:gd name="T32" fmla="*/ 12 w 104"/>
                <a:gd name="T33" fmla="*/ 119 h 245"/>
                <a:gd name="T34" fmla="*/ 6 w 104"/>
                <a:gd name="T35" fmla="*/ 116 h 245"/>
                <a:gd name="T36" fmla="*/ 0 w 104"/>
                <a:gd name="T37" fmla="*/ 115 h 245"/>
                <a:gd name="T38" fmla="*/ 0 w 104"/>
                <a:gd name="T39" fmla="*/ 0 h 245"/>
                <a:gd name="T40" fmla="*/ 76 w 104"/>
                <a:gd name="T41" fmla="*/ 39 h 245"/>
                <a:gd name="T42" fmla="*/ 104 w 104"/>
                <a:gd name="T43" fmla="*/ 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245">
                  <a:moveTo>
                    <a:pt x="104" y="39"/>
                  </a:moveTo>
                  <a:lnTo>
                    <a:pt x="104" y="225"/>
                  </a:lnTo>
                  <a:lnTo>
                    <a:pt x="68" y="225"/>
                  </a:lnTo>
                  <a:lnTo>
                    <a:pt x="39" y="245"/>
                  </a:lnTo>
                  <a:lnTo>
                    <a:pt x="23" y="218"/>
                  </a:lnTo>
                  <a:lnTo>
                    <a:pt x="23" y="218"/>
                  </a:lnTo>
                  <a:lnTo>
                    <a:pt x="25" y="214"/>
                  </a:lnTo>
                  <a:lnTo>
                    <a:pt x="29" y="203"/>
                  </a:lnTo>
                  <a:lnTo>
                    <a:pt x="34" y="186"/>
                  </a:lnTo>
                  <a:lnTo>
                    <a:pt x="36" y="177"/>
                  </a:lnTo>
                  <a:lnTo>
                    <a:pt x="37" y="167"/>
                  </a:lnTo>
                  <a:lnTo>
                    <a:pt x="37" y="167"/>
                  </a:lnTo>
                  <a:lnTo>
                    <a:pt x="36" y="152"/>
                  </a:lnTo>
                  <a:lnTo>
                    <a:pt x="31" y="139"/>
                  </a:lnTo>
                  <a:lnTo>
                    <a:pt x="25" y="130"/>
                  </a:lnTo>
                  <a:lnTo>
                    <a:pt x="19" y="124"/>
                  </a:lnTo>
                  <a:lnTo>
                    <a:pt x="12" y="119"/>
                  </a:lnTo>
                  <a:lnTo>
                    <a:pt x="6" y="116"/>
                  </a:lnTo>
                  <a:lnTo>
                    <a:pt x="0" y="115"/>
                  </a:lnTo>
                  <a:lnTo>
                    <a:pt x="0" y="0"/>
                  </a:lnTo>
                  <a:lnTo>
                    <a:pt x="76" y="39"/>
                  </a:lnTo>
                  <a:lnTo>
                    <a:pt x="104" y="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73" name="Freeform 46">
              <a:extLst>
                <a:ext uri="{FF2B5EF4-FFF2-40B4-BE49-F238E27FC236}">
                  <a16:creationId xmlns:a16="http://schemas.microsoft.com/office/drawing/2014/main" id="{5A22486A-4504-40F8-9C05-20E6CA3F79F0}"/>
                </a:ext>
              </a:extLst>
            </p:cNvPr>
            <p:cNvSpPr>
              <a:spLocks/>
            </p:cNvSpPr>
            <p:nvPr/>
          </p:nvSpPr>
          <p:spPr bwMode="auto">
            <a:xfrm>
              <a:off x="4852992" y="4449770"/>
              <a:ext cx="100012" cy="92074"/>
            </a:xfrm>
            <a:custGeom>
              <a:avLst/>
              <a:gdLst>
                <a:gd name="T0" fmla="*/ 112 w 127"/>
                <a:gd name="T1" fmla="*/ 0 h 116"/>
                <a:gd name="T2" fmla="*/ 112 w 127"/>
                <a:gd name="T3" fmla="*/ 0 h 116"/>
                <a:gd name="T4" fmla="*/ 119 w 127"/>
                <a:gd name="T5" fmla="*/ 12 h 116"/>
                <a:gd name="T6" fmla="*/ 124 w 127"/>
                <a:gd name="T7" fmla="*/ 24 h 116"/>
                <a:gd name="T8" fmla="*/ 127 w 127"/>
                <a:gd name="T9" fmla="*/ 38 h 116"/>
                <a:gd name="T10" fmla="*/ 127 w 127"/>
                <a:gd name="T11" fmla="*/ 52 h 116"/>
                <a:gd name="T12" fmla="*/ 124 w 127"/>
                <a:gd name="T13" fmla="*/ 66 h 116"/>
                <a:gd name="T14" fmla="*/ 118 w 127"/>
                <a:gd name="T15" fmla="*/ 79 h 116"/>
                <a:gd name="T16" fmla="*/ 110 w 127"/>
                <a:gd name="T17" fmla="*/ 89 h 116"/>
                <a:gd name="T18" fmla="*/ 101 w 127"/>
                <a:gd name="T19" fmla="*/ 100 h 116"/>
                <a:gd name="T20" fmla="*/ 101 w 127"/>
                <a:gd name="T21" fmla="*/ 100 h 116"/>
                <a:gd name="T22" fmla="*/ 88 w 127"/>
                <a:gd name="T23" fmla="*/ 108 h 116"/>
                <a:gd name="T24" fmla="*/ 76 w 127"/>
                <a:gd name="T25" fmla="*/ 113 h 116"/>
                <a:gd name="T26" fmla="*/ 62 w 127"/>
                <a:gd name="T27" fmla="*/ 116 h 116"/>
                <a:gd name="T28" fmla="*/ 48 w 127"/>
                <a:gd name="T29" fmla="*/ 116 h 116"/>
                <a:gd name="T30" fmla="*/ 34 w 127"/>
                <a:gd name="T31" fmla="*/ 113 h 116"/>
                <a:gd name="T32" fmla="*/ 22 w 127"/>
                <a:gd name="T33" fmla="*/ 108 h 116"/>
                <a:gd name="T34" fmla="*/ 11 w 127"/>
                <a:gd name="T35" fmla="*/ 100 h 116"/>
                <a:gd name="T36" fmla="*/ 0 w 127"/>
                <a:gd name="T37" fmla="*/ 89 h 116"/>
                <a:gd name="T38" fmla="*/ 112 w 127"/>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116">
                  <a:moveTo>
                    <a:pt x="112" y="0"/>
                  </a:moveTo>
                  <a:lnTo>
                    <a:pt x="112" y="0"/>
                  </a:lnTo>
                  <a:lnTo>
                    <a:pt x="119" y="12"/>
                  </a:lnTo>
                  <a:lnTo>
                    <a:pt x="124" y="24"/>
                  </a:lnTo>
                  <a:lnTo>
                    <a:pt x="127" y="38"/>
                  </a:lnTo>
                  <a:lnTo>
                    <a:pt x="127" y="52"/>
                  </a:lnTo>
                  <a:lnTo>
                    <a:pt x="124" y="66"/>
                  </a:lnTo>
                  <a:lnTo>
                    <a:pt x="118" y="79"/>
                  </a:lnTo>
                  <a:lnTo>
                    <a:pt x="110" y="89"/>
                  </a:lnTo>
                  <a:lnTo>
                    <a:pt x="101" y="100"/>
                  </a:lnTo>
                  <a:lnTo>
                    <a:pt x="101" y="100"/>
                  </a:lnTo>
                  <a:lnTo>
                    <a:pt x="88" y="108"/>
                  </a:lnTo>
                  <a:lnTo>
                    <a:pt x="76" y="113"/>
                  </a:lnTo>
                  <a:lnTo>
                    <a:pt x="62" y="116"/>
                  </a:lnTo>
                  <a:lnTo>
                    <a:pt x="48" y="116"/>
                  </a:lnTo>
                  <a:lnTo>
                    <a:pt x="34" y="113"/>
                  </a:lnTo>
                  <a:lnTo>
                    <a:pt x="22" y="108"/>
                  </a:lnTo>
                  <a:lnTo>
                    <a:pt x="11" y="100"/>
                  </a:lnTo>
                  <a:lnTo>
                    <a:pt x="0" y="89"/>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106" name="Freeform 47">
              <a:extLst>
                <a:ext uri="{FF2B5EF4-FFF2-40B4-BE49-F238E27FC236}">
                  <a16:creationId xmlns:a16="http://schemas.microsoft.com/office/drawing/2014/main" id="{F75CD877-9C32-4830-933B-3EBB3C8D1C31}"/>
                </a:ext>
              </a:extLst>
            </p:cNvPr>
            <p:cNvSpPr>
              <a:spLocks/>
            </p:cNvSpPr>
            <p:nvPr/>
          </p:nvSpPr>
          <p:spPr bwMode="auto">
            <a:xfrm>
              <a:off x="4824417" y="4229105"/>
              <a:ext cx="98425" cy="176212"/>
            </a:xfrm>
            <a:custGeom>
              <a:avLst/>
              <a:gdLst>
                <a:gd name="T0" fmla="*/ 124 w 124"/>
                <a:gd name="T1" fmla="*/ 54 h 221"/>
                <a:gd name="T2" fmla="*/ 124 w 124"/>
                <a:gd name="T3" fmla="*/ 54 h 221"/>
                <a:gd name="T4" fmla="*/ 124 w 124"/>
                <a:gd name="T5" fmla="*/ 62 h 221"/>
                <a:gd name="T6" fmla="*/ 109 w 124"/>
                <a:gd name="T7" fmla="*/ 173 h 221"/>
                <a:gd name="T8" fmla="*/ 109 w 124"/>
                <a:gd name="T9" fmla="*/ 173 h 221"/>
                <a:gd name="T10" fmla="*/ 106 w 124"/>
                <a:gd name="T11" fmla="*/ 184 h 221"/>
                <a:gd name="T12" fmla="*/ 101 w 124"/>
                <a:gd name="T13" fmla="*/ 195 h 221"/>
                <a:gd name="T14" fmla="*/ 95 w 124"/>
                <a:gd name="T15" fmla="*/ 203 h 221"/>
                <a:gd name="T16" fmla="*/ 87 w 124"/>
                <a:gd name="T17" fmla="*/ 210 h 221"/>
                <a:gd name="T18" fmla="*/ 78 w 124"/>
                <a:gd name="T19" fmla="*/ 215 h 221"/>
                <a:gd name="T20" fmla="*/ 69 w 124"/>
                <a:gd name="T21" fmla="*/ 220 h 221"/>
                <a:gd name="T22" fmla="*/ 58 w 124"/>
                <a:gd name="T23" fmla="*/ 221 h 221"/>
                <a:gd name="T24" fmla="*/ 47 w 124"/>
                <a:gd name="T25" fmla="*/ 220 h 221"/>
                <a:gd name="T26" fmla="*/ 47 w 124"/>
                <a:gd name="T27" fmla="*/ 220 h 221"/>
                <a:gd name="T28" fmla="*/ 38 w 124"/>
                <a:gd name="T29" fmla="*/ 218 h 221"/>
                <a:gd name="T30" fmla="*/ 28 w 124"/>
                <a:gd name="T31" fmla="*/ 214 h 221"/>
                <a:gd name="T32" fmla="*/ 21 w 124"/>
                <a:gd name="T33" fmla="*/ 209 h 221"/>
                <a:gd name="T34" fmla="*/ 13 w 124"/>
                <a:gd name="T35" fmla="*/ 201 h 221"/>
                <a:gd name="T36" fmla="*/ 8 w 124"/>
                <a:gd name="T37" fmla="*/ 193 h 221"/>
                <a:gd name="T38" fmla="*/ 4 w 124"/>
                <a:gd name="T39" fmla="*/ 186 h 221"/>
                <a:gd name="T40" fmla="*/ 0 w 124"/>
                <a:gd name="T41" fmla="*/ 176 h 221"/>
                <a:gd name="T42" fmla="*/ 0 w 124"/>
                <a:gd name="T43" fmla="*/ 166 h 221"/>
                <a:gd name="T44" fmla="*/ 0 w 124"/>
                <a:gd name="T45" fmla="*/ 166 h 221"/>
                <a:gd name="T46" fmla="*/ 0 w 124"/>
                <a:gd name="T47" fmla="*/ 159 h 221"/>
                <a:gd name="T48" fmla="*/ 16 w 124"/>
                <a:gd name="T49" fmla="*/ 46 h 221"/>
                <a:gd name="T50" fmla="*/ 16 w 124"/>
                <a:gd name="T51" fmla="*/ 46 h 221"/>
                <a:gd name="T52" fmla="*/ 19 w 124"/>
                <a:gd name="T53" fmla="*/ 36 h 221"/>
                <a:gd name="T54" fmla="*/ 24 w 124"/>
                <a:gd name="T55" fmla="*/ 26 h 221"/>
                <a:gd name="T56" fmla="*/ 30 w 124"/>
                <a:gd name="T57" fmla="*/ 17 h 221"/>
                <a:gd name="T58" fmla="*/ 38 w 124"/>
                <a:gd name="T59" fmla="*/ 11 h 221"/>
                <a:gd name="T60" fmla="*/ 47 w 124"/>
                <a:gd name="T61" fmla="*/ 5 h 221"/>
                <a:gd name="T62" fmla="*/ 56 w 124"/>
                <a:gd name="T63" fmla="*/ 1 h 221"/>
                <a:gd name="T64" fmla="*/ 67 w 124"/>
                <a:gd name="T65" fmla="*/ 0 h 221"/>
                <a:gd name="T66" fmla="*/ 78 w 124"/>
                <a:gd name="T67" fmla="*/ 0 h 221"/>
                <a:gd name="T68" fmla="*/ 78 w 124"/>
                <a:gd name="T69" fmla="*/ 0 h 221"/>
                <a:gd name="T70" fmla="*/ 87 w 124"/>
                <a:gd name="T71" fmla="*/ 1 h 221"/>
                <a:gd name="T72" fmla="*/ 96 w 124"/>
                <a:gd name="T73" fmla="*/ 6 h 221"/>
                <a:gd name="T74" fmla="*/ 104 w 124"/>
                <a:gd name="T75" fmla="*/ 11 h 221"/>
                <a:gd name="T76" fmla="*/ 112 w 124"/>
                <a:gd name="T77" fmla="*/ 18 h 221"/>
                <a:gd name="T78" fmla="*/ 117 w 124"/>
                <a:gd name="T79" fmla="*/ 26 h 221"/>
                <a:gd name="T80" fmla="*/ 121 w 124"/>
                <a:gd name="T81" fmla="*/ 34 h 221"/>
                <a:gd name="T82" fmla="*/ 124 w 124"/>
                <a:gd name="T83" fmla="*/ 43 h 221"/>
                <a:gd name="T84" fmla="*/ 124 w 124"/>
                <a:gd name="T85" fmla="*/ 54 h 221"/>
                <a:gd name="T86" fmla="*/ 124 w 124"/>
                <a:gd name="T87" fmla="*/ 5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 h="221">
                  <a:moveTo>
                    <a:pt x="124" y="54"/>
                  </a:moveTo>
                  <a:lnTo>
                    <a:pt x="124" y="54"/>
                  </a:lnTo>
                  <a:lnTo>
                    <a:pt x="124" y="62"/>
                  </a:lnTo>
                  <a:lnTo>
                    <a:pt x="109" y="173"/>
                  </a:lnTo>
                  <a:lnTo>
                    <a:pt x="109" y="173"/>
                  </a:lnTo>
                  <a:lnTo>
                    <a:pt x="106" y="184"/>
                  </a:lnTo>
                  <a:lnTo>
                    <a:pt x="101" y="195"/>
                  </a:lnTo>
                  <a:lnTo>
                    <a:pt x="95" y="203"/>
                  </a:lnTo>
                  <a:lnTo>
                    <a:pt x="87" y="210"/>
                  </a:lnTo>
                  <a:lnTo>
                    <a:pt x="78" y="215"/>
                  </a:lnTo>
                  <a:lnTo>
                    <a:pt x="69" y="220"/>
                  </a:lnTo>
                  <a:lnTo>
                    <a:pt x="58" y="221"/>
                  </a:lnTo>
                  <a:lnTo>
                    <a:pt x="47" y="220"/>
                  </a:lnTo>
                  <a:lnTo>
                    <a:pt x="47" y="220"/>
                  </a:lnTo>
                  <a:lnTo>
                    <a:pt x="38" y="218"/>
                  </a:lnTo>
                  <a:lnTo>
                    <a:pt x="28" y="214"/>
                  </a:lnTo>
                  <a:lnTo>
                    <a:pt x="21" y="209"/>
                  </a:lnTo>
                  <a:lnTo>
                    <a:pt x="13" y="201"/>
                  </a:lnTo>
                  <a:lnTo>
                    <a:pt x="8" y="193"/>
                  </a:lnTo>
                  <a:lnTo>
                    <a:pt x="4" y="186"/>
                  </a:lnTo>
                  <a:lnTo>
                    <a:pt x="0" y="176"/>
                  </a:lnTo>
                  <a:lnTo>
                    <a:pt x="0" y="166"/>
                  </a:lnTo>
                  <a:lnTo>
                    <a:pt x="0" y="166"/>
                  </a:lnTo>
                  <a:lnTo>
                    <a:pt x="0" y="159"/>
                  </a:lnTo>
                  <a:lnTo>
                    <a:pt x="16" y="46"/>
                  </a:lnTo>
                  <a:lnTo>
                    <a:pt x="16" y="46"/>
                  </a:lnTo>
                  <a:lnTo>
                    <a:pt x="19" y="36"/>
                  </a:lnTo>
                  <a:lnTo>
                    <a:pt x="24" y="26"/>
                  </a:lnTo>
                  <a:lnTo>
                    <a:pt x="30" y="17"/>
                  </a:lnTo>
                  <a:lnTo>
                    <a:pt x="38" y="11"/>
                  </a:lnTo>
                  <a:lnTo>
                    <a:pt x="47" y="5"/>
                  </a:lnTo>
                  <a:lnTo>
                    <a:pt x="56" y="1"/>
                  </a:lnTo>
                  <a:lnTo>
                    <a:pt x="67" y="0"/>
                  </a:lnTo>
                  <a:lnTo>
                    <a:pt x="78" y="0"/>
                  </a:lnTo>
                  <a:lnTo>
                    <a:pt x="78" y="0"/>
                  </a:lnTo>
                  <a:lnTo>
                    <a:pt x="87" y="1"/>
                  </a:lnTo>
                  <a:lnTo>
                    <a:pt x="96" y="6"/>
                  </a:lnTo>
                  <a:lnTo>
                    <a:pt x="104" y="11"/>
                  </a:lnTo>
                  <a:lnTo>
                    <a:pt x="112" y="18"/>
                  </a:lnTo>
                  <a:lnTo>
                    <a:pt x="117" y="26"/>
                  </a:lnTo>
                  <a:lnTo>
                    <a:pt x="121" y="34"/>
                  </a:lnTo>
                  <a:lnTo>
                    <a:pt x="124" y="43"/>
                  </a:lnTo>
                  <a:lnTo>
                    <a:pt x="124" y="54"/>
                  </a:lnTo>
                  <a:lnTo>
                    <a:pt x="124"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107" name="Freeform 48">
              <a:extLst>
                <a:ext uri="{FF2B5EF4-FFF2-40B4-BE49-F238E27FC236}">
                  <a16:creationId xmlns:a16="http://schemas.microsoft.com/office/drawing/2014/main" id="{59EE7821-2B1B-4B02-BE78-58A74BB66881}"/>
                </a:ext>
              </a:extLst>
            </p:cNvPr>
            <p:cNvSpPr>
              <a:spLocks/>
            </p:cNvSpPr>
            <p:nvPr/>
          </p:nvSpPr>
          <p:spPr bwMode="auto">
            <a:xfrm>
              <a:off x="4727580" y="4454529"/>
              <a:ext cx="85725" cy="74613"/>
            </a:xfrm>
            <a:custGeom>
              <a:avLst/>
              <a:gdLst>
                <a:gd name="T0" fmla="*/ 102 w 106"/>
                <a:gd name="T1" fmla="*/ 17 h 93"/>
                <a:gd name="T2" fmla="*/ 102 w 106"/>
                <a:gd name="T3" fmla="*/ 17 h 93"/>
                <a:gd name="T4" fmla="*/ 105 w 106"/>
                <a:gd name="T5" fmla="*/ 21 h 93"/>
                <a:gd name="T6" fmla="*/ 106 w 106"/>
                <a:gd name="T7" fmla="*/ 26 h 93"/>
                <a:gd name="T8" fmla="*/ 106 w 106"/>
                <a:gd name="T9" fmla="*/ 32 h 93"/>
                <a:gd name="T10" fmla="*/ 106 w 106"/>
                <a:gd name="T11" fmla="*/ 37 h 93"/>
                <a:gd name="T12" fmla="*/ 105 w 106"/>
                <a:gd name="T13" fmla="*/ 42 h 93"/>
                <a:gd name="T14" fmla="*/ 102 w 106"/>
                <a:gd name="T15" fmla="*/ 48 h 93"/>
                <a:gd name="T16" fmla="*/ 99 w 106"/>
                <a:gd name="T17" fmla="*/ 51 h 93"/>
                <a:gd name="T18" fmla="*/ 94 w 106"/>
                <a:gd name="T19" fmla="*/ 56 h 93"/>
                <a:gd name="T20" fmla="*/ 46 w 106"/>
                <a:gd name="T21" fmla="*/ 88 h 93"/>
                <a:gd name="T22" fmla="*/ 46 w 106"/>
                <a:gd name="T23" fmla="*/ 88 h 93"/>
                <a:gd name="T24" fmla="*/ 41 w 106"/>
                <a:gd name="T25" fmla="*/ 91 h 93"/>
                <a:gd name="T26" fmla="*/ 35 w 106"/>
                <a:gd name="T27" fmla="*/ 93 h 93"/>
                <a:gd name="T28" fmla="*/ 31 w 106"/>
                <a:gd name="T29" fmla="*/ 93 h 93"/>
                <a:gd name="T30" fmla="*/ 24 w 106"/>
                <a:gd name="T31" fmla="*/ 93 h 93"/>
                <a:gd name="T32" fmla="*/ 20 w 106"/>
                <a:gd name="T33" fmla="*/ 91 h 93"/>
                <a:gd name="T34" fmla="*/ 15 w 106"/>
                <a:gd name="T35" fmla="*/ 88 h 93"/>
                <a:gd name="T36" fmla="*/ 10 w 106"/>
                <a:gd name="T37" fmla="*/ 85 h 93"/>
                <a:gd name="T38" fmla="*/ 7 w 106"/>
                <a:gd name="T39" fmla="*/ 80 h 93"/>
                <a:gd name="T40" fmla="*/ 4 w 106"/>
                <a:gd name="T41" fmla="*/ 77 h 93"/>
                <a:gd name="T42" fmla="*/ 4 w 106"/>
                <a:gd name="T43" fmla="*/ 77 h 93"/>
                <a:gd name="T44" fmla="*/ 3 w 106"/>
                <a:gd name="T45" fmla="*/ 71 h 93"/>
                <a:gd name="T46" fmla="*/ 1 w 106"/>
                <a:gd name="T47" fmla="*/ 66 h 93"/>
                <a:gd name="T48" fmla="*/ 0 w 106"/>
                <a:gd name="T49" fmla="*/ 62 h 93"/>
                <a:gd name="T50" fmla="*/ 1 w 106"/>
                <a:gd name="T51" fmla="*/ 56 h 93"/>
                <a:gd name="T52" fmla="*/ 3 w 106"/>
                <a:gd name="T53" fmla="*/ 51 h 93"/>
                <a:gd name="T54" fmla="*/ 4 w 106"/>
                <a:gd name="T55" fmla="*/ 46 h 93"/>
                <a:gd name="T56" fmla="*/ 7 w 106"/>
                <a:gd name="T57" fmla="*/ 42 h 93"/>
                <a:gd name="T58" fmla="*/ 12 w 106"/>
                <a:gd name="T59" fmla="*/ 38 h 93"/>
                <a:gd name="T60" fmla="*/ 60 w 106"/>
                <a:gd name="T61" fmla="*/ 4 h 93"/>
                <a:gd name="T62" fmla="*/ 60 w 106"/>
                <a:gd name="T63" fmla="*/ 4 h 93"/>
                <a:gd name="T64" fmla="*/ 66 w 106"/>
                <a:gd name="T65" fmla="*/ 3 h 93"/>
                <a:gd name="T66" fmla="*/ 71 w 106"/>
                <a:gd name="T67" fmla="*/ 1 h 93"/>
                <a:gd name="T68" fmla="*/ 76 w 106"/>
                <a:gd name="T69" fmla="*/ 0 h 93"/>
                <a:gd name="T70" fmla="*/ 82 w 106"/>
                <a:gd name="T71" fmla="*/ 1 h 93"/>
                <a:gd name="T72" fmla="*/ 86 w 106"/>
                <a:gd name="T73" fmla="*/ 3 h 93"/>
                <a:gd name="T74" fmla="*/ 91 w 106"/>
                <a:gd name="T75" fmla="*/ 4 h 93"/>
                <a:gd name="T76" fmla="*/ 96 w 106"/>
                <a:gd name="T77" fmla="*/ 8 h 93"/>
                <a:gd name="T78" fmla="*/ 99 w 106"/>
                <a:gd name="T79" fmla="*/ 12 h 93"/>
                <a:gd name="T80" fmla="*/ 102 w 106"/>
                <a:gd name="T81"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93">
                  <a:moveTo>
                    <a:pt x="102" y="17"/>
                  </a:moveTo>
                  <a:lnTo>
                    <a:pt x="102" y="17"/>
                  </a:lnTo>
                  <a:lnTo>
                    <a:pt x="105" y="21"/>
                  </a:lnTo>
                  <a:lnTo>
                    <a:pt x="106" y="26"/>
                  </a:lnTo>
                  <a:lnTo>
                    <a:pt x="106" y="32"/>
                  </a:lnTo>
                  <a:lnTo>
                    <a:pt x="106" y="37"/>
                  </a:lnTo>
                  <a:lnTo>
                    <a:pt x="105" y="42"/>
                  </a:lnTo>
                  <a:lnTo>
                    <a:pt x="102" y="48"/>
                  </a:lnTo>
                  <a:lnTo>
                    <a:pt x="99" y="51"/>
                  </a:lnTo>
                  <a:lnTo>
                    <a:pt x="94" y="56"/>
                  </a:lnTo>
                  <a:lnTo>
                    <a:pt x="46" y="88"/>
                  </a:lnTo>
                  <a:lnTo>
                    <a:pt x="46" y="88"/>
                  </a:lnTo>
                  <a:lnTo>
                    <a:pt x="41" y="91"/>
                  </a:lnTo>
                  <a:lnTo>
                    <a:pt x="35" y="93"/>
                  </a:lnTo>
                  <a:lnTo>
                    <a:pt x="31" y="93"/>
                  </a:lnTo>
                  <a:lnTo>
                    <a:pt x="24" y="93"/>
                  </a:lnTo>
                  <a:lnTo>
                    <a:pt x="20" y="91"/>
                  </a:lnTo>
                  <a:lnTo>
                    <a:pt x="15" y="88"/>
                  </a:lnTo>
                  <a:lnTo>
                    <a:pt x="10" y="85"/>
                  </a:lnTo>
                  <a:lnTo>
                    <a:pt x="7" y="80"/>
                  </a:lnTo>
                  <a:lnTo>
                    <a:pt x="4" y="77"/>
                  </a:lnTo>
                  <a:lnTo>
                    <a:pt x="4" y="77"/>
                  </a:lnTo>
                  <a:lnTo>
                    <a:pt x="3" y="71"/>
                  </a:lnTo>
                  <a:lnTo>
                    <a:pt x="1" y="66"/>
                  </a:lnTo>
                  <a:lnTo>
                    <a:pt x="0" y="62"/>
                  </a:lnTo>
                  <a:lnTo>
                    <a:pt x="1" y="56"/>
                  </a:lnTo>
                  <a:lnTo>
                    <a:pt x="3" y="51"/>
                  </a:lnTo>
                  <a:lnTo>
                    <a:pt x="4" y="46"/>
                  </a:lnTo>
                  <a:lnTo>
                    <a:pt x="7" y="42"/>
                  </a:lnTo>
                  <a:lnTo>
                    <a:pt x="12" y="38"/>
                  </a:lnTo>
                  <a:lnTo>
                    <a:pt x="60" y="4"/>
                  </a:lnTo>
                  <a:lnTo>
                    <a:pt x="60" y="4"/>
                  </a:lnTo>
                  <a:lnTo>
                    <a:pt x="66" y="3"/>
                  </a:lnTo>
                  <a:lnTo>
                    <a:pt x="71" y="1"/>
                  </a:lnTo>
                  <a:lnTo>
                    <a:pt x="76" y="0"/>
                  </a:lnTo>
                  <a:lnTo>
                    <a:pt x="82" y="1"/>
                  </a:lnTo>
                  <a:lnTo>
                    <a:pt x="86" y="3"/>
                  </a:lnTo>
                  <a:lnTo>
                    <a:pt x="91" y="4"/>
                  </a:lnTo>
                  <a:lnTo>
                    <a:pt x="96" y="8"/>
                  </a:lnTo>
                  <a:lnTo>
                    <a:pt x="99" y="12"/>
                  </a:lnTo>
                  <a:lnTo>
                    <a:pt x="102"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108" name="Freeform 49">
              <a:extLst>
                <a:ext uri="{FF2B5EF4-FFF2-40B4-BE49-F238E27FC236}">
                  <a16:creationId xmlns:a16="http://schemas.microsoft.com/office/drawing/2014/main" id="{EB287E11-6C96-425F-8AA7-700F311543D8}"/>
                </a:ext>
              </a:extLst>
            </p:cNvPr>
            <p:cNvSpPr>
              <a:spLocks noEditPoints="1"/>
            </p:cNvSpPr>
            <p:nvPr/>
          </p:nvSpPr>
          <p:spPr bwMode="auto">
            <a:xfrm>
              <a:off x="4232277" y="3725868"/>
              <a:ext cx="720725" cy="796925"/>
            </a:xfrm>
            <a:custGeom>
              <a:avLst/>
              <a:gdLst>
                <a:gd name="T0" fmla="*/ 37 w 907"/>
                <a:gd name="T1" fmla="*/ 492 h 1003"/>
                <a:gd name="T2" fmla="*/ 1 w 907"/>
                <a:gd name="T3" fmla="*/ 365 h 1003"/>
                <a:gd name="T4" fmla="*/ 15 w 907"/>
                <a:gd name="T5" fmla="*/ 238 h 1003"/>
                <a:gd name="T6" fmla="*/ 77 w 907"/>
                <a:gd name="T7" fmla="*/ 122 h 1003"/>
                <a:gd name="T8" fmla="*/ 153 w 907"/>
                <a:gd name="T9" fmla="*/ 54 h 1003"/>
                <a:gd name="T10" fmla="*/ 277 w 907"/>
                <a:gd name="T11" fmla="*/ 6 h 1003"/>
                <a:gd name="T12" fmla="*/ 405 w 907"/>
                <a:gd name="T13" fmla="*/ 7 h 1003"/>
                <a:gd name="T14" fmla="*/ 525 w 907"/>
                <a:gd name="T15" fmla="*/ 57 h 1003"/>
                <a:gd name="T16" fmla="*/ 599 w 907"/>
                <a:gd name="T17" fmla="*/ 127 h 1003"/>
                <a:gd name="T18" fmla="*/ 656 w 907"/>
                <a:gd name="T19" fmla="*/ 229 h 1003"/>
                <a:gd name="T20" fmla="*/ 675 w 907"/>
                <a:gd name="T21" fmla="*/ 340 h 1003"/>
                <a:gd name="T22" fmla="*/ 655 w 907"/>
                <a:gd name="T23" fmla="*/ 450 h 1003"/>
                <a:gd name="T24" fmla="*/ 599 w 907"/>
                <a:gd name="T25" fmla="*/ 549 h 1003"/>
                <a:gd name="T26" fmla="*/ 650 w 907"/>
                <a:gd name="T27" fmla="*/ 554 h 1003"/>
                <a:gd name="T28" fmla="*/ 670 w 907"/>
                <a:gd name="T29" fmla="*/ 557 h 1003"/>
                <a:gd name="T30" fmla="*/ 720 w 907"/>
                <a:gd name="T31" fmla="*/ 803 h 1003"/>
                <a:gd name="T32" fmla="*/ 746 w 907"/>
                <a:gd name="T33" fmla="*/ 857 h 1003"/>
                <a:gd name="T34" fmla="*/ 789 w 907"/>
                <a:gd name="T35" fmla="*/ 878 h 1003"/>
                <a:gd name="T36" fmla="*/ 847 w 907"/>
                <a:gd name="T37" fmla="*/ 864 h 1003"/>
                <a:gd name="T38" fmla="*/ 879 w 907"/>
                <a:gd name="T39" fmla="*/ 816 h 1003"/>
                <a:gd name="T40" fmla="*/ 907 w 907"/>
                <a:gd name="T41" fmla="*/ 854 h 1003"/>
                <a:gd name="T42" fmla="*/ 748 w 907"/>
                <a:gd name="T43" fmla="*/ 995 h 1003"/>
                <a:gd name="T44" fmla="*/ 724 w 907"/>
                <a:gd name="T45" fmla="*/ 1001 h 1003"/>
                <a:gd name="T46" fmla="*/ 744 w 907"/>
                <a:gd name="T47" fmla="*/ 970 h 1003"/>
                <a:gd name="T48" fmla="*/ 746 w 907"/>
                <a:gd name="T49" fmla="*/ 941 h 1003"/>
                <a:gd name="T50" fmla="*/ 732 w 907"/>
                <a:gd name="T51" fmla="*/ 916 h 1003"/>
                <a:gd name="T52" fmla="*/ 698 w 907"/>
                <a:gd name="T53" fmla="*/ 905 h 1003"/>
                <a:gd name="T54" fmla="*/ 701 w 907"/>
                <a:gd name="T55" fmla="*/ 873 h 1003"/>
                <a:gd name="T56" fmla="*/ 690 w 907"/>
                <a:gd name="T57" fmla="*/ 847 h 1003"/>
                <a:gd name="T58" fmla="*/ 662 w 907"/>
                <a:gd name="T59" fmla="*/ 833 h 1003"/>
                <a:gd name="T60" fmla="*/ 648 w 907"/>
                <a:gd name="T61" fmla="*/ 826 h 1003"/>
                <a:gd name="T62" fmla="*/ 653 w 907"/>
                <a:gd name="T63" fmla="*/ 802 h 1003"/>
                <a:gd name="T64" fmla="*/ 639 w 907"/>
                <a:gd name="T65" fmla="*/ 769 h 1003"/>
                <a:gd name="T66" fmla="*/ 605 w 907"/>
                <a:gd name="T67" fmla="*/ 752 h 1003"/>
                <a:gd name="T68" fmla="*/ 596 w 907"/>
                <a:gd name="T69" fmla="*/ 749 h 1003"/>
                <a:gd name="T70" fmla="*/ 602 w 907"/>
                <a:gd name="T71" fmla="*/ 720 h 1003"/>
                <a:gd name="T72" fmla="*/ 588 w 907"/>
                <a:gd name="T73" fmla="*/ 682 h 1003"/>
                <a:gd name="T74" fmla="*/ 563 w 907"/>
                <a:gd name="T75" fmla="*/ 669 h 1003"/>
                <a:gd name="T76" fmla="*/ 511 w 907"/>
                <a:gd name="T77" fmla="*/ 682 h 1003"/>
                <a:gd name="T78" fmla="*/ 483 w 907"/>
                <a:gd name="T79" fmla="*/ 701 h 1003"/>
                <a:gd name="T80" fmla="*/ 492 w 907"/>
                <a:gd name="T81" fmla="*/ 679 h 1003"/>
                <a:gd name="T82" fmla="*/ 461 w 907"/>
                <a:gd name="T83" fmla="*/ 650 h 1003"/>
                <a:gd name="T84" fmla="*/ 351 w 907"/>
                <a:gd name="T85" fmla="*/ 675 h 1003"/>
                <a:gd name="T86" fmla="*/ 240 w 907"/>
                <a:gd name="T87" fmla="*/ 661 h 1003"/>
                <a:gd name="T88" fmla="*/ 139 w 907"/>
                <a:gd name="T89" fmla="*/ 610 h 1003"/>
                <a:gd name="T90" fmla="*/ 74 w 907"/>
                <a:gd name="T91" fmla="*/ 549 h 1003"/>
                <a:gd name="T92" fmla="*/ 534 w 907"/>
                <a:gd name="T93" fmla="*/ 497 h 1003"/>
                <a:gd name="T94" fmla="*/ 580 w 907"/>
                <a:gd name="T95" fmla="*/ 410 h 1003"/>
                <a:gd name="T96" fmla="*/ 591 w 907"/>
                <a:gd name="T97" fmla="*/ 314 h 1003"/>
                <a:gd name="T98" fmla="*/ 565 w 907"/>
                <a:gd name="T99" fmla="*/ 220 h 1003"/>
                <a:gd name="T100" fmla="*/ 518 w 907"/>
                <a:gd name="T101" fmla="*/ 158 h 1003"/>
                <a:gd name="T102" fmla="*/ 436 w 907"/>
                <a:gd name="T103" fmla="*/ 102 h 1003"/>
                <a:gd name="T104" fmla="*/ 342 w 907"/>
                <a:gd name="T105" fmla="*/ 83 h 1003"/>
                <a:gd name="T106" fmla="*/ 246 w 907"/>
                <a:gd name="T107" fmla="*/ 100 h 1003"/>
                <a:gd name="T108" fmla="*/ 181 w 907"/>
                <a:gd name="T109" fmla="*/ 139 h 1003"/>
                <a:gd name="T110" fmla="*/ 116 w 907"/>
                <a:gd name="T111" fmla="*/ 216 h 1003"/>
                <a:gd name="T112" fmla="*/ 88 w 907"/>
                <a:gd name="T113" fmla="*/ 309 h 1003"/>
                <a:gd name="T114" fmla="*/ 96 w 907"/>
                <a:gd name="T115" fmla="*/ 405 h 1003"/>
                <a:gd name="T116" fmla="*/ 142 w 907"/>
                <a:gd name="T117" fmla="*/ 495 h 1003"/>
                <a:gd name="T118" fmla="*/ 198 w 907"/>
                <a:gd name="T119" fmla="*/ 546 h 1003"/>
                <a:gd name="T120" fmla="*/ 288 w 907"/>
                <a:gd name="T121" fmla="*/ 583 h 1003"/>
                <a:gd name="T122" fmla="*/ 385 w 907"/>
                <a:gd name="T123" fmla="*/ 585 h 1003"/>
                <a:gd name="T124" fmla="*/ 477 w 907"/>
                <a:gd name="T125" fmla="*/ 54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7" h="1003">
                  <a:moveTo>
                    <a:pt x="74" y="549"/>
                  </a:moveTo>
                  <a:lnTo>
                    <a:pt x="74" y="549"/>
                  </a:lnTo>
                  <a:lnTo>
                    <a:pt x="54" y="521"/>
                  </a:lnTo>
                  <a:lnTo>
                    <a:pt x="37" y="492"/>
                  </a:lnTo>
                  <a:lnTo>
                    <a:pt x="23" y="461"/>
                  </a:lnTo>
                  <a:lnTo>
                    <a:pt x="12" y="430"/>
                  </a:lnTo>
                  <a:lnTo>
                    <a:pt x="6" y="398"/>
                  </a:lnTo>
                  <a:lnTo>
                    <a:pt x="1" y="365"/>
                  </a:lnTo>
                  <a:lnTo>
                    <a:pt x="0" y="334"/>
                  </a:lnTo>
                  <a:lnTo>
                    <a:pt x="1" y="302"/>
                  </a:lnTo>
                  <a:lnTo>
                    <a:pt x="7" y="269"/>
                  </a:lnTo>
                  <a:lnTo>
                    <a:pt x="15" y="238"/>
                  </a:lnTo>
                  <a:lnTo>
                    <a:pt x="26" y="207"/>
                  </a:lnTo>
                  <a:lnTo>
                    <a:pt x="40" y="178"/>
                  </a:lnTo>
                  <a:lnTo>
                    <a:pt x="57" y="150"/>
                  </a:lnTo>
                  <a:lnTo>
                    <a:pt x="77" y="122"/>
                  </a:lnTo>
                  <a:lnTo>
                    <a:pt x="100" y="97"/>
                  </a:lnTo>
                  <a:lnTo>
                    <a:pt x="125" y="74"/>
                  </a:lnTo>
                  <a:lnTo>
                    <a:pt x="125" y="74"/>
                  </a:lnTo>
                  <a:lnTo>
                    <a:pt x="153" y="54"/>
                  </a:lnTo>
                  <a:lnTo>
                    <a:pt x="182" y="37"/>
                  </a:lnTo>
                  <a:lnTo>
                    <a:pt x="213" y="23"/>
                  </a:lnTo>
                  <a:lnTo>
                    <a:pt x="244" y="14"/>
                  </a:lnTo>
                  <a:lnTo>
                    <a:pt x="277" y="6"/>
                  </a:lnTo>
                  <a:lnTo>
                    <a:pt x="308" y="1"/>
                  </a:lnTo>
                  <a:lnTo>
                    <a:pt x="340" y="0"/>
                  </a:lnTo>
                  <a:lnTo>
                    <a:pt x="373" y="3"/>
                  </a:lnTo>
                  <a:lnTo>
                    <a:pt x="405" y="7"/>
                  </a:lnTo>
                  <a:lnTo>
                    <a:pt x="436" y="15"/>
                  </a:lnTo>
                  <a:lnTo>
                    <a:pt x="467" y="26"/>
                  </a:lnTo>
                  <a:lnTo>
                    <a:pt x="497" y="40"/>
                  </a:lnTo>
                  <a:lnTo>
                    <a:pt x="525" y="57"/>
                  </a:lnTo>
                  <a:lnTo>
                    <a:pt x="552" y="77"/>
                  </a:lnTo>
                  <a:lnTo>
                    <a:pt x="577" y="100"/>
                  </a:lnTo>
                  <a:lnTo>
                    <a:pt x="599" y="127"/>
                  </a:lnTo>
                  <a:lnTo>
                    <a:pt x="599" y="127"/>
                  </a:lnTo>
                  <a:lnTo>
                    <a:pt x="617" y="150"/>
                  </a:lnTo>
                  <a:lnTo>
                    <a:pt x="633" y="175"/>
                  </a:lnTo>
                  <a:lnTo>
                    <a:pt x="645" y="201"/>
                  </a:lnTo>
                  <a:lnTo>
                    <a:pt x="656" y="229"/>
                  </a:lnTo>
                  <a:lnTo>
                    <a:pt x="664" y="255"/>
                  </a:lnTo>
                  <a:lnTo>
                    <a:pt x="670" y="283"/>
                  </a:lnTo>
                  <a:lnTo>
                    <a:pt x="673" y="311"/>
                  </a:lnTo>
                  <a:lnTo>
                    <a:pt x="675" y="340"/>
                  </a:lnTo>
                  <a:lnTo>
                    <a:pt x="673" y="368"/>
                  </a:lnTo>
                  <a:lnTo>
                    <a:pt x="669" y="396"/>
                  </a:lnTo>
                  <a:lnTo>
                    <a:pt x="662" y="422"/>
                  </a:lnTo>
                  <a:lnTo>
                    <a:pt x="655" y="450"/>
                  </a:lnTo>
                  <a:lnTo>
                    <a:pt x="644" y="477"/>
                  </a:lnTo>
                  <a:lnTo>
                    <a:pt x="631" y="501"/>
                  </a:lnTo>
                  <a:lnTo>
                    <a:pt x="616" y="526"/>
                  </a:lnTo>
                  <a:lnTo>
                    <a:pt x="599" y="549"/>
                  </a:lnTo>
                  <a:lnTo>
                    <a:pt x="621" y="577"/>
                  </a:lnTo>
                  <a:lnTo>
                    <a:pt x="642" y="559"/>
                  </a:lnTo>
                  <a:lnTo>
                    <a:pt x="642" y="559"/>
                  </a:lnTo>
                  <a:lnTo>
                    <a:pt x="650" y="554"/>
                  </a:lnTo>
                  <a:lnTo>
                    <a:pt x="658" y="552"/>
                  </a:lnTo>
                  <a:lnTo>
                    <a:pt x="665" y="554"/>
                  </a:lnTo>
                  <a:lnTo>
                    <a:pt x="669" y="556"/>
                  </a:lnTo>
                  <a:lnTo>
                    <a:pt x="670" y="557"/>
                  </a:lnTo>
                  <a:lnTo>
                    <a:pt x="741" y="645"/>
                  </a:lnTo>
                  <a:lnTo>
                    <a:pt x="721" y="788"/>
                  </a:lnTo>
                  <a:lnTo>
                    <a:pt x="721" y="788"/>
                  </a:lnTo>
                  <a:lnTo>
                    <a:pt x="720" y="803"/>
                  </a:lnTo>
                  <a:lnTo>
                    <a:pt x="723" y="819"/>
                  </a:lnTo>
                  <a:lnTo>
                    <a:pt x="727" y="834"/>
                  </a:lnTo>
                  <a:lnTo>
                    <a:pt x="737" y="847"/>
                  </a:lnTo>
                  <a:lnTo>
                    <a:pt x="746" y="857"/>
                  </a:lnTo>
                  <a:lnTo>
                    <a:pt x="758" y="867"/>
                  </a:lnTo>
                  <a:lnTo>
                    <a:pt x="774" y="874"/>
                  </a:lnTo>
                  <a:lnTo>
                    <a:pt x="789" y="878"/>
                  </a:lnTo>
                  <a:lnTo>
                    <a:pt x="789" y="878"/>
                  </a:lnTo>
                  <a:lnTo>
                    <a:pt x="805" y="879"/>
                  </a:lnTo>
                  <a:lnTo>
                    <a:pt x="819" y="876"/>
                  </a:lnTo>
                  <a:lnTo>
                    <a:pt x="833" y="871"/>
                  </a:lnTo>
                  <a:lnTo>
                    <a:pt x="847" y="864"/>
                  </a:lnTo>
                  <a:lnTo>
                    <a:pt x="857" y="854"/>
                  </a:lnTo>
                  <a:lnTo>
                    <a:pt x="867" y="843"/>
                  </a:lnTo>
                  <a:lnTo>
                    <a:pt x="874" y="830"/>
                  </a:lnTo>
                  <a:lnTo>
                    <a:pt x="879" y="816"/>
                  </a:lnTo>
                  <a:lnTo>
                    <a:pt x="904" y="848"/>
                  </a:lnTo>
                  <a:lnTo>
                    <a:pt x="904" y="848"/>
                  </a:lnTo>
                  <a:lnTo>
                    <a:pt x="905" y="851"/>
                  </a:lnTo>
                  <a:lnTo>
                    <a:pt x="907" y="854"/>
                  </a:lnTo>
                  <a:lnTo>
                    <a:pt x="907" y="861"/>
                  </a:lnTo>
                  <a:lnTo>
                    <a:pt x="902" y="868"/>
                  </a:lnTo>
                  <a:lnTo>
                    <a:pt x="896" y="874"/>
                  </a:lnTo>
                  <a:lnTo>
                    <a:pt x="748" y="995"/>
                  </a:lnTo>
                  <a:lnTo>
                    <a:pt x="748" y="995"/>
                  </a:lnTo>
                  <a:lnTo>
                    <a:pt x="740" y="1000"/>
                  </a:lnTo>
                  <a:lnTo>
                    <a:pt x="730" y="1003"/>
                  </a:lnTo>
                  <a:lnTo>
                    <a:pt x="724" y="1001"/>
                  </a:lnTo>
                  <a:lnTo>
                    <a:pt x="718" y="997"/>
                  </a:lnTo>
                  <a:lnTo>
                    <a:pt x="715" y="992"/>
                  </a:lnTo>
                  <a:lnTo>
                    <a:pt x="744" y="970"/>
                  </a:lnTo>
                  <a:lnTo>
                    <a:pt x="744" y="970"/>
                  </a:lnTo>
                  <a:lnTo>
                    <a:pt x="744" y="967"/>
                  </a:lnTo>
                  <a:lnTo>
                    <a:pt x="748" y="960"/>
                  </a:lnTo>
                  <a:lnTo>
                    <a:pt x="748" y="947"/>
                  </a:lnTo>
                  <a:lnTo>
                    <a:pt x="746" y="941"/>
                  </a:lnTo>
                  <a:lnTo>
                    <a:pt x="744" y="933"/>
                  </a:lnTo>
                  <a:lnTo>
                    <a:pt x="744" y="933"/>
                  </a:lnTo>
                  <a:lnTo>
                    <a:pt x="738" y="924"/>
                  </a:lnTo>
                  <a:lnTo>
                    <a:pt x="732" y="916"/>
                  </a:lnTo>
                  <a:lnTo>
                    <a:pt x="724" y="912"/>
                  </a:lnTo>
                  <a:lnTo>
                    <a:pt x="717" y="909"/>
                  </a:lnTo>
                  <a:lnTo>
                    <a:pt x="704" y="905"/>
                  </a:lnTo>
                  <a:lnTo>
                    <a:pt x="698" y="905"/>
                  </a:lnTo>
                  <a:lnTo>
                    <a:pt x="698" y="905"/>
                  </a:lnTo>
                  <a:lnTo>
                    <a:pt x="700" y="898"/>
                  </a:lnTo>
                  <a:lnTo>
                    <a:pt x="701" y="882"/>
                  </a:lnTo>
                  <a:lnTo>
                    <a:pt x="701" y="873"/>
                  </a:lnTo>
                  <a:lnTo>
                    <a:pt x="700" y="862"/>
                  </a:lnTo>
                  <a:lnTo>
                    <a:pt x="696" y="854"/>
                  </a:lnTo>
                  <a:lnTo>
                    <a:pt x="690" y="847"/>
                  </a:lnTo>
                  <a:lnTo>
                    <a:pt x="690" y="847"/>
                  </a:lnTo>
                  <a:lnTo>
                    <a:pt x="684" y="840"/>
                  </a:lnTo>
                  <a:lnTo>
                    <a:pt x="676" y="837"/>
                  </a:lnTo>
                  <a:lnTo>
                    <a:pt x="670" y="834"/>
                  </a:lnTo>
                  <a:lnTo>
                    <a:pt x="662" y="833"/>
                  </a:lnTo>
                  <a:lnTo>
                    <a:pt x="650" y="830"/>
                  </a:lnTo>
                  <a:lnTo>
                    <a:pt x="645" y="830"/>
                  </a:lnTo>
                  <a:lnTo>
                    <a:pt x="645" y="830"/>
                  </a:lnTo>
                  <a:lnTo>
                    <a:pt x="648" y="826"/>
                  </a:lnTo>
                  <a:lnTo>
                    <a:pt x="650" y="823"/>
                  </a:lnTo>
                  <a:lnTo>
                    <a:pt x="652" y="817"/>
                  </a:lnTo>
                  <a:lnTo>
                    <a:pt x="653" y="811"/>
                  </a:lnTo>
                  <a:lnTo>
                    <a:pt x="653" y="802"/>
                  </a:lnTo>
                  <a:lnTo>
                    <a:pt x="650" y="792"/>
                  </a:lnTo>
                  <a:lnTo>
                    <a:pt x="645" y="780"/>
                  </a:lnTo>
                  <a:lnTo>
                    <a:pt x="645" y="780"/>
                  </a:lnTo>
                  <a:lnTo>
                    <a:pt x="639" y="769"/>
                  </a:lnTo>
                  <a:lnTo>
                    <a:pt x="630" y="761"/>
                  </a:lnTo>
                  <a:lnTo>
                    <a:pt x="622" y="757"/>
                  </a:lnTo>
                  <a:lnTo>
                    <a:pt x="613" y="754"/>
                  </a:lnTo>
                  <a:lnTo>
                    <a:pt x="605" y="752"/>
                  </a:lnTo>
                  <a:lnTo>
                    <a:pt x="599" y="751"/>
                  </a:lnTo>
                  <a:lnTo>
                    <a:pt x="593" y="751"/>
                  </a:lnTo>
                  <a:lnTo>
                    <a:pt x="593" y="751"/>
                  </a:lnTo>
                  <a:lnTo>
                    <a:pt x="596" y="749"/>
                  </a:lnTo>
                  <a:lnTo>
                    <a:pt x="599" y="744"/>
                  </a:lnTo>
                  <a:lnTo>
                    <a:pt x="602" y="738"/>
                  </a:lnTo>
                  <a:lnTo>
                    <a:pt x="604" y="730"/>
                  </a:lnTo>
                  <a:lnTo>
                    <a:pt x="602" y="720"/>
                  </a:lnTo>
                  <a:lnTo>
                    <a:pt x="599" y="706"/>
                  </a:lnTo>
                  <a:lnTo>
                    <a:pt x="593" y="689"/>
                  </a:lnTo>
                  <a:lnTo>
                    <a:pt x="593" y="689"/>
                  </a:lnTo>
                  <a:lnTo>
                    <a:pt x="588" y="682"/>
                  </a:lnTo>
                  <a:lnTo>
                    <a:pt x="582" y="676"/>
                  </a:lnTo>
                  <a:lnTo>
                    <a:pt x="576" y="672"/>
                  </a:lnTo>
                  <a:lnTo>
                    <a:pt x="569" y="670"/>
                  </a:lnTo>
                  <a:lnTo>
                    <a:pt x="563" y="669"/>
                  </a:lnTo>
                  <a:lnTo>
                    <a:pt x="556" y="669"/>
                  </a:lnTo>
                  <a:lnTo>
                    <a:pt x="542" y="670"/>
                  </a:lnTo>
                  <a:lnTo>
                    <a:pt x="526" y="676"/>
                  </a:lnTo>
                  <a:lnTo>
                    <a:pt x="511" y="682"/>
                  </a:lnTo>
                  <a:lnTo>
                    <a:pt x="486" y="698"/>
                  </a:lnTo>
                  <a:lnTo>
                    <a:pt x="486" y="698"/>
                  </a:lnTo>
                  <a:lnTo>
                    <a:pt x="483" y="701"/>
                  </a:lnTo>
                  <a:lnTo>
                    <a:pt x="483" y="701"/>
                  </a:lnTo>
                  <a:lnTo>
                    <a:pt x="483" y="695"/>
                  </a:lnTo>
                  <a:lnTo>
                    <a:pt x="484" y="690"/>
                  </a:lnTo>
                  <a:lnTo>
                    <a:pt x="487" y="684"/>
                  </a:lnTo>
                  <a:lnTo>
                    <a:pt x="492" y="679"/>
                  </a:lnTo>
                  <a:lnTo>
                    <a:pt x="511" y="665"/>
                  </a:lnTo>
                  <a:lnTo>
                    <a:pt x="489" y="639"/>
                  </a:lnTo>
                  <a:lnTo>
                    <a:pt x="489" y="639"/>
                  </a:lnTo>
                  <a:lnTo>
                    <a:pt x="461" y="650"/>
                  </a:lnTo>
                  <a:lnTo>
                    <a:pt x="435" y="661"/>
                  </a:lnTo>
                  <a:lnTo>
                    <a:pt x="407" y="667"/>
                  </a:lnTo>
                  <a:lnTo>
                    <a:pt x="379" y="672"/>
                  </a:lnTo>
                  <a:lnTo>
                    <a:pt x="351" y="675"/>
                  </a:lnTo>
                  <a:lnTo>
                    <a:pt x="323" y="675"/>
                  </a:lnTo>
                  <a:lnTo>
                    <a:pt x="295" y="672"/>
                  </a:lnTo>
                  <a:lnTo>
                    <a:pt x="267" y="667"/>
                  </a:lnTo>
                  <a:lnTo>
                    <a:pt x="240" y="661"/>
                  </a:lnTo>
                  <a:lnTo>
                    <a:pt x="213" y="651"/>
                  </a:lnTo>
                  <a:lnTo>
                    <a:pt x="187" y="639"/>
                  </a:lnTo>
                  <a:lnTo>
                    <a:pt x="162" y="625"/>
                  </a:lnTo>
                  <a:lnTo>
                    <a:pt x="139" y="610"/>
                  </a:lnTo>
                  <a:lnTo>
                    <a:pt x="116" y="591"/>
                  </a:lnTo>
                  <a:lnTo>
                    <a:pt x="94" y="571"/>
                  </a:lnTo>
                  <a:lnTo>
                    <a:pt x="74" y="549"/>
                  </a:lnTo>
                  <a:lnTo>
                    <a:pt x="74" y="549"/>
                  </a:lnTo>
                  <a:close/>
                  <a:moveTo>
                    <a:pt x="498" y="532"/>
                  </a:moveTo>
                  <a:lnTo>
                    <a:pt x="498" y="532"/>
                  </a:lnTo>
                  <a:lnTo>
                    <a:pt x="517" y="515"/>
                  </a:lnTo>
                  <a:lnTo>
                    <a:pt x="534" y="497"/>
                  </a:lnTo>
                  <a:lnTo>
                    <a:pt x="549" y="477"/>
                  </a:lnTo>
                  <a:lnTo>
                    <a:pt x="562" y="456"/>
                  </a:lnTo>
                  <a:lnTo>
                    <a:pt x="573" y="433"/>
                  </a:lnTo>
                  <a:lnTo>
                    <a:pt x="580" y="410"/>
                  </a:lnTo>
                  <a:lnTo>
                    <a:pt x="586" y="387"/>
                  </a:lnTo>
                  <a:lnTo>
                    <a:pt x="591" y="364"/>
                  </a:lnTo>
                  <a:lnTo>
                    <a:pt x="593" y="339"/>
                  </a:lnTo>
                  <a:lnTo>
                    <a:pt x="591" y="314"/>
                  </a:lnTo>
                  <a:lnTo>
                    <a:pt x="588" y="291"/>
                  </a:lnTo>
                  <a:lnTo>
                    <a:pt x="582" y="266"/>
                  </a:lnTo>
                  <a:lnTo>
                    <a:pt x="574" y="243"/>
                  </a:lnTo>
                  <a:lnTo>
                    <a:pt x="565" y="220"/>
                  </a:lnTo>
                  <a:lnTo>
                    <a:pt x="551" y="198"/>
                  </a:lnTo>
                  <a:lnTo>
                    <a:pt x="535" y="178"/>
                  </a:lnTo>
                  <a:lnTo>
                    <a:pt x="535" y="178"/>
                  </a:lnTo>
                  <a:lnTo>
                    <a:pt x="518" y="158"/>
                  </a:lnTo>
                  <a:lnTo>
                    <a:pt x="500" y="141"/>
                  </a:lnTo>
                  <a:lnTo>
                    <a:pt x="480" y="125"/>
                  </a:lnTo>
                  <a:lnTo>
                    <a:pt x="460" y="113"/>
                  </a:lnTo>
                  <a:lnTo>
                    <a:pt x="436" y="102"/>
                  </a:lnTo>
                  <a:lnTo>
                    <a:pt x="413" y="94"/>
                  </a:lnTo>
                  <a:lnTo>
                    <a:pt x="390" y="88"/>
                  </a:lnTo>
                  <a:lnTo>
                    <a:pt x="367" y="85"/>
                  </a:lnTo>
                  <a:lnTo>
                    <a:pt x="342" y="83"/>
                  </a:lnTo>
                  <a:lnTo>
                    <a:pt x="317" y="83"/>
                  </a:lnTo>
                  <a:lnTo>
                    <a:pt x="294" y="86"/>
                  </a:lnTo>
                  <a:lnTo>
                    <a:pt x="269" y="93"/>
                  </a:lnTo>
                  <a:lnTo>
                    <a:pt x="246" y="100"/>
                  </a:lnTo>
                  <a:lnTo>
                    <a:pt x="223" y="111"/>
                  </a:lnTo>
                  <a:lnTo>
                    <a:pt x="201" y="124"/>
                  </a:lnTo>
                  <a:lnTo>
                    <a:pt x="181" y="139"/>
                  </a:lnTo>
                  <a:lnTo>
                    <a:pt x="181" y="139"/>
                  </a:lnTo>
                  <a:lnTo>
                    <a:pt x="161" y="156"/>
                  </a:lnTo>
                  <a:lnTo>
                    <a:pt x="144" y="175"/>
                  </a:lnTo>
                  <a:lnTo>
                    <a:pt x="128" y="195"/>
                  </a:lnTo>
                  <a:lnTo>
                    <a:pt x="116" y="216"/>
                  </a:lnTo>
                  <a:lnTo>
                    <a:pt x="105" y="238"/>
                  </a:lnTo>
                  <a:lnTo>
                    <a:pt x="97" y="261"/>
                  </a:lnTo>
                  <a:lnTo>
                    <a:pt x="91" y="285"/>
                  </a:lnTo>
                  <a:lnTo>
                    <a:pt x="88" y="309"/>
                  </a:lnTo>
                  <a:lnTo>
                    <a:pt x="86" y="333"/>
                  </a:lnTo>
                  <a:lnTo>
                    <a:pt x="86" y="357"/>
                  </a:lnTo>
                  <a:lnTo>
                    <a:pt x="89" y="382"/>
                  </a:lnTo>
                  <a:lnTo>
                    <a:pt x="96" y="405"/>
                  </a:lnTo>
                  <a:lnTo>
                    <a:pt x="103" y="429"/>
                  </a:lnTo>
                  <a:lnTo>
                    <a:pt x="114" y="452"/>
                  </a:lnTo>
                  <a:lnTo>
                    <a:pt x="127" y="473"/>
                  </a:lnTo>
                  <a:lnTo>
                    <a:pt x="142" y="495"/>
                  </a:lnTo>
                  <a:lnTo>
                    <a:pt x="142" y="495"/>
                  </a:lnTo>
                  <a:lnTo>
                    <a:pt x="159" y="514"/>
                  </a:lnTo>
                  <a:lnTo>
                    <a:pt x="178" y="531"/>
                  </a:lnTo>
                  <a:lnTo>
                    <a:pt x="198" y="546"/>
                  </a:lnTo>
                  <a:lnTo>
                    <a:pt x="219" y="559"/>
                  </a:lnTo>
                  <a:lnTo>
                    <a:pt x="241" y="569"/>
                  </a:lnTo>
                  <a:lnTo>
                    <a:pt x="264" y="577"/>
                  </a:lnTo>
                  <a:lnTo>
                    <a:pt x="288" y="583"/>
                  </a:lnTo>
                  <a:lnTo>
                    <a:pt x="312" y="588"/>
                  </a:lnTo>
                  <a:lnTo>
                    <a:pt x="336" y="590"/>
                  </a:lnTo>
                  <a:lnTo>
                    <a:pt x="360" y="588"/>
                  </a:lnTo>
                  <a:lnTo>
                    <a:pt x="385" y="585"/>
                  </a:lnTo>
                  <a:lnTo>
                    <a:pt x="408" y="579"/>
                  </a:lnTo>
                  <a:lnTo>
                    <a:pt x="432" y="571"/>
                  </a:lnTo>
                  <a:lnTo>
                    <a:pt x="455" y="562"/>
                  </a:lnTo>
                  <a:lnTo>
                    <a:pt x="477" y="548"/>
                  </a:lnTo>
                  <a:lnTo>
                    <a:pt x="498" y="532"/>
                  </a:lnTo>
                  <a:lnTo>
                    <a:pt x="498" y="5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109" name="Freeform 50">
              <a:extLst>
                <a:ext uri="{FF2B5EF4-FFF2-40B4-BE49-F238E27FC236}">
                  <a16:creationId xmlns:a16="http://schemas.microsoft.com/office/drawing/2014/main" id="{2DBDC340-F584-43A4-ACF3-2A74E449C9A1}"/>
                </a:ext>
              </a:extLst>
            </p:cNvPr>
            <p:cNvSpPr>
              <a:spLocks/>
            </p:cNvSpPr>
            <p:nvPr/>
          </p:nvSpPr>
          <p:spPr bwMode="auto">
            <a:xfrm>
              <a:off x="4670427" y="4398971"/>
              <a:ext cx="106363" cy="92074"/>
            </a:xfrm>
            <a:custGeom>
              <a:avLst/>
              <a:gdLst>
                <a:gd name="T0" fmla="*/ 128 w 135"/>
                <a:gd name="T1" fmla="*/ 20 h 116"/>
                <a:gd name="T2" fmla="*/ 128 w 135"/>
                <a:gd name="T3" fmla="*/ 20 h 116"/>
                <a:gd name="T4" fmla="*/ 133 w 135"/>
                <a:gd name="T5" fmla="*/ 26 h 116"/>
                <a:gd name="T6" fmla="*/ 135 w 135"/>
                <a:gd name="T7" fmla="*/ 32 h 116"/>
                <a:gd name="T8" fmla="*/ 135 w 135"/>
                <a:gd name="T9" fmla="*/ 40 h 116"/>
                <a:gd name="T10" fmla="*/ 135 w 135"/>
                <a:gd name="T11" fmla="*/ 46 h 116"/>
                <a:gd name="T12" fmla="*/ 133 w 135"/>
                <a:gd name="T13" fmla="*/ 52 h 116"/>
                <a:gd name="T14" fmla="*/ 130 w 135"/>
                <a:gd name="T15" fmla="*/ 58 h 116"/>
                <a:gd name="T16" fmla="*/ 125 w 135"/>
                <a:gd name="T17" fmla="*/ 65 h 116"/>
                <a:gd name="T18" fmla="*/ 119 w 135"/>
                <a:gd name="T19" fmla="*/ 69 h 116"/>
                <a:gd name="T20" fmla="*/ 59 w 135"/>
                <a:gd name="T21" fmla="*/ 111 h 116"/>
                <a:gd name="T22" fmla="*/ 59 w 135"/>
                <a:gd name="T23" fmla="*/ 111 h 116"/>
                <a:gd name="T24" fmla="*/ 53 w 135"/>
                <a:gd name="T25" fmla="*/ 114 h 116"/>
                <a:gd name="T26" fmla="*/ 45 w 135"/>
                <a:gd name="T27" fmla="*/ 116 h 116"/>
                <a:gd name="T28" fmla="*/ 39 w 135"/>
                <a:gd name="T29" fmla="*/ 116 h 116"/>
                <a:gd name="T30" fmla="*/ 32 w 135"/>
                <a:gd name="T31" fmla="*/ 116 h 116"/>
                <a:gd name="T32" fmla="*/ 25 w 135"/>
                <a:gd name="T33" fmla="*/ 114 h 116"/>
                <a:gd name="T34" fmla="*/ 20 w 135"/>
                <a:gd name="T35" fmla="*/ 111 h 116"/>
                <a:gd name="T36" fmla="*/ 14 w 135"/>
                <a:gd name="T37" fmla="*/ 106 h 116"/>
                <a:gd name="T38" fmla="*/ 9 w 135"/>
                <a:gd name="T39" fmla="*/ 100 h 116"/>
                <a:gd name="T40" fmla="*/ 6 w 135"/>
                <a:gd name="T41" fmla="*/ 96 h 116"/>
                <a:gd name="T42" fmla="*/ 6 w 135"/>
                <a:gd name="T43" fmla="*/ 96 h 116"/>
                <a:gd name="T44" fmla="*/ 3 w 135"/>
                <a:gd name="T45" fmla="*/ 89 h 116"/>
                <a:gd name="T46" fmla="*/ 1 w 135"/>
                <a:gd name="T47" fmla="*/ 83 h 116"/>
                <a:gd name="T48" fmla="*/ 0 w 135"/>
                <a:gd name="T49" fmla="*/ 77 h 116"/>
                <a:gd name="T50" fmla="*/ 1 w 135"/>
                <a:gd name="T51" fmla="*/ 69 h 116"/>
                <a:gd name="T52" fmla="*/ 3 w 135"/>
                <a:gd name="T53" fmla="*/ 63 h 116"/>
                <a:gd name="T54" fmla="*/ 6 w 135"/>
                <a:gd name="T55" fmla="*/ 57 h 116"/>
                <a:gd name="T56" fmla="*/ 11 w 135"/>
                <a:gd name="T57" fmla="*/ 52 h 116"/>
                <a:gd name="T58" fmla="*/ 15 w 135"/>
                <a:gd name="T59" fmla="*/ 48 h 116"/>
                <a:gd name="T60" fmla="*/ 77 w 135"/>
                <a:gd name="T61" fmla="*/ 6 h 116"/>
                <a:gd name="T62" fmla="*/ 77 w 135"/>
                <a:gd name="T63" fmla="*/ 6 h 116"/>
                <a:gd name="T64" fmla="*/ 83 w 135"/>
                <a:gd name="T65" fmla="*/ 3 h 116"/>
                <a:gd name="T66" fmla="*/ 90 w 135"/>
                <a:gd name="T67" fmla="*/ 0 h 116"/>
                <a:gd name="T68" fmla="*/ 96 w 135"/>
                <a:gd name="T69" fmla="*/ 0 h 116"/>
                <a:gd name="T70" fmla="*/ 104 w 135"/>
                <a:gd name="T71" fmla="*/ 0 h 116"/>
                <a:gd name="T72" fmla="*/ 110 w 135"/>
                <a:gd name="T73" fmla="*/ 3 h 116"/>
                <a:gd name="T74" fmla="*/ 116 w 135"/>
                <a:gd name="T75" fmla="*/ 6 h 116"/>
                <a:gd name="T76" fmla="*/ 121 w 135"/>
                <a:gd name="T77" fmla="*/ 9 h 116"/>
                <a:gd name="T78" fmla="*/ 125 w 135"/>
                <a:gd name="T79" fmla="*/ 15 h 116"/>
                <a:gd name="T80" fmla="*/ 128 w 135"/>
                <a:gd name="T81" fmla="*/ 2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116">
                  <a:moveTo>
                    <a:pt x="128" y="20"/>
                  </a:moveTo>
                  <a:lnTo>
                    <a:pt x="128" y="20"/>
                  </a:lnTo>
                  <a:lnTo>
                    <a:pt x="133" y="26"/>
                  </a:lnTo>
                  <a:lnTo>
                    <a:pt x="135" y="32"/>
                  </a:lnTo>
                  <a:lnTo>
                    <a:pt x="135" y="40"/>
                  </a:lnTo>
                  <a:lnTo>
                    <a:pt x="135" y="46"/>
                  </a:lnTo>
                  <a:lnTo>
                    <a:pt x="133" y="52"/>
                  </a:lnTo>
                  <a:lnTo>
                    <a:pt x="130" y="58"/>
                  </a:lnTo>
                  <a:lnTo>
                    <a:pt x="125" y="65"/>
                  </a:lnTo>
                  <a:lnTo>
                    <a:pt x="119" y="69"/>
                  </a:lnTo>
                  <a:lnTo>
                    <a:pt x="59" y="111"/>
                  </a:lnTo>
                  <a:lnTo>
                    <a:pt x="59" y="111"/>
                  </a:lnTo>
                  <a:lnTo>
                    <a:pt x="53" y="114"/>
                  </a:lnTo>
                  <a:lnTo>
                    <a:pt x="45" y="116"/>
                  </a:lnTo>
                  <a:lnTo>
                    <a:pt x="39" y="116"/>
                  </a:lnTo>
                  <a:lnTo>
                    <a:pt x="32" y="116"/>
                  </a:lnTo>
                  <a:lnTo>
                    <a:pt x="25" y="114"/>
                  </a:lnTo>
                  <a:lnTo>
                    <a:pt x="20" y="111"/>
                  </a:lnTo>
                  <a:lnTo>
                    <a:pt x="14" y="106"/>
                  </a:lnTo>
                  <a:lnTo>
                    <a:pt x="9" y="100"/>
                  </a:lnTo>
                  <a:lnTo>
                    <a:pt x="6" y="96"/>
                  </a:lnTo>
                  <a:lnTo>
                    <a:pt x="6" y="96"/>
                  </a:lnTo>
                  <a:lnTo>
                    <a:pt x="3" y="89"/>
                  </a:lnTo>
                  <a:lnTo>
                    <a:pt x="1" y="83"/>
                  </a:lnTo>
                  <a:lnTo>
                    <a:pt x="0" y="77"/>
                  </a:lnTo>
                  <a:lnTo>
                    <a:pt x="1" y="69"/>
                  </a:lnTo>
                  <a:lnTo>
                    <a:pt x="3" y="63"/>
                  </a:lnTo>
                  <a:lnTo>
                    <a:pt x="6" y="57"/>
                  </a:lnTo>
                  <a:lnTo>
                    <a:pt x="11" y="52"/>
                  </a:lnTo>
                  <a:lnTo>
                    <a:pt x="15" y="48"/>
                  </a:lnTo>
                  <a:lnTo>
                    <a:pt x="77" y="6"/>
                  </a:lnTo>
                  <a:lnTo>
                    <a:pt x="77" y="6"/>
                  </a:lnTo>
                  <a:lnTo>
                    <a:pt x="83" y="3"/>
                  </a:lnTo>
                  <a:lnTo>
                    <a:pt x="90" y="0"/>
                  </a:lnTo>
                  <a:lnTo>
                    <a:pt x="96" y="0"/>
                  </a:lnTo>
                  <a:lnTo>
                    <a:pt x="104" y="0"/>
                  </a:lnTo>
                  <a:lnTo>
                    <a:pt x="110" y="3"/>
                  </a:lnTo>
                  <a:lnTo>
                    <a:pt x="116" y="6"/>
                  </a:lnTo>
                  <a:lnTo>
                    <a:pt x="121" y="9"/>
                  </a:lnTo>
                  <a:lnTo>
                    <a:pt x="125" y="15"/>
                  </a:lnTo>
                  <a:lnTo>
                    <a:pt x="128"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110" name="Freeform 51">
              <a:extLst>
                <a:ext uri="{FF2B5EF4-FFF2-40B4-BE49-F238E27FC236}">
                  <a16:creationId xmlns:a16="http://schemas.microsoft.com/office/drawing/2014/main" id="{41C4BF4C-A0CA-4B1D-8A64-7D81F15C752B}"/>
                </a:ext>
              </a:extLst>
            </p:cNvPr>
            <p:cNvSpPr>
              <a:spLocks/>
            </p:cNvSpPr>
            <p:nvPr/>
          </p:nvSpPr>
          <p:spPr bwMode="auto">
            <a:xfrm>
              <a:off x="4627578" y="4335464"/>
              <a:ext cx="107951" cy="92074"/>
            </a:xfrm>
            <a:custGeom>
              <a:avLst/>
              <a:gdLst>
                <a:gd name="T0" fmla="*/ 130 w 136"/>
                <a:gd name="T1" fmla="*/ 20 h 116"/>
                <a:gd name="T2" fmla="*/ 130 w 136"/>
                <a:gd name="T3" fmla="*/ 20 h 116"/>
                <a:gd name="T4" fmla="*/ 133 w 136"/>
                <a:gd name="T5" fmla="*/ 26 h 116"/>
                <a:gd name="T6" fmla="*/ 134 w 136"/>
                <a:gd name="T7" fmla="*/ 32 h 116"/>
                <a:gd name="T8" fmla="*/ 136 w 136"/>
                <a:gd name="T9" fmla="*/ 38 h 116"/>
                <a:gd name="T10" fmla="*/ 134 w 136"/>
                <a:gd name="T11" fmla="*/ 46 h 116"/>
                <a:gd name="T12" fmla="*/ 133 w 136"/>
                <a:gd name="T13" fmla="*/ 52 h 116"/>
                <a:gd name="T14" fmla="*/ 130 w 136"/>
                <a:gd name="T15" fmla="*/ 58 h 116"/>
                <a:gd name="T16" fmla="*/ 125 w 136"/>
                <a:gd name="T17" fmla="*/ 63 h 116"/>
                <a:gd name="T18" fmla="*/ 120 w 136"/>
                <a:gd name="T19" fmla="*/ 68 h 116"/>
                <a:gd name="T20" fmla="*/ 59 w 136"/>
                <a:gd name="T21" fmla="*/ 110 h 116"/>
                <a:gd name="T22" fmla="*/ 59 w 136"/>
                <a:gd name="T23" fmla="*/ 110 h 116"/>
                <a:gd name="T24" fmla="*/ 52 w 136"/>
                <a:gd name="T25" fmla="*/ 113 h 116"/>
                <a:gd name="T26" fmla="*/ 46 w 136"/>
                <a:gd name="T27" fmla="*/ 116 h 116"/>
                <a:gd name="T28" fmla="*/ 38 w 136"/>
                <a:gd name="T29" fmla="*/ 116 h 116"/>
                <a:gd name="T30" fmla="*/ 32 w 136"/>
                <a:gd name="T31" fmla="*/ 116 h 116"/>
                <a:gd name="T32" fmla="*/ 26 w 136"/>
                <a:gd name="T33" fmla="*/ 114 h 116"/>
                <a:gd name="T34" fmla="*/ 20 w 136"/>
                <a:gd name="T35" fmla="*/ 110 h 116"/>
                <a:gd name="T36" fmla="*/ 14 w 136"/>
                <a:gd name="T37" fmla="*/ 106 h 116"/>
                <a:gd name="T38" fmla="*/ 9 w 136"/>
                <a:gd name="T39" fmla="*/ 100 h 116"/>
                <a:gd name="T40" fmla="*/ 6 w 136"/>
                <a:gd name="T41" fmla="*/ 96 h 116"/>
                <a:gd name="T42" fmla="*/ 6 w 136"/>
                <a:gd name="T43" fmla="*/ 96 h 116"/>
                <a:gd name="T44" fmla="*/ 3 w 136"/>
                <a:gd name="T45" fmla="*/ 89 h 116"/>
                <a:gd name="T46" fmla="*/ 1 w 136"/>
                <a:gd name="T47" fmla="*/ 83 h 116"/>
                <a:gd name="T48" fmla="*/ 0 w 136"/>
                <a:gd name="T49" fmla="*/ 75 h 116"/>
                <a:gd name="T50" fmla="*/ 1 w 136"/>
                <a:gd name="T51" fmla="*/ 69 h 116"/>
                <a:gd name="T52" fmla="*/ 3 w 136"/>
                <a:gd name="T53" fmla="*/ 63 h 116"/>
                <a:gd name="T54" fmla="*/ 6 w 136"/>
                <a:gd name="T55" fmla="*/ 57 h 116"/>
                <a:gd name="T56" fmla="*/ 11 w 136"/>
                <a:gd name="T57" fmla="*/ 51 h 116"/>
                <a:gd name="T58" fmla="*/ 15 w 136"/>
                <a:gd name="T59" fmla="*/ 48 h 116"/>
                <a:gd name="T60" fmla="*/ 77 w 136"/>
                <a:gd name="T61" fmla="*/ 6 h 116"/>
                <a:gd name="T62" fmla="*/ 77 w 136"/>
                <a:gd name="T63" fmla="*/ 6 h 116"/>
                <a:gd name="T64" fmla="*/ 83 w 136"/>
                <a:gd name="T65" fmla="*/ 1 h 116"/>
                <a:gd name="T66" fmla="*/ 89 w 136"/>
                <a:gd name="T67" fmla="*/ 0 h 116"/>
                <a:gd name="T68" fmla="*/ 97 w 136"/>
                <a:gd name="T69" fmla="*/ 0 h 116"/>
                <a:gd name="T70" fmla="*/ 103 w 136"/>
                <a:gd name="T71" fmla="*/ 0 h 116"/>
                <a:gd name="T72" fmla="*/ 110 w 136"/>
                <a:gd name="T73" fmla="*/ 1 h 116"/>
                <a:gd name="T74" fmla="*/ 116 w 136"/>
                <a:gd name="T75" fmla="*/ 4 h 116"/>
                <a:gd name="T76" fmla="*/ 122 w 136"/>
                <a:gd name="T77" fmla="*/ 9 h 116"/>
                <a:gd name="T78" fmla="*/ 127 w 136"/>
                <a:gd name="T79" fmla="*/ 15 h 116"/>
                <a:gd name="T80" fmla="*/ 130 w 136"/>
                <a:gd name="T81" fmla="*/ 2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16">
                  <a:moveTo>
                    <a:pt x="130" y="20"/>
                  </a:moveTo>
                  <a:lnTo>
                    <a:pt x="130" y="20"/>
                  </a:lnTo>
                  <a:lnTo>
                    <a:pt x="133" y="26"/>
                  </a:lnTo>
                  <a:lnTo>
                    <a:pt x="134" y="32"/>
                  </a:lnTo>
                  <a:lnTo>
                    <a:pt x="136" y="38"/>
                  </a:lnTo>
                  <a:lnTo>
                    <a:pt x="134" y="46"/>
                  </a:lnTo>
                  <a:lnTo>
                    <a:pt x="133" y="52"/>
                  </a:lnTo>
                  <a:lnTo>
                    <a:pt x="130" y="58"/>
                  </a:lnTo>
                  <a:lnTo>
                    <a:pt x="125" y="63"/>
                  </a:lnTo>
                  <a:lnTo>
                    <a:pt x="120" y="68"/>
                  </a:lnTo>
                  <a:lnTo>
                    <a:pt x="59" y="110"/>
                  </a:lnTo>
                  <a:lnTo>
                    <a:pt x="59" y="110"/>
                  </a:lnTo>
                  <a:lnTo>
                    <a:pt x="52" y="113"/>
                  </a:lnTo>
                  <a:lnTo>
                    <a:pt x="46" y="116"/>
                  </a:lnTo>
                  <a:lnTo>
                    <a:pt x="38" y="116"/>
                  </a:lnTo>
                  <a:lnTo>
                    <a:pt x="32" y="116"/>
                  </a:lnTo>
                  <a:lnTo>
                    <a:pt x="26" y="114"/>
                  </a:lnTo>
                  <a:lnTo>
                    <a:pt x="20" y="110"/>
                  </a:lnTo>
                  <a:lnTo>
                    <a:pt x="14" y="106"/>
                  </a:lnTo>
                  <a:lnTo>
                    <a:pt x="9" y="100"/>
                  </a:lnTo>
                  <a:lnTo>
                    <a:pt x="6" y="96"/>
                  </a:lnTo>
                  <a:lnTo>
                    <a:pt x="6" y="96"/>
                  </a:lnTo>
                  <a:lnTo>
                    <a:pt x="3" y="89"/>
                  </a:lnTo>
                  <a:lnTo>
                    <a:pt x="1" y="83"/>
                  </a:lnTo>
                  <a:lnTo>
                    <a:pt x="0" y="75"/>
                  </a:lnTo>
                  <a:lnTo>
                    <a:pt x="1" y="69"/>
                  </a:lnTo>
                  <a:lnTo>
                    <a:pt x="3" y="63"/>
                  </a:lnTo>
                  <a:lnTo>
                    <a:pt x="6" y="57"/>
                  </a:lnTo>
                  <a:lnTo>
                    <a:pt x="11" y="51"/>
                  </a:lnTo>
                  <a:lnTo>
                    <a:pt x="15" y="48"/>
                  </a:lnTo>
                  <a:lnTo>
                    <a:pt x="77" y="6"/>
                  </a:lnTo>
                  <a:lnTo>
                    <a:pt x="77" y="6"/>
                  </a:lnTo>
                  <a:lnTo>
                    <a:pt x="83" y="1"/>
                  </a:lnTo>
                  <a:lnTo>
                    <a:pt x="89" y="0"/>
                  </a:lnTo>
                  <a:lnTo>
                    <a:pt x="97" y="0"/>
                  </a:lnTo>
                  <a:lnTo>
                    <a:pt x="103" y="0"/>
                  </a:lnTo>
                  <a:lnTo>
                    <a:pt x="110" y="1"/>
                  </a:lnTo>
                  <a:lnTo>
                    <a:pt x="116" y="4"/>
                  </a:lnTo>
                  <a:lnTo>
                    <a:pt x="122" y="9"/>
                  </a:lnTo>
                  <a:lnTo>
                    <a:pt x="127" y="15"/>
                  </a:lnTo>
                  <a:lnTo>
                    <a:pt x="13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sp>
          <p:nvSpPr>
            <p:cNvPr id="111" name="Freeform 52">
              <a:extLst>
                <a:ext uri="{FF2B5EF4-FFF2-40B4-BE49-F238E27FC236}">
                  <a16:creationId xmlns:a16="http://schemas.microsoft.com/office/drawing/2014/main" id="{EE7A3F0A-6F94-4998-BFB7-7625C10335FF}"/>
                </a:ext>
              </a:extLst>
            </p:cNvPr>
            <p:cNvSpPr>
              <a:spLocks/>
            </p:cNvSpPr>
            <p:nvPr/>
          </p:nvSpPr>
          <p:spPr bwMode="auto">
            <a:xfrm>
              <a:off x="4589463" y="4270374"/>
              <a:ext cx="107951" cy="92073"/>
            </a:xfrm>
            <a:custGeom>
              <a:avLst/>
              <a:gdLst>
                <a:gd name="T0" fmla="*/ 130 w 136"/>
                <a:gd name="T1" fmla="*/ 20 h 118"/>
                <a:gd name="T2" fmla="*/ 130 w 136"/>
                <a:gd name="T3" fmla="*/ 20 h 118"/>
                <a:gd name="T4" fmla="*/ 133 w 136"/>
                <a:gd name="T5" fmla="*/ 26 h 118"/>
                <a:gd name="T6" fmla="*/ 134 w 136"/>
                <a:gd name="T7" fmla="*/ 34 h 118"/>
                <a:gd name="T8" fmla="*/ 136 w 136"/>
                <a:gd name="T9" fmla="*/ 40 h 118"/>
                <a:gd name="T10" fmla="*/ 134 w 136"/>
                <a:gd name="T11" fmla="*/ 46 h 118"/>
                <a:gd name="T12" fmla="*/ 133 w 136"/>
                <a:gd name="T13" fmla="*/ 54 h 118"/>
                <a:gd name="T14" fmla="*/ 130 w 136"/>
                <a:gd name="T15" fmla="*/ 60 h 118"/>
                <a:gd name="T16" fmla="*/ 125 w 136"/>
                <a:gd name="T17" fmla="*/ 65 h 118"/>
                <a:gd name="T18" fmla="*/ 120 w 136"/>
                <a:gd name="T19" fmla="*/ 70 h 118"/>
                <a:gd name="T20" fmla="*/ 59 w 136"/>
                <a:gd name="T21" fmla="*/ 111 h 118"/>
                <a:gd name="T22" fmla="*/ 59 w 136"/>
                <a:gd name="T23" fmla="*/ 111 h 118"/>
                <a:gd name="T24" fmla="*/ 52 w 136"/>
                <a:gd name="T25" fmla="*/ 115 h 118"/>
                <a:gd name="T26" fmla="*/ 46 w 136"/>
                <a:gd name="T27" fmla="*/ 116 h 118"/>
                <a:gd name="T28" fmla="*/ 38 w 136"/>
                <a:gd name="T29" fmla="*/ 118 h 118"/>
                <a:gd name="T30" fmla="*/ 32 w 136"/>
                <a:gd name="T31" fmla="*/ 116 h 118"/>
                <a:gd name="T32" fmla="*/ 26 w 136"/>
                <a:gd name="T33" fmla="*/ 115 h 118"/>
                <a:gd name="T34" fmla="*/ 20 w 136"/>
                <a:gd name="T35" fmla="*/ 111 h 118"/>
                <a:gd name="T36" fmla="*/ 14 w 136"/>
                <a:gd name="T37" fmla="*/ 107 h 118"/>
                <a:gd name="T38" fmla="*/ 11 w 136"/>
                <a:gd name="T39" fmla="*/ 102 h 118"/>
                <a:gd name="T40" fmla="*/ 6 w 136"/>
                <a:gd name="T41" fmla="*/ 98 h 118"/>
                <a:gd name="T42" fmla="*/ 6 w 136"/>
                <a:gd name="T43" fmla="*/ 98 h 118"/>
                <a:gd name="T44" fmla="*/ 3 w 136"/>
                <a:gd name="T45" fmla="*/ 91 h 118"/>
                <a:gd name="T46" fmla="*/ 1 w 136"/>
                <a:gd name="T47" fmla="*/ 84 h 118"/>
                <a:gd name="T48" fmla="*/ 0 w 136"/>
                <a:gd name="T49" fmla="*/ 77 h 118"/>
                <a:gd name="T50" fmla="*/ 1 w 136"/>
                <a:gd name="T51" fmla="*/ 71 h 118"/>
                <a:gd name="T52" fmla="*/ 3 w 136"/>
                <a:gd name="T53" fmla="*/ 65 h 118"/>
                <a:gd name="T54" fmla="*/ 6 w 136"/>
                <a:gd name="T55" fmla="*/ 59 h 118"/>
                <a:gd name="T56" fmla="*/ 11 w 136"/>
                <a:gd name="T57" fmla="*/ 53 h 118"/>
                <a:gd name="T58" fmla="*/ 15 w 136"/>
                <a:gd name="T59" fmla="*/ 48 h 118"/>
                <a:gd name="T60" fmla="*/ 77 w 136"/>
                <a:gd name="T61" fmla="*/ 6 h 118"/>
                <a:gd name="T62" fmla="*/ 77 w 136"/>
                <a:gd name="T63" fmla="*/ 6 h 118"/>
                <a:gd name="T64" fmla="*/ 83 w 136"/>
                <a:gd name="T65" fmla="*/ 3 h 118"/>
                <a:gd name="T66" fmla="*/ 89 w 136"/>
                <a:gd name="T67" fmla="*/ 2 h 118"/>
                <a:gd name="T68" fmla="*/ 97 w 136"/>
                <a:gd name="T69" fmla="*/ 0 h 118"/>
                <a:gd name="T70" fmla="*/ 103 w 136"/>
                <a:gd name="T71" fmla="*/ 2 h 118"/>
                <a:gd name="T72" fmla="*/ 110 w 136"/>
                <a:gd name="T73" fmla="*/ 3 h 118"/>
                <a:gd name="T74" fmla="*/ 116 w 136"/>
                <a:gd name="T75" fmla="*/ 6 h 118"/>
                <a:gd name="T76" fmla="*/ 122 w 136"/>
                <a:gd name="T77" fmla="*/ 11 h 118"/>
                <a:gd name="T78" fmla="*/ 127 w 136"/>
                <a:gd name="T79" fmla="*/ 15 h 118"/>
                <a:gd name="T80" fmla="*/ 130 w 136"/>
                <a:gd name="T81"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18">
                  <a:moveTo>
                    <a:pt x="130" y="20"/>
                  </a:moveTo>
                  <a:lnTo>
                    <a:pt x="130" y="20"/>
                  </a:lnTo>
                  <a:lnTo>
                    <a:pt x="133" y="26"/>
                  </a:lnTo>
                  <a:lnTo>
                    <a:pt x="134" y="34"/>
                  </a:lnTo>
                  <a:lnTo>
                    <a:pt x="136" y="40"/>
                  </a:lnTo>
                  <a:lnTo>
                    <a:pt x="134" y="46"/>
                  </a:lnTo>
                  <a:lnTo>
                    <a:pt x="133" y="54"/>
                  </a:lnTo>
                  <a:lnTo>
                    <a:pt x="130" y="60"/>
                  </a:lnTo>
                  <a:lnTo>
                    <a:pt x="125" y="65"/>
                  </a:lnTo>
                  <a:lnTo>
                    <a:pt x="120" y="70"/>
                  </a:lnTo>
                  <a:lnTo>
                    <a:pt x="59" y="111"/>
                  </a:lnTo>
                  <a:lnTo>
                    <a:pt x="59" y="111"/>
                  </a:lnTo>
                  <a:lnTo>
                    <a:pt x="52" y="115"/>
                  </a:lnTo>
                  <a:lnTo>
                    <a:pt x="46" y="116"/>
                  </a:lnTo>
                  <a:lnTo>
                    <a:pt x="38" y="118"/>
                  </a:lnTo>
                  <a:lnTo>
                    <a:pt x="32" y="116"/>
                  </a:lnTo>
                  <a:lnTo>
                    <a:pt x="26" y="115"/>
                  </a:lnTo>
                  <a:lnTo>
                    <a:pt x="20" y="111"/>
                  </a:lnTo>
                  <a:lnTo>
                    <a:pt x="14" y="107"/>
                  </a:lnTo>
                  <a:lnTo>
                    <a:pt x="11" y="102"/>
                  </a:lnTo>
                  <a:lnTo>
                    <a:pt x="6" y="98"/>
                  </a:lnTo>
                  <a:lnTo>
                    <a:pt x="6" y="98"/>
                  </a:lnTo>
                  <a:lnTo>
                    <a:pt x="3" y="91"/>
                  </a:lnTo>
                  <a:lnTo>
                    <a:pt x="1" y="84"/>
                  </a:lnTo>
                  <a:lnTo>
                    <a:pt x="0" y="77"/>
                  </a:lnTo>
                  <a:lnTo>
                    <a:pt x="1" y="71"/>
                  </a:lnTo>
                  <a:lnTo>
                    <a:pt x="3" y="65"/>
                  </a:lnTo>
                  <a:lnTo>
                    <a:pt x="6" y="59"/>
                  </a:lnTo>
                  <a:lnTo>
                    <a:pt x="11" y="53"/>
                  </a:lnTo>
                  <a:lnTo>
                    <a:pt x="15" y="48"/>
                  </a:lnTo>
                  <a:lnTo>
                    <a:pt x="77" y="6"/>
                  </a:lnTo>
                  <a:lnTo>
                    <a:pt x="77" y="6"/>
                  </a:lnTo>
                  <a:lnTo>
                    <a:pt x="83" y="3"/>
                  </a:lnTo>
                  <a:lnTo>
                    <a:pt x="89" y="2"/>
                  </a:lnTo>
                  <a:lnTo>
                    <a:pt x="97" y="0"/>
                  </a:lnTo>
                  <a:lnTo>
                    <a:pt x="103" y="2"/>
                  </a:lnTo>
                  <a:lnTo>
                    <a:pt x="110" y="3"/>
                  </a:lnTo>
                  <a:lnTo>
                    <a:pt x="116" y="6"/>
                  </a:lnTo>
                  <a:lnTo>
                    <a:pt x="122" y="11"/>
                  </a:lnTo>
                  <a:lnTo>
                    <a:pt x="127" y="15"/>
                  </a:lnTo>
                  <a:lnTo>
                    <a:pt x="130"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C4F56"/>
                </a:solidFill>
                <a:effectLst/>
                <a:uLnTx/>
                <a:uFillTx/>
                <a:latin typeface="Marianne"/>
                <a:ea typeface="+mn-ea"/>
                <a:cs typeface="+mn-cs"/>
              </a:endParaRPr>
            </a:p>
          </p:txBody>
        </p:sp>
      </p:grpSp>
      <p:pic>
        <p:nvPicPr>
          <p:cNvPr id="113" name="Graphique 112" descr="Hiérarchie contour">
            <a:extLst>
              <a:ext uri="{FF2B5EF4-FFF2-40B4-BE49-F238E27FC236}">
                <a16:creationId xmlns:a16="http://schemas.microsoft.com/office/drawing/2014/main" id="{5EA5CE14-5C86-4A74-A8E0-F706C7C23A7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16350" y="1978918"/>
            <a:ext cx="379462" cy="379462"/>
          </a:xfrm>
          <a:prstGeom prst="rect">
            <a:avLst/>
          </a:prstGeom>
        </p:spPr>
      </p:pic>
      <p:pic>
        <p:nvPicPr>
          <p:cNvPr id="13" name="Image 12">
            <a:extLst>
              <a:ext uri="{FF2B5EF4-FFF2-40B4-BE49-F238E27FC236}">
                <a16:creationId xmlns:a16="http://schemas.microsoft.com/office/drawing/2014/main" id="{97845831-D7E0-4CA9-B646-22EDE3F8B690}"/>
              </a:ext>
            </a:extLst>
          </p:cNvPr>
          <p:cNvPicPr>
            <a:picLocks noChangeAspect="1"/>
          </p:cNvPicPr>
          <p:nvPr/>
        </p:nvPicPr>
        <p:blipFill rotWithShape="1">
          <a:blip r:embed="rId4"/>
          <a:srcRect b="35536"/>
          <a:stretch/>
        </p:blipFill>
        <p:spPr>
          <a:xfrm>
            <a:off x="838782" y="5602733"/>
            <a:ext cx="312668" cy="272879"/>
          </a:xfrm>
          <a:prstGeom prst="rect">
            <a:avLst/>
          </a:prstGeom>
        </p:spPr>
      </p:pic>
      <p:sp>
        <p:nvSpPr>
          <p:cNvPr id="27" name="Espace réservé du numéro de diapositive 1">
            <a:extLst>
              <a:ext uri="{FF2B5EF4-FFF2-40B4-BE49-F238E27FC236}">
                <a16:creationId xmlns:a16="http://schemas.microsoft.com/office/drawing/2014/main" id="{F84A6DEF-6B61-44C4-9654-71CD23484C47}"/>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Tree>
    <p:extLst>
      <p:ext uri="{BB962C8B-B14F-4D97-AF65-F5344CB8AC3E}">
        <p14:creationId xmlns:p14="http://schemas.microsoft.com/office/powerpoint/2010/main" val="3376640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Connexion à l’outil IPRO360°</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30" name="ZoneTexte 29">
            <a:extLst>
              <a:ext uri="{FF2B5EF4-FFF2-40B4-BE49-F238E27FC236}">
                <a16:creationId xmlns:a16="http://schemas.microsoft.com/office/drawing/2014/main" id="{E563CED0-CC52-4FFB-9D24-E72573BD660D}"/>
              </a:ext>
            </a:extLst>
          </p:cNvPr>
          <p:cNvSpPr txBox="1"/>
          <p:nvPr/>
        </p:nvSpPr>
        <p:spPr>
          <a:xfrm>
            <a:off x="376205" y="1385712"/>
            <a:ext cx="5970283" cy="1594411"/>
          </a:xfrm>
          <a:prstGeom prst="rect">
            <a:avLst/>
          </a:prstGeom>
          <a:noFill/>
        </p:spPr>
        <p:txBody>
          <a:bodyPr wrap="square" anchor="ctr">
            <a:spAutoFit/>
          </a:bodyPr>
          <a:lstStyle/>
          <a:p>
            <a:pPr>
              <a:lnSpc>
                <a:spcPts val="2100"/>
              </a:lnSpc>
            </a:pPr>
            <a:r>
              <a:rPr lang="fr-FR" sz="1200" dirty="0">
                <a:latin typeface="Marianne" panose="02000000000000000000" pitchFamily="2" charset="0"/>
              </a:rPr>
              <a:t>L’accès à IPRO360° sera ouvert début mars 2022 pour les agents en établissements pénitentiaires. Au moment de l’ouverture d’accès, vous recevrez un mail vous indiquant la procédure à suivre pour vous connecter.</a:t>
            </a:r>
          </a:p>
          <a:p>
            <a:pPr>
              <a:lnSpc>
                <a:spcPts val="2100"/>
              </a:lnSpc>
            </a:pPr>
            <a:endParaRPr lang="fr-FR" sz="1200" dirty="0">
              <a:latin typeface="Marianne" panose="02000000000000000000" pitchFamily="2" charset="0"/>
            </a:endParaRPr>
          </a:p>
          <a:p>
            <a:pPr marL="0" indent="0">
              <a:buNone/>
            </a:pPr>
            <a:r>
              <a:rPr lang="fr-FR" sz="1200" dirty="0">
                <a:latin typeface="Marianne" panose="02000000000000000000" pitchFamily="2" charset="0"/>
              </a:rPr>
              <a:t>Lien pour y accéder : </a:t>
            </a:r>
            <a:r>
              <a:rPr lang="fr-FR" sz="1200" dirty="0">
                <a:latin typeface="Marianne" panose="02000000000000000000" pitchFamily="2" charset="0"/>
                <a:hlinkClick r:id="rId2"/>
              </a:rPr>
              <a:t>https://ipro360.intranet.justice.gouv.fr</a:t>
            </a:r>
            <a:endParaRPr lang="fr-FR" sz="1200" dirty="0">
              <a:latin typeface="Marianne" panose="02000000000000000000" pitchFamily="2" charset="0"/>
            </a:endParaRPr>
          </a:p>
          <a:p>
            <a:pPr>
              <a:lnSpc>
                <a:spcPts val="2100"/>
              </a:lnSpc>
            </a:pPr>
            <a:r>
              <a:rPr lang="fr-FR" sz="1200" dirty="0">
                <a:latin typeface="Marianne" panose="02000000000000000000" pitchFamily="2" charset="0"/>
              </a:rPr>
              <a:t>Identifiant et mot de passe des pages blanches</a:t>
            </a:r>
          </a:p>
        </p:txBody>
      </p:sp>
      <p:sp>
        <p:nvSpPr>
          <p:cNvPr id="31" name="Espace réservé du texte 8">
            <a:extLst>
              <a:ext uri="{FF2B5EF4-FFF2-40B4-BE49-F238E27FC236}">
                <a16:creationId xmlns:a16="http://schemas.microsoft.com/office/drawing/2014/main" id="{BE5A985F-3745-445D-A494-3E8B612BDF1F}"/>
              </a:ext>
            </a:extLst>
          </p:cNvPr>
          <p:cNvSpPr txBox="1">
            <a:spLocks/>
          </p:cNvSpPr>
          <p:nvPr/>
        </p:nvSpPr>
        <p:spPr>
          <a:xfrm>
            <a:off x="587031" y="3098926"/>
            <a:ext cx="2200901" cy="3633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b="1" u="sng">
                <a:latin typeface="Marianne" panose="02000000000000000000" pitchFamily="2" charset="0"/>
              </a:rPr>
              <a:t>Navigateurs conseillés:</a:t>
            </a:r>
          </a:p>
        </p:txBody>
      </p:sp>
      <p:pic>
        <p:nvPicPr>
          <p:cNvPr id="37" name="Image 9">
            <a:extLst>
              <a:ext uri="{FF2B5EF4-FFF2-40B4-BE49-F238E27FC236}">
                <a16:creationId xmlns:a16="http://schemas.microsoft.com/office/drawing/2014/main" id="{E7773972-1F33-4E80-BA06-93A1B1EC8983}"/>
              </a:ext>
            </a:extLst>
          </p:cNvPr>
          <p:cNvPicPr>
            <a:picLocks noChangeAspect="1"/>
          </p:cNvPicPr>
          <p:nvPr/>
        </p:nvPicPr>
        <p:blipFill>
          <a:blip r:embed="rId3"/>
          <a:stretch>
            <a:fillRect/>
          </a:stretch>
        </p:blipFill>
        <p:spPr>
          <a:xfrm>
            <a:off x="277073" y="3532532"/>
            <a:ext cx="6402791" cy="3045821"/>
          </a:xfrm>
          <a:prstGeom prst="rect">
            <a:avLst/>
          </a:prstGeom>
        </p:spPr>
      </p:pic>
      <p:pic>
        <p:nvPicPr>
          <p:cNvPr id="44" name="Picture 3">
            <a:extLst>
              <a:ext uri="{FF2B5EF4-FFF2-40B4-BE49-F238E27FC236}">
                <a16:creationId xmlns:a16="http://schemas.microsoft.com/office/drawing/2014/main" id="{25777C4B-B8F6-4221-B52D-75AA1F8A7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29" y="4266575"/>
            <a:ext cx="524479" cy="515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a:extLst>
              <a:ext uri="{FF2B5EF4-FFF2-40B4-BE49-F238E27FC236}">
                <a16:creationId xmlns:a16="http://schemas.microsoft.com/office/drawing/2014/main" id="{164A12D4-43E1-45D5-835E-16A2B105AC2D}"/>
              </a:ext>
            </a:extLst>
          </p:cNvPr>
          <p:cNvSpPr/>
          <p:nvPr/>
        </p:nvSpPr>
        <p:spPr>
          <a:xfrm>
            <a:off x="3031866" y="4859608"/>
            <a:ext cx="893204" cy="893203"/>
          </a:xfrm>
          <a:prstGeom prst="rect">
            <a:avLst/>
          </a:prstGeom>
        </p:spPr>
        <p:txBody>
          <a:bodyPr wrap="none">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rPr>
              <a:t>✓</a:t>
            </a: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sp>
        <p:nvSpPr>
          <p:cNvPr id="46" name="Rectangle 45">
            <a:extLst>
              <a:ext uri="{FF2B5EF4-FFF2-40B4-BE49-F238E27FC236}">
                <a16:creationId xmlns:a16="http://schemas.microsoft.com/office/drawing/2014/main" id="{8A4340D2-7198-495A-AEBE-061CC4136F3C}"/>
              </a:ext>
            </a:extLst>
          </p:cNvPr>
          <p:cNvSpPr/>
          <p:nvPr/>
        </p:nvSpPr>
        <p:spPr>
          <a:xfrm>
            <a:off x="3095190" y="4809873"/>
            <a:ext cx="766557" cy="184666"/>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6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Google Chrome</a:t>
            </a:r>
            <a:endParaRPr kumimoji="0" lang="fr-FR" sz="6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sp>
        <p:nvSpPr>
          <p:cNvPr id="47" name="Rectangle 46">
            <a:extLst>
              <a:ext uri="{FF2B5EF4-FFF2-40B4-BE49-F238E27FC236}">
                <a16:creationId xmlns:a16="http://schemas.microsoft.com/office/drawing/2014/main" id="{0E19AD6B-500E-49F4-90F9-BB82347EDFDA}"/>
              </a:ext>
            </a:extLst>
          </p:cNvPr>
          <p:cNvSpPr/>
          <p:nvPr/>
        </p:nvSpPr>
        <p:spPr>
          <a:xfrm>
            <a:off x="3031866" y="4194795"/>
            <a:ext cx="893204" cy="16077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pic>
        <p:nvPicPr>
          <p:cNvPr id="49" name="Picture 2" descr="Téléchargez Microsoft Edge | Microsoft">
            <a:extLst>
              <a:ext uri="{FF2B5EF4-FFF2-40B4-BE49-F238E27FC236}">
                <a16:creationId xmlns:a16="http://schemas.microsoft.com/office/drawing/2014/main" id="{92C7F2D6-E8EB-4639-AFEC-C6C5927351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795" y="4265198"/>
            <a:ext cx="615169" cy="51794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34CFE1B-A042-4AA6-8BB3-8017859DA345}"/>
              </a:ext>
            </a:extLst>
          </p:cNvPr>
          <p:cNvSpPr/>
          <p:nvPr/>
        </p:nvSpPr>
        <p:spPr>
          <a:xfrm>
            <a:off x="4937777" y="4194795"/>
            <a:ext cx="893204" cy="16077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sp>
        <p:nvSpPr>
          <p:cNvPr id="51" name="Rectangle 50">
            <a:extLst>
              <a:ext uri="{FF2B5EF4-FFF2-40B4-BE49-F238E27FC236}">
                <a16:creationId xmlns:a16="http://schemas.microsoft.com/office/drawing/2014/main" id="{9238CF8D-EB18-45EA-8420-351B094F03BC}"/>
              </a:ext>
            </a:extLst>
          </p:cNvPr>
          <p:cNvSpPr/>
          <p:nvPr/>
        </p:nvSpPr>
        <p:spPr>
          <a:xfrm>
            <a:off x="4937777" y="4859608"/>
            <a:ext cx="893204" cy="893203"/>
          </a:xfrm>
          <a:prstGeom prst="rect">
            <a:avLst/>
          </a:prstGeom>
        </p:spPr>
        <p:txBody>
          <a:bodyPr wrap="none">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rPr>
              <a:t>✓</a:t>
            </a: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sp>
        <p:nvSpPr>
          <p:cNvPr id="52" name="Rectangle 51">
            <a:extLst>
              <a:ext uri="{FF2B5EF4-FFF2-40B4-BE49-F238E27FC236}">
                <a16:creationId xmlns:a16="http://schemas.microsoft.com/office/drawing/2014/main" id="{A4F712E5-8902-41EF-9526-DFD1A75387D8}"/>
              </a:ext>
            </a:extLst>
          </p:cNvPr>
          <p:cNvSpPr/>
          <p:nvPr/>
        </p:nvSpPr>
        <p:spPr>
          <a:xfrm>
            <a:off x="5012322" y="4809873"/>
            <a:ext cx="744114" cy="184666"/>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6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Microsoft Edge</a:t>
            </a:r>
            <a:endParaRPr kumimoji="0" lang="fr-FR" sz="6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pic>
        <p:nvPicPr>
          <p:cNvPr id="59" name="Picture 2">
            <a:extLst>
              <a:ext uri="{FF2B5EF4-FFF2-40B4-BE49-F238E27FC236}">
                <a16:creationId xmlns:a16="http://schemas.microsoft.com/office/drawing/2014/main" id="{D676CFB8-591B-4425-BA27-B73C60AE56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266" y="4262098"/>
            <a:ext cx="554585" cy="52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Rectangle 59">
            <a:extLst>
              <a:ext uri="{FF2B5EF4-FFF2-40B4-BE49-F238E27FC236}">
                <a16:creationId xmlns:a16="http://schemas.microsoft.com/office/drawing/2014/main" id="{60FA35DC-95C3-4C91-82FE-AB8936EA2002}"/>
              </a:ext>
            </a:extLst>
          </p:cNvPr>
          <p:cNvSpPr/>
          <p:nvPr/>
        </p:nvSpPr>
        <p:spPr>
          <a:xfrm>
            <a:off x="1125956" y="4859608"/>
            <a:ext cx="893204" cy="893203"/>
          </a:xfrm>
          <a:prstGeom prst="rect">
            <a:avLst/>
          </a:prstGeom>
        </p:spPr>
        <p:txBody>
          <a:bodyPr wrap="none" anchor="ctr">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FF0000"/>
                </a:solidFill>
                <a:effectLst/>
                <a:uLnTx/>
                <a:uFillTx/>
                <a:latin typeface="Raleway" pitchFamily="34" charset="0"/>
                <a:ea typeface="MS PGothic" pitchFamily="34" charset="-128"/>
                <a:cs typeface="+mn-cs"/>
              </a:rPr>
              <a:t>✗</a:t>
            </a:r>
          </a:p>
        </p:txBody>
      </p:sp>
      <p:sp>
        <p:nvSpPr>
          <p:cNvPr id="61" name="Rectangle 60">
            <a:extLst>
              <a:ext uri="{FF2B5EF4-FFF2-40B4-BE49-F238E27FC236}">
                <a16:creationId xmlns:a16="http://schemas.microsoft.com/office/drawing/2014/main" id="{2BADAC34-1ABF-46DF-AF92-57B8165E1E5E}"/>
              </a:ext>
            </a:extLst>
          </p:cNvPr>
          <p:cNvSpPr/>
          <p:nvPr/>
        </p:nvSpPr>
        <p:spPr>
          <a:xfrm>
            <a:off x="1132870" y="4760464"/>
            <a:ext cx="879376" cy="276999"/>
          </a:xfrm>
          <a:prstGeom prst="rect">
            <a:avLst/>
          </a:prstGeom>
        </p:spPr>
        <p:txBody>
          <a:bodyPr wrap="square" anchor="ctr">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Microsoft Internet Explorer</a:t>
            </a:r>
            <a:endParaRPr kumimoji="0" lang="fr-FR" sz="6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sp>
        <p:nvSpPr>
          <p:cNvPr id="62" name="Rectangle 61">
            <a:extLst>
              <a:ext uri="{FF2B5EF4-FFF2-40B4-BE49-F238E27FC236}">
                <a16:creationId xmlns:a16="http://schemas.microsoft.com/office/drawing/2014/main" id="{8A1359A7-03BC-489F-AD5F-F256D9547EAD}"/>
              </a:ext>
            </a:extLst>
          </p:cNvPr>
          <p:cNvSpPr/>
          <p:nvPr/>
        </p:nvSpPr>
        <p:spPr>
          <a:xfrm>
            <a:off x="1125956" y="4194795"/>
            <a:ext cx="893204" cy="1607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pic>
        <p:nvPicPr>
          <p:cNvPr id="65" name="Image 64">
            <a:extLst>
              <a:ext uri="{FF2B5EF4-FFF2-40B4-BE49-F238E27FC236}">
                <a16:creationId xmlns:a16="http://schemas.microsoft.com/office/drawing/2014/main" id="{3D356D5D-0539-4B0B-B50E-DF4A4CE2A9D2}"/>
              </a:ext>
            </a:extLst>
          </p:cNvPr>
          <p:cNvPicPr>
            <a:picLocks noChangeAspect="1"/>
          </p:cNvPicPr>
          <p:nvPr/>
        </p:nvPicPr>
        <p:blipFill>
          <a:blip r:embed="rId7"/>
          <a:stretch>
            <a:fillRect/>
          </a:stretch>
        </p:blipFill>
        <p:spPr>
          <a:xfrm>
            <a:off x="6425199" y="1408096"/>
            <a:ext cx="5326049" cy="2249967"/>
          </a:xfrm>
          <a:prstGeom prst="rect">
            <a:avLst/>
          </a:prstGeom>
          <a:effectLst>
            <a:outerShdw blurRad="50800" dist="38100" dir="2700000" algn="tl" rotWithShape="0">
              <a:prstClr val="black">
                <a:alpha val="40000"/>
              </a:prstClr>
            </a:outerShdw>
          </a:effectLst>
        </p:spPr>
      </p:pic>
      <p:pic>
        <p:nvPicPr>
          <p:cNvPr id="55" name="Picture 4">
            <a:extLst>
              <a:ext uri="{FF2B5EF4-FFF2-40B4-BE49-F238E27FC236}">
                <a16:creationId xmlns:a16="http://schemas.microsoft.com/office/drawing/2014/main" id="{C92533C4-621A-4B9F-BB63-0A15D2DBD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9306" y="4259093"/>
            <a:ext cx="544234" cy="53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ectangle 55">
            <a:extLst>
              <a:ext uri="{FF2B5EF4-FFF2-40B4-BE49-F238E27FC236}">
                <a16:creationId xmlns:a16="http://schemas.microsoft.com/office/drawing/2014/main" id="{ACE8FF4A-6C02-4D8D-810B-53FEBA5E9A8C}"/>
              </a:ext>
            </a:extLst>
          </p:cNvPr>
          <p:cNvSpPr/>
          <p:nvPr/>
        </p:nvSpPr>
        <p:spPr>
          <a:xfrm>
            <a:off x="4113067" y="4809873"/>
            <a:ext cx="636713" cy="184666"/>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6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Apple Safari</a:t>
            </a:r>
            <a:endParaRPr kumimoji="0" lang="fr-FR" sz="6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sp>
        <p:nvSpPr>
          <p:cNvPr id="72" name="Rectangle 71">
            <a:extLst>
              <a:ext uri="{FF2B5EF4-FFF2-40B4-BE49-F238E27FC236}">
                <a16:creationId xmlns:a16="http://schemas.microsoft.com/office/drawing/2014/main" id="{20C6313A-0CD3-4651-AACD-0BBFF5A00A83}"/>
              </a:ext>
            </a:extLst>
          </p:cNvPr>
          <p:cNvSpPr/>
          <p:nvPr/>
        </p:nvSpPr>
        <p:spPr>
          <a:xfrm>
            <a:off x="3984821" y="4194795"/>
            <a:ext cx="893204" cy="1607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sp>
        <p:nvSpPr>
          <p:cNvPr id="75" name="Rectangle 74">
            <a:extLst>
              <a:ext uri="{FF2B5EF4-FFF2-40B4-BE49-F238E27FC236}">
                <a16:creationId xmlns:a16="http://schemas.microsoft.com/office/drawing/2014/main" id="{1D8ACD6E-5156-4548-93E6-B6F67839E3D8}"/>
              </a:ext>
            </a:extLst>
          </p:cNvPr>
          <p:cNvSpPr/>
          <p:nvPr/>
        </p:nvSpPr>
        <p:spPr>
          <a:xfrm>
            <a:off x="3984821" y="4859608"/>
            <a:ext cx="893204" cy="893204"/>
          </a:xfrm>
          <a:prstGeom prst="rect">
            <a:avLst/>
          </a:prstGeom>
        </p:spPr>
        <p:txBody>
          <a:bodyPr wrap="none" anchor="ctr">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FF0000"/>
                </a:solidFill>
                <a:effectLst/>
                <a:uLnTx/>
                <a:uFillTx/>
                <a:latin typeface="Raleway" pitchFamily="34" charset="0"/>
                <a:ea typeface="MS PGothic" pitchFamily="34" charset="-128"/>
                <a:cs typeface="+mn-cs"/>
              </a:rPr>
              <a:t>✗</a:t>
            </a:r>
          </a:p>
        </p:txBody>
      </p:sp>
      <p:pic>
        <p:nvPicPr>
          <p:cNvPr id="40" name="Picture 2">
            <a:extLst>
              <a:ext uri="{FF2B5EF4-FFF2-40B4-BE49-F238E27FC236}">
                <a16:creationId xmlns:a16="http://schemas.microsoft.com/office/drawing/2014/main" id="{B3FC2666-E9B8-4490-8F4B-01390D8C88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420" y="4252929"/>
            <a:ext cx="564186" cy="54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a:extLst>
              <a:ext uri="{FF2B5EF4-FFF2-40B4-BE49-F238E27FC236}">
                <a16:creationId xmlns:a16="http://schemas.microsoft.com/office/drawing/2014/main" id="{E76E5688-5F86-4BE5-A155-56CC545B7F28}"/>
              </a:ext>
            </a:extLst>
          </p:cNvPr>
          <p:cNvSpPr/>
          <p:nvPr/>
        </p:nvSpPr>
        <p:spPr>
          <a:xfrm>
            <a:off x="2153456" y="4809873"/>
            <a:ext cx="744114" cy="184666"/>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6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Mozilla Firefox </a:t>
            </a:r>
          </a:p>
        </p:txBody>
      </p:sp>
      <p:sp>
        <p:nvSpPr>
          <p:cNvPr id="83" name="Rectangle 82">
            <a:extLst>
              <a:ext uri="{FF2B5EF4-FFF2-40B4-BE49-F238E27FC236}">
                <a16:creationId xmlns:a16="http://schemas.microsoft.com/office/drawing/2014/main" id="{F2BBB490-DAF4-440B-9BF2-336B22D3A71D}"/>
              </a:ext>
            </a:extLst>
          </p:cNvPr>
          <p:cNvSpPr/>
          <p:nvPr/>
        </p:nvSpPr>
        <p:spPr>
          <a:xfrm>
            <a:off x="2078911" y="4859608"/>
            <a:ext cx="893204" cy="893203"/>
          </a:xfrm>
          <a:prstGeom prst="rect">
            <a:avLst/>
          </a:prstGeom>
        </p:spPr>
        <p:txBody>
          <a:bodyPr wrap="none">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rPr>
              <a:t>✓</a:t>
            </a: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sp>
        <p:nvSpPr>
          <p:cNvPr id="84" name="Rectangle 83">
            <a:extLst>
              <a:ext uri="{FF2B5EF4-FFF2-40B4-BE49-F238E27FC236}">
                <a16:creationId xmlns:a16="http://schemas.microsoft.com/office/drawing/2014/main" id="{058A6CFF-4F41-49B0-B24C-435789022338}"/>
              </a:ext>
            </a:extLst>
          </p:cNvPr>
          <p:cNvSpPr/>
          <p:nvPr/>
        </p:nvSpPr>
        <p:spPr>
          <a:xfrm>
            <a:off x="2078911" y="4194795"/>
            <a:ext cx="893204" cy="16077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sp>
        <p:nvSpPr>
          <p:cNvPr id="88" name="Espace réservé du texte 8">
            <a:extLst>
              <a:ext uri="{FF2B5EF4-FFF2-40B4-BE49-F238E27FC236}">
                <a16:creationId xmlns:a16="http://schemas.microsoft.com/office/drawing/2014/main" id="{8220C0DB-4B0D-42CF-925A-CA709B65923F}"/>
              </a:ext>
            </a:extLst>
          </p:cNvPr>
          <p:cNvSpPr txBox="1">
            <a:spLocks/>
          </p:cNvSpPr>
          <p:nvPr/>
        </p:nvSpPr>
        <p:spPr>
          <a:xfrm>
            <a:off x="6927603" y="4237541"/>
            <a:ext cx="4568979" cy="1565020"/>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Cette formation applicative est réalisée sur un environnement de recette (environnement test).</a:t>
            </a:r>
          </a:p>
          <a:p>
            <a:pPr marL="0" indent="0" algn="just">
              <a:lnSpc>
                <a:spcPct val="150000"/>
              </a:lnSpc>
              <a:buNone/>
            </a:pPr>
            <a:r>
              <a:rPr lang="fr-FR" sz="900" i="1">
                <a:solidFill>
                  <a:srgbClr val="7030A0"/>
                </a:solidFill>
                <a:latin typeface="Marianne" panose="02000000000000000000" pitchFamily="2" charset="0"/>
              </a:rPr>
              <a:t>L’outil final sera accessible à partir de début février, avec une ouverture automatique des accès pour les référents locaux du travail pénitentiaire et de la formation professionnelle, des R2IP ainsi qu’aux directeurs des systèmes d’informations.</a:t>
            </a:r>
          </a:p>
        </p:txBody>
      </p:sp>
      <p:pic>
        <p:nvPicPr>
          <p:cNvPr id="89" name="Graphique 88" descr="Informations avec un remplissage uni">
            <a:extLst>
              <a:ext uri="{FF2B5EF4-FFF2-40B4-BE49-F238E27FC236}">
                <a16:creationId xmlns:a16="http://schemas.microsoft.com/office/drawing/2014/main" id="{393EB6EE-2903-4C0F-9A3C-448FD496A9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86414" y="4111863"/>
            <a:ext cx="251356" cy="251356"/>
          </a:xfrm>
          <a:prstGeom prst="rect">
            <a:avLst/>
          </a:prstGeom>
        </p:spPr>
      </p:pic>
      <p:grpSp>
        <p:nvGrpSpPr>
          <p:cNvPr id="67" name="Groupe 66">
            <a:extLst>
              <a:ext uri="{FF2B5EF4-FFF2-40B4-BE49-F238E27FC236}">
                <a16:creationId xmlns:a16="http://schemas.microsoft.com/office/drawing/2014/main" id="{6B2B6591-71E0-48BE-9F2A-76E179A46668}"/>
              </a:ext>
            </a:extLst>
          </p:cNvPr>
          <p:cNvGrpSpPr/>
          <p:nvPr/>
        </p:nvGrpSpPr>
        <p:grpSpPr>
          <a:xfrm>
            <a:off x="4129509" y="2740160"/>
            <a:ext cx="1966491" cy="182097"/>
            <a:chOff x="1167783" y="5606793"/>
            <a:chExt cx="1966491" cy="182097"/>
          </a:xfrm>
        </p:grpSpPr>
        <p:grpSp>
          <p:nvGrpSpPr>
            <p:cNvPr id="68" name="Groupe 67">
              <a:extLst>
                <a:ext uri="{FF2B5EF4-FFF2-40B4-BE49-F238E27FC236}">
                  <a16:creationId xmlns:a16="http://schemas.microsoft.com/office/drawing/2014/main" id="{73A23F3E-C573-4241-8CA2-3612163C05E8}"/>
                </a:ext>
              </a:extLst>
            </p:cNvPr>
            <p:cNvGrpSpPr/>
            <p:nvPr/>
          </p:nvGrpSpPr>
          <p:grpSpPr>
            <a:xfrm>
              <a:off x="1221692" y="5606793"/>
              <a:ext cx="1912582" cy="182097"/>
              <a:chOff x="990544" y="3781121"/>
              <a:chExt cx="2148272" cy="204537"/>
            </a:xfrm>
          </p:grpSpPr>
          <p:grpSp>
            <p:nvGrpSpPr>
              <p:cNvPr id="71" name="Groupe 70">
                <a:extLst>
                  <a:ext uri="{FF2B5EF4-FFF2-40B4-BE49-F238E27FC236}">
                    <a16:creationId xmlns:a16="http://schemas.microsoft.com/office/drawing/2014/main" id="{D01E6AB3-C03F-483A-8BFB-33186E3E1997}"/>
                  </a:ext>
                </a:extLst>
              </p:cNvPr>
              <p:cNvGrpSpPr/>
              <p:nvPr/>
            </p:nvGrpSpPr>
            <p:grpSpPr>
              <a:xfrm>
                <a:off x="2135950" y="3781121"/>
                <a:ext cx="1002866" cy="204537"/>
                <a:chOff x="2135950" y="3781121"/>
                <a:chExt cx="1002866" cy="204537"/>
              </a:xfrm>
            </p:grpSpPr>
            <p:sp>
              <p:nvSpPr>
                <p:cNvPr id="77" name="Rectangle : coins arrondis 76">
                  <a:extLst>
                    <a:ext uri="{FF2B5EF4-FFF2-40B4-BE49-F238E27FC236}">
                      <a16:creationId xmlns:a16="http://schemas.microsoft.com/office/drawing/2014/main" id="{ABF735BA-43AB-40C0-B407-3928A68F16E4}"/>
                    </a:ext>
                  </a:extLst>
                </p:cNvPr>
                <p:cNvSpPr/>
                <p:nvPr/>
              </p:nvSpPr>
              <p:spPr>
                <a:xfrm>
                  <a:off x="2135950" y="3781121"/>
                  <a:ext cx="1002866" cy="2045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    INTRANET</a:t>
                  </a:r>
                </a:p>
              </p:txBody>
            </p:sp>
            <p:pic>
              <p:nvPicPr>
                <p:cNvPr id="78" name="Graphique 77" descr="Verrou avec un remplissage uni">
                  <a:extLst>
                    <a:ext uri="{FF2B5EF4-FFF2-40B4-BE49-F238E27FC236}">
                      <a16:creationId xmlns:a16="http://schemas.microsoft.com/office/drawing/2014/main" id="{FBE2B7CA-9E07-4591-B287-EB958122A4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59641" y="3789150"/>
                  <a:ext cx="188478" cy="188478"/>
                </a:xfrm>
                <a:prstGeom prst="rect">
                  <a:avLst/>
                </a:prstGeom>
              </p:spPr>
            </p:pic>
          </p:grpSp>
          <p:grpSp>
            <p:nvGrpSpPr>
              <p:cNvPr id="73" name="Groupe 72">
                <a:extLst>
                  <a:ext uri="{FF2B5EF4-FFF2-40B4-BE49-F238E27FC236}">
                    <a16:creationId xmlns:a16="http://schemas.microsoft.com/office/drawing/2014/main" id="{C78F13D9-C07A-4D2A-BC75-B10958CF4F0A}"/>
                  </a:ext>
                </a:extLst>
              </p:cNvPr>
              <p:cNvGrpSpPr/>
              <p:nvPr/>
            </p:nvGrpSpPr>
            <p:grpSpPr>
              <a:xfrm>
                <a:off x="990544" y="3781121"/>
                <a:ext cx="1002866" cy="204537"/>
                <a:chOff x="990544" y="3781121"/>
                <a:chExt cx="1002866" cy="204537"/>
              </a:xfrm>
            </p:grpSpPr>
            <p:sp>
              <p:nvSpPr>
                <p:cNvPr id="74" name="Rectangle : coins arrondis 73">
                  <a:extLst>
                    <a:ext uri="{FF2B5EF4-FFF2-40B4-BE49-F238E27FC236}">
                      <a16:creationId xmlns:a16="http://schemas.microsoft.com/office/drawing/2014/main" id="{61E76F87-ED5E-4D50-B9FC-EF9DA803D4B8}"/>
                    </a:ext>
                  </a:extLst>
                </p:cNvPr>
                <p:cNvSpPr/>
                <p:nvPr/>
              </p:nvSpPr>
              <p:spPr>
                <a:xfrm>
                  <a:off x="990544" y="3781121"/>
                  <a:ext cx="1002866" cy="204537"/>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   WEB</a:t>
                  </a:r>
                </a:p>
              </p:txBody>
            </p:sp>
            <p:pic>
              <p:nvPicPr>
                <p:cNvPr id="76" name="Graphique 75" descr="Monde contour">
                  <a:extLst>
                    <a:ext uri="{FF2B5EF4-FFF2-40B4-BE49-F238E27FC236}">
                      <a16:creationId xmlns:a16="http://schemas.microsoft.com/office/drawing/2014/main" id="{6B27BC70-2F77-47BE-B250-65C5882448D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95514" y="3789150"/>
                  <a:ext cx="188478" cy="188478"/>
                </a:xfrm>
                <a:prstGeom prst="rect">
                  <a:avLst/>
                </a:prstGeom>
              </p:spPr>
            </p:pic>
          </p:grpSp>
        </p:grpSp>
        <p:sp>
          <p:nvSpPr>
            <p:cNvPr id="70" name="Freeform 38">
              <a:extLst>
                <a:ext uri="{FF2B5EF4-FFF2-40B4-BE49-F238E27FC236}">
                  <a16:creationId xmlns:a16="http://schemas.microsoft.com/office/drawing/2014/main" id="{ED4B75F7-944C-4C2F-BDA2-9367F35D934C}"/>
                </a:ext>
              </a:extLst>
            </p:cNvPr>
            <p:cNvSpPr>
              <a:spLocks/>
            </p:cNvSpPr>
            <p:nvPr/>
          </p:nvSpPr>
          <p:spPr bwMode="auto">
            <a:xfrm>
              <a:off x="1167783" y="5635331"/>
              <a:ext cx="100636" cy="125021"/>
            </a:xfrm>
            <a:custGeom>
              <a:avLst/>
              <a:gdLst/>
              <a:ahLst/>
              <a:cxnLst>
                <a:cxn ang="0">
                  <a:pos x="8" y="363"/>
                </a:cxn>
                <a:cxn ang="0">
                  <a:pos x="127" y="208"/>
                </a:cxn>
                <a:cxn ang="0">
                  <a:pos x="84" y="33"/>
                </a:cxn>
                <a:cxn ang="0">
                  <a:pos x="128" y="19"/>
                </a:cxn>
                <a:cxn ang="0">
                  <a:pos x="175" y="145"/>
                </a:cxn>
                <a:cxn ang="0">
                  <a:pos x="290" y="27"/>
                </a:cxn>
                <a:cxn ang="0">
                  <a:pos x="324" y="63"/>
                </a:cxn>
                <a:cxn ang="0">
                  <a:pos x="212" y="216"/>
                </a:cxn>
                <a:cxn ang="0">
                  <a:pos x="268" y="361"/>
                </a:cxn>
                <a:cxn ang="0">
                  <a:pos x="240" y="389"/>
                </a:cxn>
                <a:cxn ang="0">
                  <a:pos x="154" y="280"/>
                </a:cxn>
                <a:cxn ang="0">
                  <a:pos x="38" y="403"/>
                </a:cxn>
                <a:cxn ang="0">
                  <a:pos x="8" y="363"/>
                </a:cxn>
              </a:cxnLst>
              <a:rect l="0" t="0" r="r" b="b"/>
              <a:pathLst>
                <a:path w="324" h="403">
                  <a:moveTo>
                    <a:pt x="8" y="363"/>
                  </a:moveTo>
                  <a:cubicBezTo>
                    <a:pt x="8" y="363"/>
                    <a:pt x="49" y="278"/>
                    <a:pt x="127" y="208"/>
                  </a:cubicBezTo>
                  <a:cubicBezTo>
                    <a:pt x="87" y="122"/>
                    <a:pt x="84" y="64"/>
                    <a:pt x="84" y="33"/>
                  </a:cubicBezTo>
                  <a:cubicBezTo>
                    <a:pt x="84" y="2"/>
                    <a:pt x="113" y="0"/>
                    <a:pt x="128" y="19"/>
                  </a:cubicBezTo>
                  <a:cubicBezTo>
                    <a:pt x="128" y="19"/>
                    <a:pt x="141" y="89"/>
                    <a:pt x="175" y="145"/>
                  </a:cubicBezTo>
                  <a:cubicBezTo>
                    <a:pt x="250" y="52"/>
                    <a:pt x="290" y="27"/>
                    <a:pt x="290" y="27"/>
                  </a:cubicBezTo>
                  <a:cubicBezTo>
                    <a:pt x="320" y="35"/>
                    <a:pt x="324" y="63"/>
                    <a:pt x="324" y="63"/>
                  </a:cubicBezTo>
                  <a:cubicBezTo>
                    <a:pt x="311" y="95"/>
                    <a:pt x="259" y="124"/>
                    <a:pt x="212" y="216"/>
                  </a:cubicBezTo>
                  <a:cubicBezTo>
                    <a:pt x="203" y="266"/>
                    <a:pt x="263" y="330"/>
                    <a:pt x="268" y="361"/>
                  </a:cubicBezTo>
                  <a:cubicBezTo>
                    <a:pt x="256" y="377"/>
                    <a:pt x="260" y="377"/>
                    <a:pt x="240" y="389"/>
                  </a:cubicBezTo>
                  <a:cubicBezTo>
                    <a:pt x="240" y="389"/>
                    <a:pt x="188" y="340"/>
                    <a:pt x="154" y="280"/>
                  </a:cubicBezTo>
                  <a:cubicBezTo>
                    <a:pt x="113" y="315"/>
                    <a:pt x="102" y="339"/>
                    <a:pt x="38" y="403"/>
                  </a:cubicBezTo>
                  <a:cubicBezTo>
                    <a:pt x="38" y="403"/>
                    <a:pt x="0" y="401"/>
                    <a:pt x="8" y="363"/>
                  </a:cubicBezTo>
                  <a:close/>
                </a:path>
              </a:pathLst>
            </a:custGeom>
            <a:solidFill>
              <a:srgbClr val="D52B1E"/>
            </a:solidFill>
            <a:ln w="12700" cap="flat" cmpd="sng">
              <a:solidFill>
                <a:srgbClr val="D52B1E"/>
              </a:solidFill>
              <a:prstDash val="solid"/>
              <a:round/>
              <a:headEnd type="none" w="med" len="med"/>
              <a:tailEnd type="none" w="med" len="med"/>
            </a:ln>
            <a:effectLst/>
          </p:spPr>
          <p:txBody>
            <a:bodyPr wrap="none" tIns="91440" bIns="91440" anchor="ctr"/>
            <a:lstStyle/>
            <a:p>
              <a:endParaRPr lang="en-US">
                <a:latin typeface="Calibri" pitchFamily="34" charset="0"/>
                <a:cs typeface="Calibri" pitchFamily="34" charset="0"/>
              </a:endParaRPr>
            </a:p>
          </p:txBody>
        </p:sp>
      </p:grpSp>
    </p:spTree>
    <p:extLst>
      <p:ext uri="{BB962C8B-B14F-4D97-AF65-F5344CB8AC3E}">
        <p14:creationId xmlns:p14="http://schemas.microsoft.com/office/powerpoint/2010/main" val="137372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D539A9F4-5ADA-4AD1-9959-0E45CB7DA46F}"/>
              </a:ext>
            </a:extLst>
          </p:cNvPr>
          <p:cNvSpPr txBox="1">
            <a:spLocks/>
          </p:cNvSpPr>
          <p:nvPr/>
        </p:nvSpPr>
        <p:spPr bwMode="gray">
          <a:xfrm>
            <a:off x="537887" y="2930641"/>
            <a:ext cx="6684005" cy="996714"/>
          </a:xfrm>
          <a:prstGeom prst="rect">
            <a:avLst/>
          </a:prstGeom>
          <a:solidFill>
            <a:srgbClr val="4F4F59"/>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rPr>
              <a:t>Parcours utilisateurs</a:t>
            </a:r>
          </a:p>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rPr>
              <a:t>Cartographie des lieux d’activités</a:t>
            </a:r>
          </a:p>
        </p:txBody>
      </p:sp>
      <p:sp>
        <p:nvSpPr>
          <p:cNvPr id="3" name="ZoneTexte 2">
            <a:extLst>
              <a:ext uri="{FF2B5EF4-FFF2-40B4-BE49-F238E27FC236}">
                <a16:creationId xmlns:a16="http://schemas.microsoft.com/office/drawing/2014/main" id="{E30DB995-BF0C-4D7D-BC01-F1D0D817984C}"/>
              </a:ext>
            </a:extLst>
          </p:cNvPr>
          <p:cNvSpPr txBox="1"/>
          <p:nvPr/>
        </p:nvSpPr>
        <p:spPr>
          <a:xfrm>
            <a:off x="537886" y="4220721"/>
            <a:ext cx="66840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300" normalizeH="0" baseline="0" noProof="0">
                <a:ln>
                  <a:noFill/>
                </a:ln>
                <a:solidFill>
                  <a:prstClr val="black"/>
                </a:solidFill>
                <a:effectLst/>
                <a:uLnTx/>
                <a:uFillTx/>
                <a:latin typeface="Marianne" panose="02000000000000000000" pitchFamily="2" charset="0"/>
                <a:ea typeface="+mn-ea"/>
                <a:cs typeface="+mn-cs"/>
              </a:rPr>
              <a:t>Présentation et démonstration de la cartographie des lieux d’activités </a:t>
            </a:r>
            <a:r>
              <a:rPr kumimoji="0" lang="fr-FR" sz="1800" b="1" i="0" u="none" strike="noStrike" kern="1200" cap="none" spc="300" normalizeH="0" baseline="0" noProof="0">
                <a:ln>
                  <a:noFill/>
                </a:ln>
                <a:solidFill>
                  <a:prstClr val="black"/>
                </a:solidFill>
                <a:effectLst/>
                <a:uLnTx/>
                <a:uFillTx/>
                <a:latin typeface="Marianne" panose="02000000000000000000" pitchFamily="2" charset="0"/>
                <a:ea typeface="+mn-ea"/>
                <a:cs typeface="+mn-cs"/>
                <a:sym typeface="Wingdings" panose="05000000000000000000" pitchFamily="2" charset="2"/>
              </a:rPr>
              <a:t> </a:t>
            </a:r>
            <a:r>
              <a:rPr kumimoji="0" lang="fr-FR" sz="1800" b="1" i="1" u="none" strike="noStrike" kern="1200" cap="none" spc="300" normalizeH="0" baseline="0" noProof="0">
                <a:ln>
                  <a:noFill/>
                </a:ln>
                <a:solidFill>
                  <a:prstClr val="black"/>
                </a:solidFill>
                <a:effectLst/>
                <a:uLnTx/>
                <a:uFillTx/>
                <a:latin typeface="Marianne" panose="02000000000000000000" pitchFamily="2" charset="0"/>
                <a:ea typeface="+mn-ea"/>
                <a:cs typeface="+mn-cs"/>
              </a:rPr>
              <a:t>Exercices d’application</a:t>
            </a:r>
          </a:p>
        </p:txBody>
      </p:sp>
    </p:spTree>
    <p:extLst>
      <p:ext uri="{BB962C8B-B14F-4D97-AF65-F5344CB8AC3E}">
        <p14:creationId xmlns:p14="http://schemas.microsoft.com/office/powerpoint/2010/main" val="3993794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Les objectifs de la cartographie des lieux d’activités</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Rectangle : coins arrondis 28">
            <a:extLst>
              <a:ext uri="{FF2B5EF4-FFF2-40B4-BE49-F238E27FC236}">
                <a16:creationId xmlns:a16="http://schemas.microsoft.com/office/drawing/2014/main" id="{BBA6188C-E45D-4394-9084-008F94991379}"/>
              </a:ext>
            </a:extLst>
          </p:cNvPr>
          <p:cNvSpPr/>
          <p:nvPr/>
        </p:nvSpPr>
        <p:spPr>
          <a:xfrm>
            <a:off x="478390" y="1320790"/>
            <a:ext cx="4256572" cy="523220"/>
          </a:xfrm>
          <a:prstGeom prst="roundRect">
            <a:avLst>
              <a:gd name="adj"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bg1"/>
                </a:solidFill>
                <a:latin typeface="Marianne" panose="02000000000000000000" pitchFamily="50" charset="0"/>
              </a:rPr>
              <a:t>Objectifs de la cartographie des lieux d’activités</a:t>
            </a:r>
          </a:p>
        </p:txBody>
      </p:sp>
      <p:sp>
        <p:nvSpPr>
          <p:cNvPr id="30" name="Rectangle : coins arrondis 29">
            <a:extLst>
              <a:ext uri="{FF2B5EF4-FFF2-40B4-BE49-F238E27FC236}">
                <a16:creationId xmlns:a16="http://schemas.microsoft.com/office/drawing/2014/main" id="{61386DD9-4035-4737-88E6-ED7DEBE755A1}"/>
              </a:ext>
            </a:extLst>
          </p:cNvPr>
          <p:cNvSpPr/>
          <p:nvPr/>
        </p:nvSpPr>
        <p:spPr>
          <a:xfrm>
            <a:off x="5404919" y="1320790"/>
            <a:ext cx="6101160" cy="523220"/>
          </a:xfrm>
          <a:prstGeom prst="roundRect">
            <a:avLst>
              <a:gd name="adj" fmla="val 50000"/>
            </a:avLst>
          </a:prstGeom>
          <a:solidFill>
            <a:srgbClr val="83A47D"/>
          </a:solidFill>
          <a:ln>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bg1"/>
                </a:solidFill>
                <a:latin typeface="Marianne" panose="02000000000000000000" pitchFamily="50" charset="0"/>
              </a:rPr>
              <a:t>Utilisation attendue de la part des agents en charge du travail et de la formation professionnelle dans les établissements pénitentiaires </a:t>
            </a:r>
          </a:p>
        </p:txBody>
      </p:sp>
      <p:sp>
        <p:nvSpPr>
          <p:cNvPr id="31" name="Espace réservé du texte 8">
            <a:extLst>
              <a:ext uri="{FF2B5EF4-FFF2-40B4-BE49-F238E27FC236}">
                <a16:creationId xmlns:a16="http://schemas.microsoft.com/office/drawing/2014/main" id="{998204C0-A428-4AF9-A544-24D6DFE4F0FF}"/>
              </a:ext>
            </a:extLst>
          </p:cNvPr>
          <p:cNvSpPr txBox="1">
            <a:spLocks/>
          </p:cNvSpPr>
          <p:nvPr/>
        </p:nvSpPr>
        <p:spPr>
          <a:xfrm>
            <a:off x="505611" y="1935802"/>
            <a:ext cx="4229351" cy="4584550"/>
          </a:xfrm>
          <a:prstGeom prst="rect">
            <a:avLst/>
          </a:prstGeom>
          <a:noFill/>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600"/>
              </a:spcAft>
              <a:buClr>
                <a:schemeClr val="accent6">
                  <a:lumMod val="75000"/>
                </a:schemeClr>
              </a:buClr>
              <a:buFont typeface="Wingdings" panose="05000000000000000000" pitchFamily="2" charset="2"/>
              <a:buChar char="ü"/>
            </a:pPr>
            <a:r>
              <a:rPr lang="fr-FR" sz="1100" b="1">
                <a:latin typeface="Marianne" panose="02000000000000000000" pitchFamily="2" charset="0"/>
              </a:rPr>
              <a:t>Attirer de nouveaux partenaires économiques </a:t>
            </a:r>
            <a:r>
              <a:rPr lang="fr-FR" sz="1100">
                <a:latin typeface="Marianne" panose="02000000000000000000" pitchFamily="2" charset="0"/>
              </a:rPr>
              <a:t>grâce à une information aisément accessible, plus fiable et plus complète sur les capacités de production des ateliers de travail pénitentiaire.</a:t>
            </a:r>
          </a:p>
          <a:p>
            <a:pPr algn="just">
              <a:lnSpc>
                <a:spcPct val="100000"/>
              </a:lnSpc>
              <a:spcAft>
                <a:spcPts val="600"/>
              </a:spcAft>
              <a:buClr>
                <a:schemeClr val="accent6">
                  <a:lumMod val="75000"/>
                </a:schemeClr>
              </a:buClr>
              <a:buFont typeface="Wingdings" panose="05000000000000000000" pitchFamily="2" charset="2"/>
              <a:buChar char="ü"/>
            </a:pPr>
            <a:r>
              <a:rPr lang="fr-FR" sz="1100" b="1">
                <a:latin typeface="Marianne" panose="02000000000000000000" pitchFamily="2" charset="0"/>
              </a:rPr>
              <a:t>Faciliter les missions des agents en charge du travail et de la formation professionnelle, en DISP comme dans les établissements pénitentiaires</a:t>
            </a:r>
            <a:r>
              <a:rPr lang="fr-FR" sz="1100">
                <a:latin typeface="Marianne" panose="02000000000000000000" pitchFamily="2" charset="0"/>
              </a:rPr>
              <a:t>, en facilitant le pilotage des lieux des activités de travail, particulièrement utile dans leur démarche de prospection de nouveaux partenaires. </a:t>
            </a:r>
          </a:p>
          <a:p>
            <a:pPr algn="just">
              <a:spcBef>
                <a:spcPts val="600"/>
              </a:spcBef>
            </a:pPr>
            <a:endParaRPr lang="fr-FR" sz="500">
              <a:highlight>
                <a:srgbClr val="FFFF00"/>
              </a:highlight>
              <a:latin typeface="Marianne" panose="02000000000000000000" pitchFamily="2" charset="0"/>
            </a:endParaRPr>
          </a:p>
        </p:txBody>
      </p:sp>
      <p:sp>
        <p:nvSpPr>
          <p:cNvPr id="32" name="Espace réservé du texte 8">
            <a:extLst>
              <a:ext uri="{FF2B5EF4-FFF2-40B4-BE49-F238E27FC236}">
                <a16:creationId xmlns:a16="http://schemas.microsoft.com/office/drawing/2014/main" id="{CE3AE4A5-2548-49C2-B57D-5C174691CF98}"/>
              </a:ext>
            </a:extLst>
          </p:cNvPr>
          <p:cNvSpPr txBox="1">
            <a:spLocks/>
          </p:cNvSpPr>
          <p:nvPr/>
        </p:nvSpPr>
        <p:spPr>
          <a:xfrm>
            <a:off x="5694631" y="1935803"/>
            <a:ext cx="5774476" cy="370565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600"/>
              </a:spcAft>
              <a:buNone/>
            </a:pPr>
            <a:r>
              <a:rPr lang="fr-FR" sz="1100" b="1">
                <a:latin typeface="Marianne" panose="02000000000000000000" pitchFamily="2" charset="0"/>
              </a:rPr>
              <a:t>Mettre à jour les informations sur votre établissement : </a:t>
            </a:r>
          </a:p>
          <a:p>
            <a:pPr algn="just">
              <a:lnSpc>
                <a:spcPct val="100000"/>
              </a:lnSpc>
              <a:spcBef>
                <a:spcPts val="600"/>
              </a:spcBef>
            </a:pPr>
            <a:r>
              <a:rPr lang="fr-FR" sz="1100">
                <a:latin typeface="Marianne" panose="02000000000000000000" pitchFamily="2" charset="0"/>
              </a:rPr>
              <a:t>Les informations affichées sur la cartographie des lieux d’activités sont </a:t>
            </a:r>
            <a:r>
              <a:rPr lang="fr-FR" sz="1100" b="1">
                <a:latin typeface="Marianne" panose="02000000000000000000" pitchFamily="2" charset="0"/>
              </a:rPr>
              <a:t>accessibles au grand public</a:t>
            </a:r>
            <a:r>
              <a:rPr lang="fr-FR" sz="1100">
                <a:latin typeface="Marianne" panose="02000000000000000000" pitchFamily="2" charset="0"/>
              </a:rPr>
              <a:t> via un accès internet</a:t>
            </a:r>
          </a:p>
          <a:p>
            <a:pPr algn="just">
              <a:lnSpc>
                <a:spcPct val="100000"/>
              </a:lnSpc>
              <a:spcBef>
                <a:spcPts val="600"/>
              </a:spcBef>
            </a:pPr>
            <a:r>
              <a:rPr lang="fr-FR" sz="1100">
                <a:latin typeface="Marianne" panose="02000000000000000000" pitchFamily="2" charset="0"/>
              </a:rPr>
              <a:t>Il est donc primordial que les </a:t>
            </a:r>
            <a:r>
              <a:rPr lang="fr-FR" sz="1100" b="1">
                <a:latin typeface="Marianne" panose="02000000000000000000" pitchFamily="2" charset="0"/>
              </a:rPr>
              <a:t>informations correspondent à la réalité de votre établissement </a:t>
            </a:r>
            <a:r>
              <a:rPr lang="fr-FR" sz="1100">
                <a:latin typeface="Marianne" panose="02000000000000000000" pitchFamily="2" charset="0"/>
              </a:rPr>
              <a:t>(disponibilité des ateliers, surfaces disponibles, …)</a:t>
            </a:r>
          </a:p>
          <a:p>
            <a:pPr marL="0" indent="0" algn="just">
              <a:lnSpc>
                <a:spcPct val="100000"/>
              </a:lnSpc>
              <a:spcAft>
                <a:spcPts val="600"/>
              </a:spcAft>
              <a:buNone/>
            </a:pPr>
            <a:r>
              <a:rPr lang="fr-FR" sz="1100" b="1">
                <a:latin typeface="Marianne" panose="02000000000000000000" pitchFamily="2" charset="0"/>
              </a:rPr>
              <a:t>Faire connaître la cartographie des lieux à vos partenaires et vos prospects : </a:t>
            </a:r>
          </a:p>
          <a:p>
            <a:pPr algn="just">
              <a:lnSpc>
                <a:spcPct val="100000"/>
              </a:lnSpc>
              <a:spcBef>
                <a:spcPts val="600"/>
              </a:spcBef>
            </a:pPr>
            <a:r>
              <a:rPr lang="fr-FR" sz="1100">
                <a:latin typeface="Marianne" panose="02000000000000000000" pitchFamily="2" charset="0"/>
              </a:rPr>
              <a:t>C’est une </a:t>
            </a:r>
            <a:r>
              <a:rPr lang="fr-FR" sz="1100" b="1">
                <a:latin typeface="Marianne" panose="02000000000000000000" pitchFamily="2" charset="0"/>
              </a:rPr>
              <a:t>source d’information directe pour les partenaires </a:t>
            </a:r>
            <a:r>
              <a:rPr lang="fr-FR" sz="1100">
                <a:latin typeface="Marianne" panose="02000000000000000000" pitchFamily="2" charset="0"/>
              </a:rPr>
              <a:t>de l’administration pénitentiaire et </a:t>
            </a:r>
            <a:r>
              <a:rPr lang="fr-FR" sz="1100" b="1">
                <a:latin typeface="Marianne" panose="02000000000000000000" pitchFamily="2" charset="0"/>
              </a:rPr>
              <a:t>pour tout prospect en devenir</a:t>
            </a:r>
          </a:p>
          <a:p>
            <a:pPr algn="just">
              <a:lnSpc>
                <a:spcPct val="100000"/>
              </a:lnSpc>
              <a:spcBef>
                <a:spcPts val="600"/>
              </a:spcBef>
            </a:pPr>
            <a:r>
              <a:rPr lang="fr-FR" sz="1100">
                <a:latin typeface="Marianne" panose="02000000000000000000" pitchFamily="2" charset="0"/>
              </a:rPr>
              <a:t>Elle </a:t>
            </a:r>
            <a:r>
              <a:rPr lang="fr-FR" sz="1100" b="1">
                <a:latin typeface="Marianne" panose="02000000000000000000" pitchFamily="2" charset="0"/>
              </a:rPr>
              <a:t>s’accompagne et s’intègre aux autres sources d’information sur le travail en prison mises à disposition sur le site travail-prison.fr </a:t>
            </a:r>
            <a:r>
              <a:rPr lang="fr-FR" sz="1100">
                <a:latin typeface="Marianne" panose="02000000000000000000" pitchFamily="2" charset="0"/>
              </a:rPr>
              <a:t>(cf. guide « Installer son entreprise en détention ») </a:t>
            </a:r>
          </a:p>
          <a:p>
            <a:pPr marL="0" indent="0" algn="just">
              <a:lnSpc>
                <a:spcPct val="100000"/>
              </a:lnSpc>
              <a:spcAft>
                <a:spcPts val="600"/>
              </a:spcAft>
              <a:buNone/>
            </a:pPr>
            <a:r>
              <a:rPr lang="fr-FR" sz="1100" b="1">
                <a:latin typeface="Marianne" panose="02000000000000000000" pitchFamily="2" charset="0"/>
              </a:rPr>
              <a:t>Visualiser les activités disponibles au niveau national : </a:t>
            </a:r>
          </a:p>
          <a:p>
            <a:pPr algn="just">
              <a:lnSpc>
                <a:spcPct val="100000"/>
              </a:lnSpc>
              <a:spcBef>
                <a:spcPts val="600"/>
              </a:spcBef>
            </a:pPr>
            <a:r>
              <a:rPr lang="fr-FR" sz="1100">
                <a:latin typeface="Marianne" panose="02000000000000000000" pitchFamily="2" charset="0"/>
              </a:rPr>
              <a:t>C’est également une </a:t>
            </a:r>
            <a:r>
              <a:rPr lang="fr-FR" sz="1100" b="1">
                <a:latin typeface="Marianne" panose="02000000000000000000" pitchFamily="2" charset="0"/>
              </a:rPr>
              <a:t>source d’information directe sur l’ensemble des activités de travail pénitentiaire et de formation professionnelle</a:t>
            </a:r>
            <a:r>
              <a:rPr lang="fr-FR" sz="1100">
                <a:latin typeface="Marianne" panose="02000000000000000000" pitchFamily="2" charset="0"/>
              </a:rPr>
              <a:t> implantées dans les établissements du territoire pour les acteurs locaux </a:t>
            </a:r>
          </a:p>
          <a:p>
            <a:pPr algn="just">
              <a:lnSpc>
                <a:spcPct val="100000"/>
              </a:lnSpc>
              <a:spcBef>
                <a:spcPts val="600"/>
              </a:spcBef>
            </a:pPr>
            <a:r>
              <a:rPr lang="fr-FR" sz="1100">
                <a:latin typeface="Marianne" panose="02000000000000000000" pitchFamily="2" charset="0"/>
              </a:rPr>
              <a:t>Elle est complétée par la cartographie des activités, également au programme de cette formation</a:t>
            </a:r>
          </a:p>
        </p:txBody>
      </p:sp>
      <p:sp>
        <p:nvSpPr>
          <p:cNvPr id="36" name="Espace réservé du numéro de diapositive 1">
            <a:extLst>
              <a:ext uri="{FF2B5EF4-FFF2-40B4-BE49-F238E27FC236}">
                <a16:creationId xmlns:a16="http://schemas.microsoft.com/office/drawing/2014/main" id="{A713FDEC-C4BA-41AA-B83C-98FD53E442F1}"/>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1" name="Connecteur droit 10">
            <a:extLst>
              <a:ext uri="{FF2B5EF4-FFF2-40B4-BE49-F238E27FC236}">
                <a16:creationId xmlns:a16="http://schemas.microsoft.com/office/drawing/2014/main" id="{F98F8EB9-F367-4504-9DAE-77C6F83CF7F0}"/>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13" name="Espace réservé du texte 8">
            <a:extLst>
              <a:ext uri="{FF2B5EF4-FFF2-40B4-BE49-F238E27FC236}">
                <a16:creationId xmlns:a16="http://schemas.microsoft.com/office/drawing/2014/main" id="{5E65DA4C-FA28-4B74-B399-58AB3DD7698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PRÉSENTATION</a:t>
            </a:r>
          </a:p>
        </p:txBody>
      </p:sp>
      <p:sp>
        <p:nvSpPr>
          <p:cNvPr id="16" name="Espace réservé du texte 8">
            <a:extLst>
              <a:ext uri="{FF2B5EF4-FFF2-40B4-BE49-F238E27FC236}">
                <a16:creationId xmlns:a16="http://schemas.microsoft.com/office/drawing/2014/main" id="{A0506FC4-2FC6-4EEC-9C47-2D5AAE8BF736}"/>
              </a:ext>
            </a:extLst>
          </p:cNvPr>
          <p:cNvSpPr txBox="1">
            <a:spLocks/>
          </p:cNvSpPr>
          <p:nvPr/>
        </p:nvSpPr>
        <p:spPr>
          <a:xfrm>
            <a:off x="5945986" y="6001748"/>
            <a:ext cx="5523121" cy="523221"/>
          </a:xfrm>
          <a:prstGeom prst="rect">
            <a:avLst/>
          </a:prstGeom>
          <a:solidFill>
            <a:srgbClr val="7030A0">
              <a:alpha val="16863"/>
            </a:srgbClr>
          </a:solid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L’opportunité de permettre aux partenaires de gestion déléguée ou aux PPP de modifier les données affichées sur la cartographie des lieux d’activités est en cours d’étude</a:t>
            </a:r>
          </a:p>
        </p:txBody>
      </p:sp>
      <p:pic>
        <p:nvPicPr>
          <p:cNvPr id="17" name="Graphique 16" descr="Informations avec un remplissage uni">
            <a:extLst>
              <a:ext uri="{FF2B5EF4-FFF2-40B4-BE49-F238E27FC236}">
                <a16:creationId xmlns:a16="http://schemas.microsoft.com/office/drawing/2014/main" id="{DECD3AA6-821A-42D0-B1DE-E4F39C8771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5117" y="6137680"/>
            <a:ext cx="251356" cy="251356"/>
          </a:xfrm>
          <a:prstGeom prst="rect">
            <a:avLst/>
          </a:prstGeom>
        </p:spPr>
      </p:pic>
    </p:spTree>
    <p:extLst>
      <p:ext uri="{BB962C8B-B14F-4D97-AF65-F5344CB8AC3E}">
        <p14:creationId xmlns:p14="http://schemas.microsoft.com/office/powerpoint/2010/main" val="2675024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Accès en ligne à la cartographie des lieux d’activités</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grpSp>
        <p:nvGrpSpPr>
          <p:cNvPr id="74" name="Groupe 73">
            <a:extLst>
              <a:ext uri="{FF2B5EF4-FFF2-40B4-BE49-F238E27FC236}">
                <a16:creationId xmlns:a16="http://schemas.microsoft.com/office/drawing/2014/main" id="{9A5709CB-855F-45B0-B09B-79C5415E454F}"/>
              </a:ext>
            </a:extLst>
          </p:cNvPr>
          <p:cNvGrpSpPr/>
          <p:nvPr/>
        </p:nvGrpSpPr>
        <p:grpSpPr>
          <a:xfrm>
            <a:off x="6233458" y="3620882"/>
            <a:ext cx="5684222" cy="2688754"/>
            <a:chOff x="431800" y="1294480"/>
            <a:chExt cx="11485880" cy="5433058"/>
          </a:xfrm>
        </p:grpSpPr>
        <p:pic>
          <p:nvPicPr>
            <p:cNvPr id="75" name="Image 74" descr="Une image contenant carte&#10;&#10;Description générée automatiquement">
              <a:extLst>
                <a:ext uri="{FF2B5EF4-FFF2-40B4-BE49-F238E27FC236}">
                  <a16:creationId xmlns:a16="http://schemas.microsoft.com/office/drawing/2014/main" id="{E9219E6A-0C52-447C-88D0-3134FD7F8B4F}"/>
                </a:ext>
              </a:extLst>
            </p:cNvPr>
            <p:cNvPicPr>
              <a:picLocks noChangeAspect="1"/>
            </p:cNvPicPr>
            <p:nvPr/>
          </p:nvPicPr>
          <p:blipFill>
            <a:blip r:embed="rId2"/>
            <a:stretch>
              <a:fillRect/>
            </a:stretch>
          </p:blipFill>
          <p:spPr>
            <a:xfrm>
              <a:off x="431800" y="1294480"/>
              <a:ext cx="8763203" cy="3813066"/>
            </a:xfrm>
            <a:prstGeom prst="rect">
              <a:avLst/>
            </a:prstGeom>
            <a:effectLst>
              <a:outerShdw blurRad="50800" dist="38100" dir="2700000" algn="tl" rotWithShape="0">
                <a:prstClr val="black">
                  <a:alpha val="40000"/>
                </a:prstClr>
              </a:outerShdw>
            </a:effectLst>
          </p:spPr>
        </p:pic>
        <p:sp>
          <p:nvSpPr>
            <p:cNvPr id="76" name="Forme libre 37">
              <a:extLst>
                <a:ext uri="{FF2B5EF4-FFF2-40B4-BE49-F238E27FC236}">
                  <a16:creationId xmlns:a16="http://schemas.microsoft.com/office/drawing/2014/main" id="{189B575A-E73D-471E-B40B-CA5C03292925}"/>
                </a:ext>
              </a:extLst>
            </p:cNvPr>
            <p:cNvSpPr/>
            <p:nvPr/>
          </p:nvSpPr>
          <p:spPr>
            <a:xfrm rot="5400000" flipH="1">
              <a:off x="4152522" y="2753423"/>
              <a:ext cx="1006862" cy="4211588"/>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7" name="Image 76" descr="Une image contenant texte&#10;&#10;Description générée automatiquement">
              <a:extLst>
                <a:ext uri="{FF2B5EF4-FFF2-40B4-BE49-F238E27FC236}">
                  <a16:creationId xmlns:a16="http://schemas.microsoft.com/office/drawing/2014/main" id="{79C5E650-3D7B-43B0-88F2-EBAC072650E8}"/>
                </a:ext>
              </a:extLst>
            </p:cNvPr>
            <p:cNvPicPr>
              <a:picLocks noChangeAspect="1"/>
            </p:cNvPicPr>
            <p:nvPr/>
          </p:nvPicPr>
          <p:blipFill>
            <a:blip r:embed="rId3"/>
            <a:stretch>
              <a:fillRect/>
            </a:stretch>
          </p:blipFill>
          <p:spPr>
            <a:xfrm>
              <a:off x="6780872" y="2828595"/>
              <a:ext cx="2852593" cy="2898418"/>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78" name="Image 77" descr="Une image contenant table&#10;&#10;Description générée automatiquement">
              <a:extLst>
                <a:ext uri="{FF2B5EF4-FFF2-40B4-BE49-F238E27FC236}">
                  <a16:creationId xmlns:a16="http://schemas.microsoft.com/office/drawing/2014/main" id="{AA2FA3FA-A739-4231-92EF-F6BBAAC5218E}"/>
                </a:ext>
              </a:extLst>
            </p:cNvPr>
            <p:cNvPicPr>
              <a:picLocks noChangeAspect="1"/>
            </p:cNvPicPr>
            <p:nvPr/>
          </p:nvPicPr>
          <p:blipFill>
            <a:blip r:embed="rId4"/>
            <a:stretch>
              <a:fillRect/>
            </a:stretch>
          </p:blipFill>
          <p:spPr>
            <a:xfrm>
              <a:off x="8665704" y="3750023"/>
              <a:ext cx="2399356" cy="2788889"/>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79" name="Image 78" descr="Une image contenant table&#10;&#10;Description générée automatiquement">
              <a:extLst>
                <a:ext uri="{FF2B5EF4-FFF2-40B4-BE49-F238E27FC236}">
                  <a16:creationId xmlns:a16="http://schemas.microsoft.com/office/drawing/2014/main" id="{25754AB0-4124-406D-B671-DFA5A3B9BCF6}"/>
                </a:ext>
              </a:extLst>
            </p:cNvPr>
            <p:cNvPicPr>
              <a:picLocks noChangeAspect="1"/>
            </p:cNvPicPr>
            <p:nvPr/>
          </p:nvPicPr>
          <p:blipFill>
            <a:blip r:embed="rId5"/>
            <a:stretch>
              <a:fillRect/>
            </a:stretch>
          </p:blipFill>
          <p:spPr>
            <a:xfrm>
              <a:off x="9853126" y="4317051"/>
              <a:ext cx="2064554" cy="2410487"/>
            </a:xfrm>
            <a:prstGeom prst="rect">
              <a:avLst/>
            </a:prstGeom>
            <a:ln>
              <a:solidFill>
                <a:schemeClr val="bg2">
                  <a:lumMod val="50000"/>
                </a:schemeClr>
              </a:solidFill>
            </a:ln>
            <a:effectLst>
              <a:outerShdw blurRad="50800" dist="38100" dir="2700000" algn="tl" rotWithShape="0">
                <a:prstClr val="black">
                  <a:alpha val="40000"/>
                </a:prstClr>
              </a:outerShdw>
            </a:effectLst>
          </p:spPr>
        </p:pic>
      </p:grpSp>
      <p:sp>
        <p:nvSpPr>
          <p:cNvPr id="61" name="ZoneTexte 60">
            <a:extLst>
              <a:ext uri="{FF2B5EF4-FFF2-40B4-BE49-F238E27FC236}">
                <a16:creationId xmlns:a16="http://schemas.microsoft.com/office/drawing/2014/main" id="{DF8CCF8F-DD03-4E4E-A8E8-2563CBE2828B}"/>
              </a:ext>
            </a:extLst>
          </p:cNvPr>
          <p:cNvSpPr txBox="1"/>
          <p:nvPr/>
        </p:nvSpPr>
        <p:spPr>
          <a:xfrm>
            <a:off x="6732591" y="1934974"/>
            <a:ext cx="3682684"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fr-FR" sz="1100">
                <a:solidFill>
                  <a:prstClr val="black"/>
                </a:solidFill>
                <a:latin typeface="Marianne" panose="02000000000000000000" pitchFamily="2" charset="0"/>
              </a:rPr>
              <a:t>Une cartographie grand public accessible depuis n’importe quel appareil connecté à internet</a:t>
            </a:r>
            <a:endParaRPr lang="fr-FR" sz="1100">
              <a:solidFill>
                <a:prstClr val="black"/>
              </a:solidFill>
              <a:latin typeface="Marianne" panose="02000000000000000000" pitchFamily="2" charset="0"/>
              <a:hlinkClick r:id="rId6"/>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lang="fr-FR" sz="1100">
              <a:solidFill>
                <a:prstClr val="black"/>
              </a:solidFill>
              <a:latin typeface="Marianne" panose="02000000000000000000" pitchFamily="2" charset="0"/>
              <a:hlinkClick r:id="rId6"/>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lang="fr-FR" sz="1100">
                <a:solidFill>
                  <a:prstClr val="black"/>
                </a:solidFill>
                <a:latin typeface="Marianne" panose="02000000000000000000" pitchFamily="2" charset="0"/>
                <a:hlinkClick r:id="rId6"/>
              </a:rPr>
              <a:t>https://www.ipro360.justice.fr/</a:t>
            </a:r>
            <a:endParaRPr lang="fr-FR" sz="1100">
              <a:solidFill>
                <a:prstClr val="black"/>
              </a:solidFill>
              <a:latin typeface="Marianne" panose="02000000000000000000" pitchFamily="2"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Marianne" panose="02000000000000000000" pitchFamily="2" charset="0"/>
                <a:ea typeface="+mn-ea"/>
                <a:cs typeface="+mn-cs"/>
              </a:rPr>
              <a:t>Accessible également depuis le site </a:t>
            </a:r>
            <a:r>
              <a:rPr kumimoji="0" lang="fr-FR" sz="1100" b="0" i="0" u="none" strike="noStrike" kern="1200" cap="none" spc="0" normalizeH="0" baseline="0" noProof="0">
                <a:ln>
                  <a:noFill/>
                </a:ln>
                <a:solidFill>
                  <a:prstClr val="black"/>
                </a:solidFill>
                <a:effectLst/>
                <a:uLnTx/>
                <a:uFillTx/>
                <a:latin typeface="Marianne" panose="02000000000000000000" pitchFamily="2" charset="0"/>
                <a:ea typeface="+mn-ea"/>
                <a:cs typeface="+mn-cs"/>
                <a:hlinkClick r:id="rId7"/>
              </a:rPr>
              <a:t>travail-prison.fr  </a:t>
            </a:r>
            <a:endParaRPr kumimoji="0" lang="fr-FR" sz="1100" b="0" i="0" u="none" strike="noStrike" kern="1200" cap="none" spc="0" normalizeH="0" baseline="0" noProof="0">
              <a:ln>
                <a:noFill/>
              </a:ln>
              <a:solidFill>
                <a:prstClr val="black"/>
              </a:solidFill>
              <a:effectLst/>
              <a:uLnTx/>
              <a:uFillTx/>
              <a:latin typeface="Marianne" panose="02000000000000000000" pitchFamily="2" charset="0"/>
              <a:ea typeface="+mn-ea"/>
              <a:cs typeface="+mn-cs"/>
            </a:endParaRPr>
          </a:p>
        </p:txBody>
      </p:sp>
      <p:grpSp>
        <p:nvGrpSpPr>
          <p:cNvPr id="7" name="Groupe 6">
            <a:extLst>
              <a:ext uri="{FF2B5EF4-FFF2-40B4-BE49-F238E27FC236}">
                <a16:creationId xmlns:a16="http://schemas.microsoft.com/office/drawing/2014/main" id="{859AF7DC-2F94-4142-AC06-CB9F82B4E813}"/>
              </a:ext>
            </a:extLst>
          </p:cNvPr>
          <p:cNvGrpSpPr/>
          <p:nvPr/>
        </p:nvGrpSpPr>
        <p:grpSpPr>
          <a:xfrm>
            <a:off x="7719131" y="3235624"/>
            <a:ext cx="1912581" cy="182097"/>
            <a:chOff x="990544" y="3781121"/>
            <a:chExt cx="2148272" cy="204537"/>
          </a:xfrm>
        </p:grpSpPr>
        <p:grpSp>
          <p:nvGrpSpPr>
            <p:cNvPr id="4" name="Groupe 3">
              <a:extLst>
                <a:ext uri="{FF2B5EF4-FFF2-40B4-BE49-F238E27FC236}">
                  <a16:creationId xmlns:a16="http://schemas.microsoft.com/office/drawing/2014/main" id="{8DA84E96-F366-4265-95F6-EA3491A7C603}"/>
                </a:ext>
              </a:extLst>
            </p:cNvPr>
            <p:cNvGrpSpPr/>
            <p:nvPr/>
          </p:nvGrpSpPr>
          <p:grpSpPr>
            <a:xfrm>
              <a:off x="2135950" y="3781121"/>
              <a:ext cx="1002866" cy="204537"/>
              <a:chOff x="2135950" y="3781121"/>
              <a:chExt cx="1002866" cy="204537"/>
            </a:xfrm>
          </p:grpSpPr>
          <p:sp>
            <p:nvSpPr>
              <p:cNvPr id="67" name="Rectangle : coins arrondis 66">
                <a:extLst>
                  <a:ext uri="{FF2B5EF4-FFF2-40B4-BE49-F238E27FC236}">
                    <a16:creationId xmlns:a16="http://schemas.microsoft.com/office/drawing/2014/main" id="{B12E70BA-221E-4909-BFC7-185758B09929}"/>
                  </a:ext>
                </a:extLst>
              </p:cNvPr>
              <p:cNvSpPr/>
              <p:nvPr/>
            </p:nvSpPr>
            <p:spPr>
              <a:xfrm>
                <a:off x="2135950" y="3781121"/>
                <a:ext cx="1002866" cy="2045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    INTRANET</a:t>
                </a:r>
              </a:p>
            </p:txBody>
          </p:sp>
          <p:pic>
            <p:nvPicPr>
              <p:cNvPr id="68" name="Graphique 67" descr="Verrou avec un remplissage uni">
                <a:extLst>
                  <a:ext uri="{FF2B5EF4-FFF2-40B4-BE49-F238E27FC236}">
                    <a16:creationId xmlns:a16="http://schemas.microsoft.com/office/drawing/2014/main" id="{2A869664-43AD-4046-B930-C836645ADD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9641" y="3789150"/>
                <a:ext cx="188478" cy="188478"/>
              </a:xfrm>
              <a:prstGeom prst="rect">
                <a:avLst/>
              </a:prstGeom>
            </p:spPr>
          </p:pic>
        </p:grpSp>
        <p:grpSp>
          <p:nvGrpSpPr>
            <p:cNvPr id="3" name="Groupe 2">
              <a:extLst>
                <a:ext uri="{FF2B5EF4-FFF2-40B4-BE49-F238E27FC236}">
                  <a16:creationId xmlns:a16="http://schemas.microsoft.com/office/drawing/2014/main" id="{19C28B3E-E6BA-46BF-A787-F42E308261D8}"/>
                </a:ext>
              </a:extLst>
            </p:cNvPr>
            <p:cNvGrpSpPr/>
            <p:nvPr/>
          </p:nvGrpSpPr>
          <p:grpSpPr>
            <a:xfrm>
              <a:off x="990544" y="3781121"/>
              <a:ext cx="1002866" cy="204537"/>
              <a:chOff x="990544" y="3781121"/>
              <a:chExt cx="1002866" cy="204537"/>
            </a:xfrm>
          </p:grpSpPr>
          <p:sp>
            <p:nvSpPr>
              <p:cNvPr id="71" name="Rectangle : coins arrondis 70">
                <a:extLst>
                  <a:ext uri="{FF2B5EF4-FFF2-40B4-BE49-F238E27FC236}">
                    <a16:creationId xmlns:a16="http://schemas.microsoft.com/office/drawing/2014/main" id="{AEA98D61-53BD-44AA-9AFD-564B71F94F76}"/>
                  </a:ext>
                </a:extLst>
              </p:cNvPr>
              <p:cNvSpPr/>
              <p:nvPr/>
            </p:nvSpPr>
            <p:spPr>
              <a:xfrm>
                <a:off x="990544" y="3781121"/>
                <a:ext cx="1002866" cy="204537"/>
              </a:xfrm>
              <a:prstGeom prst="roundRect">
                <a:avLst/>
              </a:prstGeom>
              <a:solidFill>
                <a:srgbClr val="7BA583"/>
              </a:solidFill>
              <a:ln>
                <a:solidFill>
                  <a:srgbClr val="7BA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   WEB</a:t>
                </a:r>
              </a:p>
            </p:txBody>
          </p:sp>
          <p:pic>
            <p:nvPicPr>
              <p:cNvPr id="72" name="Graphique 71" descr="Monde contour">
                <a:extLst>
                  <a:ext uri="{FF2B5EF4-FFF2-40B4-BE49-F238E27FC236}">
                    <a16:creationId xmlns:a16="http://schemas.microsoft.com/office/drawing/2014/main" id="{F9AF4885-4B92-4CD7-A0A7-02C3B062932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95514" y="3789150"/>
                <a:ext cx="188478" cy="188478"/>
              </a:xfrm>
              <a:prstGeom prst="rect">
                <a:avLst/>
              </a:prstGeom>
            </p:spPr>
          </p:pic>
        </p:grpSp>
      </p:grpSp>
      <p:grpSp>
        <p:nvGrpSpPr>
          <p:cNvPr id="9" name="Groupe 8">
            <a:extLst>
              <a:ext uri="{FF2B5EF4-FFF2-40B4-BE49-F238E27FC236}">
                <a16:creationId xmlns:a16="http://schemas.microsoft.com/office/drawing/2014/main" id="{6E88FFB2-3728-4B43-9682-23B07970F359}"/>
              </a:ext>
            </a:extLst>
          </p:cNvPr>
          <p:cNvGrpSpPr/>
          <p:nvPr/>
        </p:nvGrpSpPr>
        <p:grpSpPr>
          <a:xfrm>
            <a:off x="1842682" y="3242772"/>
            <a:ext cx="1966491" cy="182097"/>
            <a:chOff x="1167783" y="5606793"/>
            <a:chExt cx="1966491" cy="182097"/>
          </a:xfrm>
        </p:grpSpPr>
        <p:grpSp>
          <p:nvGrpSpPr>
            <p:cNvPr id="33" name="Groupe 32">
              <a:extLst>
                <a:ext uri="{FF2B5EF4-FFF2-40B4-BE49-F238E27FC236}">
                  <a16:creationId xmlns:a16="http://schemas.microsoft.com/office/drawing/2014/main" id="{EB356015-AD9F-4598-AE46-7C68F051263A}"/>
                </a:ext>
              </a:extLst>
            </p:cNvPr>
            <p:cNvGrpSpPr/>
            <p:nvPr/>
          </p:nvGrpSpPr>
          <p:grpSpPr>
            <a:xfrm>
              <a:off x="1221692" y="5606793"/>
              <a:ext cx="1912582" cy="182097"/>
              <a:chOff x="990544" y="3781121"/>
              <a:chExt cx="2148272" cy="204537"/>
            </a:xfrm>
          </p:grpSpPr>
          <p:grpSp>
            <p:nvGrpSpPr>
              <p:cNvPr id="34" name="Groupe 33">
                <a:extLst>
                  <a:ext uri="{FF2B5EF4-FFF2-40B4-BE49-F238E27FC236}">
                    <a16:creationId xmlns:a16="http://schemas.microsoft.com/office/drawing/2014/main" id="{FABB52FC-CCC6-4F4A-BD0C-B5EB838EB607}"/>
                  </a:ext>
                </a:extLst>
              </p:cNvPr>
              <p:cNvGrpSpPr/>
              <p:nvPr/>
            </p:nvGrpSpPr>
            <p:grpSpPr>
              <a:xfrm>
                <a:off x="2135950" y="3781121"/>
                <a:ext cx="1002866" cy="204537"/>
                <a:chOff x="2135950" y="3781121"/>
                <a:chExt cx="1002866" cy="204537"/>
              </a:xfrm>
            </p:grpSpPr>
            <p:sp>
              <p:nvSpPr>
                <p:cNvPr id="38" name="Rectangle : coins arrondis 37">
                  <a:extLst>
                    <a:ext uri="{FF2B5EF4-FFF2-40B4-BE49-F238E27FC236}">
                      <a16:creationId xmlns:a16="http://schemas.microsoft.com/office/drawing/2014/main" id="{13FD61E2-CA85-4B9E-BB1F-57E39F9924FC}"/>
                    </a:ext>
                  </a:extLst>
                </p:cNvPr>
                <p:cNvSpPr/>
                <p:nvPr/>
              </p:nvSpPr>
              <p:spPr>
                <a:xfrm>
                  <a:off x="2135950" y="3781121"/>
                  <a:ext cx="1002866" cy="2045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    INTRANET</a:t>
                  </a:r>
                </a:p>
              </p:txBody>
            </p:sp>
            <p:pic>
              <p:nvPicPr>
                <p:cNvPr id="39" name="Graphique 38" descr="Verrou avec un remplissage uni">
                  <a:extLst>
                    <a:ext uri="{FF2B5EF4-FFF2-40B4-BE49-F238E27FC236}">
                      <a16:creationId xmlns:a16="http://schemas.microsoft.com/office/drawing/2014/main" id="{A1C36583-6B81-453E-A4C6-9405097618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9641" y="3789150"/>
                  <a:ext cx="188478" cy="188478"/>
                </a:xfrm>
                <a:prstGeom prst="rect">
                  <a:avLst/>
                </a:prstGeom>
              </p:spPr>
            </p:pic>
          </p:grpSp>
          <p:grpSp>
            <p:nvGrpSpPr>
              <p:cNvPr id="35" name="Groupe 34">
                <a:extLst>
                  <a:ext uri="{FF2B5EF4-FFF2-40B4-BE49-F238E27FC236}">
                    <a16:creationId xmlns:a16="http://schemas.microsoft.com/office/drawing/2014/main" id="{DFF97B5D-3F53-41D4-912C-9F104A01BB51}"/>
                  </a:ext>
                </a:extLst>
              </p:cNvPr>
              <p:cNvGrpSpPr/>
              <p:nvPr/>
            </p:nvGrpSpPr>
            <p:grpSpPr>
              <a:xfrm>
                <a:off x="990544" y="3781121"/>
                <a:ext cx="1002866" cy="204537"/>
                <a:chOff x="990544" y="3781121"/>
                <a:chExt cx="1002866" cy="204537"/>
              </a:xfrm>
            </p:grpSpPr>
            <p:sp>
              <p:nvSpPr>
                <p:cNvPr id="36" name="Rectangle : coins arrondis 35">
                  <a:extLst>
                    <a:ext uri="{FF2B5EF4-FFF2-40B4-BE49-F238E27FC236}">
                      <a16:creationId xmlns:a16="http://schemas.microsoft.com/office/drawing/2014/main" id="{F27A8BAD-91D7-45E9-8B78-49613B380A35}"/>
                    </a:ext>
                  </a:extLst>
                </p:cNvPr>
                <p:cNvSpPr/>
                <p:nvPr/>
              </p:nvSpPr>
              <p:spPr>
                <a:xfrm>
                  <a:off x="990544" y="3781121"/>
                  <a:ext cx="1002866" cy="204537"/>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   WEB</a:t>
                  </a:r>
                </a:p>
              </p:txBody>
            </p:sp>
            <p:pic>
              <p:nvPicPr>
                <p:cNvPr id="37" name="Graphique 36" descr="Monde contour">
                  <a:extLst>
                    <a:ext uri="{FF2B5EF4-FFF2-40B4-BE49-F238E27FC236}">
                      <a16:creationId xmlns:a16="http://schemas.microsoft.com/office/drawing/2014/main" id="{9D62022D-D901-4EDC-B8B2-E15472CF569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95514" y="3789150"/>
                  <a:ext cx="188478" cy="188478"/>
                </a:xfrm>
                <a:prstGeom prst="rect">
                  <a:avLst/>
                </a:prstGeom>
              </p:spPr>
            </p:pic>
          </p:grpSp>
        </p:grpSp>
        <p:sp>
          <p:nvSpPr>
            <p:cNvPr id="42" name="Freeform 38">
              <a:extLst>
                <a:ext uri="{FF2B5EF4-FFF2-40B4-BE49-F238E27FC236}">
                  <a16:creationId xmlns:a16="http://schemas.microsoft.com/office/drawing/2014/main" id="{26039F46-B873-4C4D-B62C-F3DC2A05FECE}"/>
                </a:ext>
              </a:extLst>
            </p:cNvPr>
            <p:cNvSpPr>
              <a:spLocks/>
            </p:cNvSpPr>
            <p:nvPr/>
          </p:nvSpPr>
          <p:spPr bwMode="auto">
            <a:xfrm>
              <a:off x="1167783" y="5635331"/>
              <a:ext cx="100636" cy="125021"/>
            </a:xfrm>
            <a:custGeom>
              <a:avLst/>
              <a:gdLst/>
              <a:ahLst/>
              <a:cxnLst>
                <a:cxn ang="0">
                  <a:pos x="8" y="363"/>
                </a:cxn>
                <a:cxn ang="0">
                  <a:pos x="127" y="208"/>
                </a:cxn>
                <a:cxn ang="0">
                  <a:pos x="84" y="33"/>
                </a:cxn>
                <a:cxn ang="0">
                  <a:pos x="128" y="19"/>
                </a:cxn>
                <a:cxn ang="0">
                  <a:pos x="175" y="145"/>
                </a:cxn>
                <a:cxn ang="0">
                  <a:pos x="290" y="27"/>
                </a:cxn>
                <a:cxn ang="0">
                  <a:pos x="324" y="63"/>
                </a:cxn>
                <a:cxn ang="0">
                  <a:pos x="212" y="216"/>
                </a:cxn>
                <a:cxn ang="0">
                  <a:pos x="268" y="361"/>
                </a:cxn>
                <a:cxn ang="0">
                  <a:pos x="240" y="389"/>
                </a:cxn>
                <a:cxn ang="0">
                  <a:pos x="154" y="280"/>
                </a:cxn>
                <a:cxn ang="0">
                  <a:pos x="38" y="403"/>
                </a:cxn>
                <a:cxn ang="0">
                  <a:pos x="8" y="363"/>
                </a:cxn>
              </a:cxnLst>
              <a:rect l="0" t="0" r="r" b="b"/>
              <a:pathLst>
                <a:path w="324" h="403">
                  <a:moveTo>
                    <a:pt x="8" y="363"/>
                  </a:moveTo>
                  <a:cubicBezTo>
                    <a:pt x="8" y="363"/>
                    <a:pt x="49" y="278"/>
                    <a:pt x="127" y="208"/>
                  </a:cubicBezTo>
                  <a:cubicBezTo>
                    <a:pt x="87" y="122"/>
                    <a:pt x="84" y="64"/>
                    <a:pt x="84" y="33"/>
                  </a:cubicBezTo>
                  <a:cubicBezTo>
                    <a:pt x="84" y="2"/>
                    <a:pt x="113" y="0"/>
                    <a:pt x="128" y="19"/>
                  </a:cubicBezTo>
                  <a:cubicBezTo>
                    <a:pt x="128" y="19"/>
                    <a:pt x="141" y="89"/>
                    <a:pt x="175" y="145"/>
                  </a:cubicBezTo>
                  <a:cubicBezTo>
                    <a:pt x="250" y="52"/>
                    <a:pt x="290" y="27"/>
                    <a:pt x="290" y="27"/>
                  </a:cubicBezTo>
                  <a:cubicBezTo>
                    <a:pt x="320" y="35"/>
                    <a:pt x="324" y="63"/>
                    <a:pt x="324" y="63"/>
                  </a:cubicBezTo>
                  <a:cubicBezTo>
                    <a:pt x="311" y="95"/>
                    <a:pt x="259" y="124"/>
                    <a:pt x="212" y="216"/>
                  </a:cubicBezTo>
                  <a:cubicBezTo>
                    <a:pt x="203" y="266"/>
                    <a:pt x="263" y="330"/>
                    <a:pt x="268" y="361"/>
                  </a:cubicBezTo>
                  <a:cubicBezTo>
                    <a:pt x="256" y="377"/>
                    <a:pt x="260" y="377"/>
                    <a:pt x="240" y="389"/>
                  </a:cubicBezTo>
                  <a:cubicBezTo>
                    <a:pt x="240" y="389"/>
                    <a:pt x="188" y="340"/>
                    <a:pt x="154" y="280"/>
                  </a:cubicBezTo>
                  <a:cubicBezTo>
                    <a:pt x="113" y="315"/>
                    <a:pt x="102" y="339"/>
                    <a:pt x="38" y="403"/>
                  </a:cubicBezTo>
                  <a:cubicBezTo>
                    <a:pt x="38" y="403"/>
                    <a:pt x="0" y="401"/>
                    <a:pt x="8" y="363"/>
                  </a:cubicBezTo>
                  <a:close/>
                </a:path>
              </a:pathLst>
            </a:custGeom>
            <a:solidFill>
              <a:srgbClr val="D52B1E"/>
            </a:solidFill>
            <a:ln w="12700" cap="flat" cmpd="sng">
              <a:solidFill>
                <a:srgbClr val="D52B1E"/>
              </a:solidFill>
              <a:prstDash val="solid"/>
              <a:round/>
              <a:headEnd type="none" w="med" len="med"/>
              <a:tailEnd type="none" w="med" len="med"/>
            </a:ln>
            <a:effectLst/>
          </p:spPr>
          <p:txBody>
            <a:bodyPr wrap="none" tIns="91440" bIns="91440" anchor="ctr"/>
            <a:lstStyle/>
            <a:p>
              <a:endParaRPr lang="en-US">
                <a:latin typeface="Calibri" pitchFamily="34" charset="0"/>
                <a:cs typeface="Calibri" pitchFamily="34" charset="0"/>
              </a:endParaRPr>
            </a:p>
          </p:txBody>
        </p:sp>
      </p:grpSp>
      <p:sp>
        <p:nvSpPr>
          <p:cNvPr id="47" name="Espace réservé du numéro de diapositive 1">
            <a:extLst>
              <a:ext uri="{FF2B5EF4-FFF2-40B4-BE49-F238E27FC236}">
                <a16:creationId xmlns:a16="http://schemas.microsoft.com/office/drawing/2014/main" id="{EC599A82-95FF-4CE3-9921-B6A9272AE435}"/>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44" name="Espace réservé du texte 8">
            <a:extLst>
              <a:ext uri="{FF2B5EF4-FFF2-40B4-BE49-F238E27FC236}">
                <a16:creationId xmlns:a16="http://schemas.microsoft.com/office/drawing/2014/main" id="{68D9104A-1DA3-49BB-98F4-C7C15B588273}"/>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pic>
        <p:nvPicPr>
          <p:cNvPr id="49" name="Image 48">
            <a:extLst>
              <a:ext uri="{FF2B5EF4-FFF2-40B4-BE49-F238E27FC236}">
                <a16:creationId xmlns:a16="http://schemas.microsoft.com/office/drawing/2014/main" id="{398167E9-4850-4C35-B4B0-DFC4FA7A40E8}"/>
              </a:ext>
            </a:extLst>
          </p:cNvPr>
          <p:cNvPicPr>
            <a:picLocks noChangeAspect="1"/>
          </p:cNvPicPr>
          <p:nvPr/>
        </p:nvPicPr>
        <p:blipFill>
          <a:blip r:embed="rId12"/>
          <a:stretch>
            <a:fillRect/>
          </a:stretch>
        </p:blipFill>
        <p:spPr>
          <a:xfrm>
            <a:off x="606376" y="3613932"/>
            <a:ext cx="4439104" cy="1959194"/>
          </a:xfrm>
          <a:prstGeom prst="rect">
            <a:avLst/>
          </a:prstGeom>
        </p:spPr>
      </p:pic>
      <p:sp>
        <p:nvSpPr>
          <p:cNvPr id="50" name="ZoneTexte 49">
            <a:extLst>
              <a:ext uri="{FF2B5EF4-FFF2-40B4-BE49-F238E27FC236}">
                <a16:creationId xmlns:a16="http://schemas.microsoft.com/office/drawing/2014/main" id="{C769E5D6-79F6-46D4-A235-322121C4F494}"/>
              </a:ext>
            </a:extLst>
          </p:cNvPr>
          <p:cNvSpPr txBox="1"/>
          <p:nvPr/>
        </p:nvSpPr>
        <p:spPr>
          <a:xfrm>
            <a:off x="1074991" y="1934923"/>
            <a:ext cx="368268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fr-FR" sz="1100">
                <a:solidFill>
                  <a:prstClr val="black"/>
                </a:solidFill>
                <a:latin typeface="Marianne" panose="02000000000000000000" pitchFamily="2" charset="0"/>
              </a:rPr>
              <a:t>Le module de gestion des données IPRO360° accessible depuis un ordinateur connecté au réseau Justice</a:t>
            </a:r>
            <a:endParaRPr lang="fr-FR" sz="1100">
              <a:solidFill>
                <a:prstClr val="black"/>
              </a:solidFill>
              <a:latin typeface="Marianne" panose="02000000000000000000" pitchFamily="2" charset="0"/>
              <a:hlinkClick r:id="rId6"/>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lang="fr-FR" sz="1100">
              <a:solidFill>
                <a:prstClr val="black"/>
              </a:solidFill>
              <a:latin typeface="Marianne" panose="02000000000000000000" pitchFamily="2" charset="0"/>
              <a:hlinkClick r:id="rId6"/>
            </a:endParaRPr>
          </a:p>
          <a:p>
            <a:pPr marL="0" indent="0" algn="ctr">
              <a:buNone/>
            </a:pPr>
            <a:r>
              <a:rPr lang="fr-FR" sz="1100">
                <a:latin typeface="Marianne" panose="02000000000000000000" pitchFamily="2" charset="0"/>
                <a:hlinkClick r:id="rId13"/>
              </a:rPr>
              <a:t>https://ipro360.intranet.justice.gouv.fr</a:t>
            </a:r>
            <a:endParaRPr lang="fr-FR" sz="1100">
              <a:latin typeface="Marianne" panose="02000000000000000000" pitchFamily="2" charset="0"/>
            </a:endParaRPr>
          </a:p>
        </p:txBody>
      </p:sp>
      <p:sp>
        <p:nvSpPr>
          <p:cNvPr id="51" name="Espace réservé du texte 8">
            <a:extLst>
              <a:ext uri="{FF2B5EF4-FFF2-40B4-BE49-F238E27FC236}">
                <a16:creationId xmlns:a16="http://schemas.microsoft.com/office/drawing/2014/main" id="{08DAE4B6-45FC-494B-AB92-F86D1C6F3601}"/>
              </a:ext>
            </a:extLst>
          </p:cNvPr>
          <p:cNvSpPr txBox="1">
            <a:spLocks/>
          </p:cNvSpPr>
          <p:nvPr/>
        </p:nvSpPr>
        <p:spPr>
          <a:xfrm>
            <a:off x="335359" y="1242882"/>
            <a:ext cx="11160370" cy="4584550"/>
          </a:xfrm>
          <a:prstGeom prst="rect">
            <a:avLst/>
          </a:prstGeom>
          <a:noFill/>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fr-FR" sz="1200">
                <a:latin typeface="Marianne" panose="02000000000000000000" pitchFamily="2" charset="0"/>
              </a:rPr>
              <a:t>La fonctionnalité de cartographie des lieux d’activités intègre un </a:t>
            </a:r>
            <a:r>
              <a:rPr lang="fr-FR" sz="1200" b="1">
                <a:latin typeface="Marianne" panose="02000000000000000000" pitchFamily="2" charset="0"/>
              </a:rPr>
              <a:t>module de gestion des données </a:t>
            </a:r>
            <a:r>
              <a:rPr lang="fr-FR" sz="1200">
                <a:latin typeface="Marianne" panose="02000000000000000000" pitchFamily="2" charset="0"/>
              </a:rPr>
              <a:t>accessible pour les agents du ministère de la Justice et une </a:t>
            </a:r>
            <a:r>
              <a:rPr lang="fr-FR" sz="1200" b="1">
                <a:latin typeface="Marianne" panose="02000000000000000000" pitchFamily="2" charset="0"/>
              </a:rPr>
              <a:t>cartographie accessible au grand public</a:t>
            </a:r>
            <a:r>
              <a:rPr lang="fr-FR" sz="1200">
                <a:latin typeface="Marianne" panose="02000000000000000000" pitchFamily="2" charset="0"/>
              </a:rPr>
              <a:t>. </a:t>
            </a:r>
          </a:p>
        </p:txBody>
      </p:sp>
      <p:sp>
        <p:nvSpPr>
          <p:cNvPr id="15" name="Ellipse 14">
            <a:extLst>
              <a:ext uri="{FF2B5EF4-FFF2-40B4-BE49-F238E27FC236}">
                <a16:creationId xmlns:a16="http://schemas.microsoft.com/office/drawing/2014/main" id="{F9736CFD-381E-4636-B5B1-137EEA1C66C3}"/>
              </a:ext>
            </a:extLst>
          </p:cNvPr>
          <p:cNvSpPr/>
          <p:nvPr/>
        </p:nvSpPr>
        <p:spPr>
          <a:xfrm>
            <a:off x="696271" y="1933031"/>
            <a:ext cx="324000" cy="322502"/>
          </a:xfrm>
          <a:prstGeom prst="ellipse">
            <a:avLst/>
          </a:prstGeom>
          <a:solidFill>
            <a:srgbClr val="83A47D"/>
          </a:solidFill>
          <a:ln>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1</a:t>
            </a:r>
          </a:p>
        </p:txBody>
      </p:sp>
      <p:sp>
        <p:nvSpPr>
          <p:cNvPr id="52" name="Ellipse 51">
            <a:extLst>
              <a:ext uri="{FF2B5EF4-FFF2-40B4-BE49-F238E27FC236}">
                <a16:creationId xmlns:a16="http://schemas.microsoft.com/office/drawing/2014/main" id="{89E1539E-AF28-4D2B-BE22-6A645DCE61B5}"/>
              </a:ext>
            </a:extLst>
          </p:cNvPr>
          <p:cNvSpPr/>
          <p:nvPr/>
        </p:nvSpPr>
        <p:spPr>
          <a:xfrm>
            <a:off x="6408591" y="1933031"/>
            <a:ext cx="324000" cy="3225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2</a:t>
            </a:r>
          </a:p>
        </p:txBody>
      </p:sp>
    </p:spTree>
    <p:extLst>
      <p:ext uri="{BB962C8B-B14F-4D97-AF65-F5344CB8AC3E}">
        <p14:creationId xmlns:p14="http://schemas.microsoft.com/office/powerpoint/2010/main" val="57884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Accéder à la cartographie des lieux d’activité depuis internet</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2"/>
          <a:srcRect t="-1" b="61515"/>
          <a:stretch/>
        </p:blipFill>
        <p:spPr>
          <a:xfrm>
            <a:off x="587031" y="1185102"/>
            <a:ext cx="3114772" cy="348524"/>
          </a:xfrm>
          <a:prstGeom prst="rect">
            <a:avLst/>
          </a:prstGeom>
        </p:spPr>
      </p:pic>
      <p:sp>
        <p:nvSpPr>
          <p:cNvPr id="47" name="ZoneTexte 46">
            <a:extLst>
              <a:ext uri="{FF2B5EF4-FFF2-40B4-BE49-F238E27FC236}">
                <a16:creationId xmlns:a16="http://schemas.microsoft.com/office/drawing/2014/main" id="{AB0CF003-5222-4490-AD44-84BC4F1D9853}"/>
              </a:ext>
            </a:extLst>
          </p:cNvPr>
          <p:cNvSpPr txBox="1"/>
          <p:nvPr/>
        </p:nvSpPr>
        <p:spPr>
          <a:xfrm>
            <a:off x="1066995" y="1851760"/>
            <a:ext cx="10058011" cy="332527"/>
          </a:xfrm>
          <a:prstGeom prst="rect">
            <a:avLst/>
          </a:prstGeom>
          <a:noFill/>
        </p:spPr>
        <p:txBody>
          <a:bodyPr wrap="square" anchor="ctr">
            <a:spAutoFit/>
          </a:bodyPr>
          <a:lstStyle/>
          <a:p>
            <a:pPr algn="ctr">
              <a:lnSpc>
                <a:spcPts val="2100"/>
              </a:lnSpc>
            </a:pPr>
            <a:r>
              <a:rPr lang="fr-FR" sz="1200">
                <a:latin typeface="Marianne" panose="02000000000000000000" pitchFamily="2" charset="0"/>
                <a:hlinkClick r:id="rId3"/>
              </a:rPr>
              <a:t>https://www.ipro360.justice.fr/</a:t>
            </a:r>
            <a:r>
              <a:rPr lang="fr-FR" sz="1200">
                <a:latin typeface="Marianne" panose="02000000000000000000" pitchFamily="2" charset="0"/>
              </a:rPr>
              <a:t>	     /	Accessible également depuis le site </a:t>
            </a:r>
            <a:r>
              <a:rPr lang="fr-FR" sz="1200">
                <a:latin typeface="Marianne" panose="02000000000000000000" pitchFamily="2" charset="0"/>
                <a:hlinkClick r:id="rId4"/>
              </a:rPr>
              <a:t>travail-prison.fr  </a:t>
            </a:r>
            <a:endParaRPr lang="fr-FR" sz="1200">
              <a:latin typeface="Marianne" panose="02000000000000000000" pitchFamily="2" charset="0"/>
            </a:endParaRPr>
          </a:p>
        </p:txBody>
      </p:sp>
      <p:sp>
        <p:nvSpPr>
          <p:cNvPr id="46" name="Espace réservé du texte 8">
            <a:extLst>
              <a:ext uri="{FF2B5EF4-FFF2-40B4-BE49-F238E27FC236}">
                <a16:creationId xmlns:a16="http://schemas.microsoft.com/office/drawing/2014/main" id="{1C79226C-8F59-436D-925E-C60F89D6BC58}"/>
              </a:ext>
            </a:extLst>
          </p:cNvPr>
          <p:cNvSpPr txBox="1">
            <a:spLocks/>
          </p:cNvSpPr>
          <p:nvPr/>
        </p:nvSpPr>
        <p:spPr>
          <a:xfrm>
            <a:off x="746485" y="2252941"/>
            <a:ext cx="1688898" cy="3633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b="1" u="sng">
                <a:latin typeface="Marianne" panose="02000000000000000000" pitchFamily="2" charset="0"/>
              </a:rPr>
              <a:t>Moyens d’accès :</a:t>
            </a:r>
          </a:p>
        </p:txBody>
      </p:sp>
      <p:pic>
        <p:nvPicPr>
          <p:cNvPr id="44" name="Image 9">
            <a:extLst>
              <a:ext uri="{FF2B5EF4-FFF2-40B4-BE49-F238E27FC236}">
                <a16:creationId xmlns:a16="http://schemas.microsoft.com/office/drawing/2014/main" id="{BDAA4E73-036D-40F9-A41B-1E79AA318C3B}"/>
              </a:ext>
            </a:extLst>
          </p:cNvPr>
          <p:cNvPicPr>
            <a:picLocks noChangeAspect="1"/>
          </p:cNvPicPr>
          <p:nvPr/>
        </p:nvPicPr>
        <p:blipFill>
          <a:blip r:embed="rId5"/>
          <a:stretch>
            <a:fillRect/>
          </a:stretch>
        </p:blipFill>
        <p:spPr>
          <a:xfrm rot="16200000">
            <a:off x="8823455" y="2631275"/>
            <a:ext cx="2070700" cy="3793339"/>
          </a:xfrm>
          <a:prstGeom prst="rect">
            <a:avLst/>
          </a:prstGeom>
        </p:spPr>
      </p:pic>
      <p:sp>
        <p:nvSpPr>
          <p:cNvPr id="88" name="Rectangle 87">
            <a:extLst>
              <a:ext uri="{FF2B5EF4-FFF2-40B4-BE49-F238E27FC236}">
                <a16:creationId xmlns:a16="http://schemas.microsoft.com/office/drawing/2014/main" id="{39CA98F6-C001-4592-9F73-95A7A662F322}"/>
              </a:ext>
            </a:extLst>
          </p:cNvPr>
          <p:cNvSpPr/>
          <p:nvPr/>
        </p:nvSpPr>
        <p:spPr>
          <a:xfrm>
            <a:off x="10378898" y="4210847"/>
            <a:ext cx="605282" cy="1107996"/>
          </a:xfrm>
          <a:prstGeom prst="rect">
            <a:avLst/>
          </a:prstGeom>
        </p:spPr>
        <p:txBody>
          <a:bodyPr wrap="square">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rPr>
              <a:t>✓</a:t>
            </a: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grpSp>
        <p:nvGrpSpPr>
          <p:cNvPr id="12" name="Groupe 11">
            <a:extLst>
              <a:ext uri="{FF2B5EF4-FFF2-40B4-BE49-F238E27FC236}">
                <a16:creationId xmlns:a16="http://schemas.microsoft.com/office/drawing/2014/main" id="{FA0DBB6D-0B4C-4022-B739-602910591C99}"/>
              </a:ext>
            </a:extLst>
          </p:cNvPr>
          <p:cNvGrpSpPr/>
          <p:nvPr/>
        </p:nvGrpSpPr>
        <p:grpSpPr>
          <a:xfrm>
            <a:off x="8688062" y="3906870"/>
            <a:ext cx="2341486" cy="1242148"/>
            <a:chOff x="8980939" y="3979157"/>
            <a:chExt cx="2341486" cy="1242148"/>
          </a:xfrm>
        </p:grpSpPr>
        <p:sp>
          <p:nvSpPr>
            <p:cNvPr id="87" name="Rectangle 86">
              <a:extLst>
                <a:ext uri="{FF2B5EF4-FFF2-40B4-BE49-F238E27FC236}">
                  <a16:creationId xmlns:a16="http://schemas.microsoft.com/office/drawing/2014/main" id="{6540579D-4160-42AE-A31D-75E2ED8F561B}"/>
                </a:ext>
              </a:extLst>
            </p:cNvPr>
            <p:cNvSpPr/>
            <p:nvPr/>
          </p:nvSpPr>
          <p:spPr>
            <a:xfrm>
              <a:off x="8980939" y="3979157"/>
              <a:ext cx="2341486" cy="124214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sp>
          <p:nvSpPr>
            <p:cNvPr id="89" name="Rectangle 88">
              <a:extLst>
                <a:ext uri="{FF2B5EF4-FFF2-40B4-BE49-F238E27FC236}">
                  <a16:creationId xmlns:a16="http://schemas.microsoft.com/office/drawing/2014/main" id="{B980E088-EC90-4917-B729-DBF58794E97A}"/>
                </a:ext>
              </a:extLst>
            </p:cNvPr>
            <p:cNvSpPr/>
            <p:nvPr/>
          </p:nvSpPr>
          <p:spPr>
            <a:xfrm>
              <a:off x="9093178" y="4069103"/>
              <a:ext cx="2117008" cy="923201"/>
            </a:xfrm>
            <a:prstGeom prst="rect">
              <a:avLst/>
            </a:prstGeom>
          </p:spPr>
          <p:txBody>
            <a:bodyPr wrap="square">
              <a:spAutoFit/>
            </a:bodyPr>
            <a:lstStyle/>
            <a:p>
              <a:pPr marL="0" marR="0" lvl="0" indent="0" algn="ctr" defTabSz="1071003" rtl="0" eaLnBrk="1" fontAlgn="base" latinLnBrk="0" hangingPunct="1">
                <a:spcBef>
                  <a:spcPct val="0"/>
                </a:spcBef>
                <a:spcAft>
                  <a:spcPct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Marianne" panose="02000000000000000000" pitchFamily="50" charset="0"/>
                  <a:ea typeface="MS PGothic" pitchFamily="34" charset="-128"/>
                </a:rPr>
                <a:t>Possible via les mêmes navigateurs mobiles. </a:t>
              </a:r>
            </a:p>
            <a:p>
              <a:pPr marL="0" marR="0" lvl="0" indent="0" algn="ctr" defTabSz="1071003" rtl="0" eaLnBrk="1" fontAlgn="base" latinLnBrk="0" hangingPunct="1">
                <a:lnSpc>
                  <a:spcPct val="150000"/>
                </a:lnSpc>
                <a:spcBef>
                  <a:spcPct val="0"/>
                </a:spcBef>
                <a:spcAft>
                  <a:spcPct val="0"/>
                </a:spcAft>
                <a:buClrTx/>
                <a:buSzTx/>
                <a:buFontTx/>
                <a:buNone/>
                <a:tabLst/>
                <a:defRPr/>
              </a:pPr>
              <a:endParaRPr kumimoji="0" lang="fr-FR" sz="800" b="1" i="0" u="none" strike="noStrike" kern="1200" cap="none" spc="0" normalizeH="0" baseline="0" noProof="0">
                <a:ln>
                  <a:noFill/>
                </a:ln>
                <a:solidFill>
                  <a:srgbClr val="0C0C0C"/>
                </a:solidFill>
                <a:effectLst/>
                <a:uLnTx/>
                <a:uFillTx/>
                <a:latin typeface="Marianne" panose="02000000000000000000" pitchFamily="50" charset="0"/>
                <a:ea typeface="MS PGothic" pitchFamily="34" charset="-128"/>
              </a:endParaRPr>
            </a:p>
            <a:p>
              <a:pPr marL="0" marR="0" lvl="0" indent="0" algn="ctr" defTabSz="1071003" rtl="0" eaLnBrk="1" fontAlgn="base" latinLnBrk="0" hangingPunct="1">
                <a:lnSpc>
                  <a:spcPct val="150000"/>
                </a:lnSpc>
                <a:spcBef>
                  <a:spcPct val="0"/>
                </a:spcBef>
                <a:spcAft>
                  <a:spcPct val="0"/>
                </a:spcAft>
                <a:buClrTx/>
                <a:buSzTx/>
                <a:buFontTx/>
                <a:buNone/>
                <a:tabLst/>
                <a:defRPr/>
              </a:pPr>
              <a:r>
                <a:rPr lang="fr-FR" sz="600">
                  <a:solidFill>
                    <a:srgbClr val="0C0C0C"/>
                  </a:solidFill>
                  <a:latin typeface="Marianne" panose="02000000000000000000" pitchFamily="50" charset="0"/>
                  <a:ea typeface="MS PGothic" pitchFamily="34" charset="-128"/>
                </a:rPr>
                <a:t>Pour une meilleure expérience : </a:t>
              </a:r>
            </a:p>
            <a:p>
              <a:pPr marL="171450" marR="0" lvl="0" indent="-171450" defTabSz="1071003" rtl="0" eaLnBrk="1" fontAlgn="base" latinLnBrk="0" hangingPunct="1">
                <a:lnSpc>
                  <a:spcPct val="150000"/>
                </a:lnSpc>
                <a:spcBef>
                  <a:spcPct val="0"/>
                </a:spcBef>
                <a:spcAft>
                  <a:spcPct val="0"/>
                </a:spcAft>
                <a:buClrTx/>
                <a:buSzTx/>
                <a:buFont typeface="Wingdings" panose="05000000000000000000" pitchFamily="2" charset="2"/>
                <a:buChar char="ü"/>
                <a:tabLst/>
                <a:defRPr/>
              </a:pPr>
              <a:r>
                <a:rPr kumimoji="0" lang="fr-FR" sz="600" i="0" u="none" strike="noStrike" kern="1200" cap="none" spc="0" normalizeH="0" baseline="0" noProof="0">
                  <a:ln>
                    <a:noFill/>
                  </a:ln>
                  <a:solidFill>
                    <a:srgbClr val="0C0C0C"/>
                  </a:solidFill>
                  <a:effectLst/>
                  <a:uLnTx/>
                  <a:uFillTx/>
                  <a:latin typeface="Marianne" panose="02000000000000000000" pitchFamily="50" charset="0"/>
                  <a:ea typeface="MS PGothic" pitchFamily="34" charset="-128"/>
                </a:rPr>
                <a:t>Usage en mode paysage</a:t>
              </a:r>
            </a:p>
            <a:p>
              <a:pPr marL="171450" marR="0" lvl="0" indent="-171450" defTabSz="1071003" rtl="0" eaLnBrk="1" fontAlgn="base" latinLnBrk="0" hangingPunct="1">
                <a:lnSpc>
                  <a:spcPct val="150000"/>
                </a:lnSpc>
                <a:spcBef>
                  <a:spcPct val="0"/>
                </a:spcBef>
                <a:spcAft>
                  <a:spcPct val="0"/>
                </a:spcAft>
                <a:buClrTx/>
                <a:buSzTx/>
                <a:buFont typeface="Wingdings" panose="05000000000000000000" pitchFamily="2" charset="2"/>
                <a:buChar char="ü"/>
                <a:tabLst/>
                <a:defRPr/>
              </a:pPr>
              <a:r>
                <a:rPr kumimoji="0" lang="fr-FR" sz="600" i="0" u="none" strike="noStrike" kern="1200" cap="none" spc="0" normalizeH="0" baseline="0" noProof="0">
                  <a:ln>
                    <a:noFill/>
                  </a:ln>
                  <a:solidFill>
                    <a:srgbClr val="0C0C0C"/>
                  </a:solidFill>
                  <a:effectLst/>
                  <a:uLnTx/>
                  <a:uFillTx/>
                  <a:latin typeface="Marianne" panose="02000000000000000000" pitchFamily="50" charset="0"/>
                  <a:ea typeface="MS PGothic" pitchFamily="34" charset="-128"/>
                </a:rPr>
                <a:t>Replier le volet gauche </a:t>
              </a:r>
            </a:p>
          </p:txBody>
        </p:sp>
      </p:grpSp>
      <p:pic>
        <p:nvPicPr>
          <p:cNvPr id="93" name="Image 9">
            <a:extLst>
              <a:ext uri="{FF2B5EF4-FFF2-40B4-BE49-F238E27FC236}">
                <a16:creationId xmlns:a16="http://schemas.microsoft.com/office/drawing/2014/main" id="{66CC8A8A-FC9F-4A4F-B18F-957C101FCB61}"/>
              </a:ext>
            </a:extLst>
          </p:cNvPr>
          <p:cNvPicPr>
            <a:picLocks noChangeAspect="1"/>
          </p:cNvPicPr>
          <p:nvPr/>
        </p:nvPicPr>
        <p:blipFill>
          <a:blip r:embed="rId6"/>
          <a:stretch>
            <a:fillRect/>
          </a:stretch>
        </p:blipFill>
        <p:spPr>
          <a:xfrm>
            <a:off x="436526" y="2686547"/>
            <a:ext cx="7741812" cy="3682796"/>
          </a:xfrm>
          <a:prstGeom prst="rect">
            <a:avLst/>
          </a:prstGeom>
        </p:spPr>
      </p:pic>
      <p:grpSp>
        <p:nvGrpSpPr>
          <p:cNvPr id="20" name="Groupe 19">
            <a:extLst>
              <a:ext uri="{FF2B5EF4-FFF2-40B4-BE49-F238E27FC236}">
                <a16:creationId xmlns:a16="http://schemas.microsoft.com/office/drawing/2014/main" id="{13FAD955-0C64-48A7-8D80-6786A115CD2A}"/>
              </a:ext>
            </a:extLst>
          </p:cNvPr>
          <p:cNvGrpSpPr/>
          <p:nvPr/>
        </p:nvGrpSpPr>
        <p:grpSpPr>
          <a:xfrm>
            <a:off x="2615184" y="3487310"/>
            <a:ext cx="1080000" cy="1944000"/>
            <a:chOff x="2374733" y="3655416"/>
            <a:chExt cx="1080000" cy="1944000"/>
          </a:xfrm>
        </p:grpSpPr>
        <p:sp>
          <p:nvSpPr>
            <p:cNvPr id="48" name="Rectangle 47">
              <a:extLst>
                <a:ext uri="{FF2B5EF4-FFF2-40B4-BE49-F238E27FC236}">
                  <a16:creationId xmlns:a16="http://schemas.microsoft.com/office/drawing/2014/main" id="{AE528A1D-95F2-45AB-8065-3AF3928CCF0F}"/>
                </a:ext>
              </a:extLst>
            </p:cNvPr>
            <p:cNvSpPr/>
            <p:nvPr/>
          </p:nvSpPr>
          <p:spPr>
            <a:xfrm>
              <a:off x="2374733" y="3655416"/>
              <a:ext cx="1080000" cy="19440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pic>
          <p:nvPicPr>
            <p:cNvPr id="52" name="Picture 2">
              <a:extLst>
                <a:ext uri="{FF2B5EF4-FFF2-40B4-BE49-F238E27FC236}">
                  <a16:creationId xmlns:a16="http://schemas.microsoft.com/office/drawing/2014/main" id="{9D4A088C-9773-4C20-899C-8C1FEA5148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646" y="3725708"/>
              <a:ext cx="682174" cy="65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52">
              <a:extLst>
                <a:ext uri="{FF2B5EF4-FFF2-40B4-BE49-F238E27FC236}">
                  <a16:creationId xmlns:a16="http://schemas.microsoft.com/office/drawing/2014/main" id="{4C0CEC0F-D88F-411D-9DA4-8ECCED865A8B}"/>
                </a:ext>
              </a:extLst>
            </p:cNvPr>
            <p:cNvSpPr/>
            <p:nvPr/>
          </p:nvSpPr>
          <p:spPr>
            <a:xfrm>
              <a:off x="2374733" y="4459262"/>
              <a:ext cx="1080000" cy="1080000"/>
            </a:xfrm>
            <a:prstGeom prst="rect">
              <a:avLst/>
            </a:prstGeom>
          </p:spPr>
          <p:txBody>
            <a:bodyPr wrap="none">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rPr>
                <a:t>✓</a:t>
              </a: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sp>
          <p:nvSpPr>
            <p:cNvPr id="51" name="Rectangle 50">
              <a:extLst>
                <a:ext uri="{FF2B5EF4-FFF2-40B4-BE49-F238E27FC236}">
                  <a16:creationId xmlns:a16="http://schemas.microsoft.com/office/drawing/2014/main" id="{BF03577D-2AA7-4645-BC25-E8B6D9147F4C}"/>
                </a:ext>
              </a:extLst>
            </p:cNvPr>
            <p:cNvSpPr/>
            <p:nvPr/>
          </p:nvSpPr>
          <p:spPr>
            <a:xfrm>
              <a:off x="2452107" y="4399126"/>
              <a:ext cx="925253" cy="215444"/>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Mozilla Firefox </a:t>
              </a:r>
            </a:p>
          </p:txBody>
        </p:sp>
      </p:grpSp>
      <p:grpSp>
        <p:nvGrpSpPr>
          <p:cNvPr id="21" name="Groupe 20">
            <a:extLst>
              <a:ext uri="{FF2B5EF4-FFF2-40B4-BE49-F238E27FC236}">
                <a16:creationId xmlns:a16="http://schemas.microsoft.com/office/drawing/2014/main" id="{A3A69F55-3799-48A6-8623-ED0BA3EFA194}"/>
              </a:ext>
            </a:extLst>
          </p:cNvPr>
          <p:cNvGrpSpPr/>
          <p:nvPr/>
        </p:nvGrpSpPr>
        <p:grpSpPr>
          <a:xfrm>
            <a:off x="3767431" y="3487310"/>
            <a:ext cx="1080000" cy="1944000"/>
            <a:chOff x="3526980" y="3655416"/>
            <a:chExt cx="1080000" cy="1944000"/>
          </a:xfrm>
        </p:grpSpPr>
        <p:pic>
          <p:nvPicPr>
            <p:cNvPr id="58" name="Picture 3">
              <a:extLst>
                <a:ext uri="{FF2B5EF4-FFF2-40B4-BE49-F238E27FC236}">
                  <a16:creationId xmlns:a16="http://schemas.microsoft.com/office/drawing/2014/main" id="{894551AB-739A-487B-8139-D84F42DD95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9898" y="3742207"/>
              <a:ext cx="634164" cy="62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Rectangle 58">
              <a:extLst>
                <a:ext uri="{FF2B5EF4-FFF2-40B4-BE49-F238E27FC236}">
                  <a16:creationId xmlns:a16="http://schemas.microsoft.com/office/drawing/2014/main" id="{0D138EC2-3F90-4704-9A0C-0B16B65DAF43}"/>
                </a:ext>
              </a:extLst>
            </p:cNvPr>
            <p:cNvSpPr/>
            <p:nvPr/>
          </p:nvSpPr>
          <p:spPr>
            <a:xfrm>
              <a:off x="3526980" y="4459262"/>
              <a:ext cx="1080000" cy="1080000"/>
            </a:xfrm>
            <a:prstGeom prst="rect">
              <a:avLst/>
            </a:prstGeom>
          </p:spPr>
          <p:txBody>
            <a:bodyPr wrap="none">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rPr>
                <a:t>✓</a:t>
              </a: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sp>
          <p:nvSpPr>
            <p:cNvPr id="62" name="Rectangle 61">
              <a:extLst>
                <a:ext uri="{FF2B5EF4-FFF2-40B4-BE49-F238E27FC236}">
                  <a16:creationId xmlns:a16="http://schemas.microsoft.com/office/drawing/2014/main" id="{5553E754-E0A2-47E0-8D4D-23E45FFEC7FD}"/>
                </a:ext>
              </a:extLst>
            </p:cNvPr>
            <p:cNvSpPr/>
            <p:nvPr/>
          </p:nvSpPr>
          <p:spPr>
            <a:xfrm>
              <a:off x="3587522" y="4399126"/>
              <a:ext cx="958917" cy="215444"/>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Google Chrome</a:t>
              </a:r>
              <a:endParaRPr kumimoji="0" lang="fr-FR" sz="8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sp>
          <p:nvSpPr>
            <p:cNvPr id="70" name="Rectangle 69">
              <a:extLst>
                <a:ext uri="{FF2B5EF4-FFF2-40B4-BE49-F238E27FC236}">
                  <a16:creationId xmlns:a16="http://schemas.microsoft.com/office/drawing/2014/main" id="{4280FE3C-D3BB-447A-B096-9B29944B614F}"/>
                </a:ext>
              </a:extLst>
            </p:cNvPr>
            <p:cNvSpPr/>
            <p:nvPr/>
          </p:nvSpPr>
          <p:spPr>
            <a:xfrm>
              <a:off x="3526980" y="3655416"/>
              <a:ext cx="1080000" cy="19440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grpSp>
      <p:grpSp>
        <p:nvGrpSpPr>
          <p:cNvPr id="22" name="Groupe 21">
            <a:extLst>
              <a:ext uri="{FF2B5EF4-FFF2-40B4-BE49-F238E27FC236}">
                <a16:creationId xmlns:a16="http://schemas.microsoft.com/office/drawing/2014/main" id="{34AA52B0-1365-42B1-859C-363B12D8806C}"/>
              </a:ext>
            </a:extLst>
          </p:cNvPr>
          <p:cNvGrpSpPr/>
          <p:nvPr/>
        </p:nvGrpSpPr>
        <p:grpSpPr>
          <a:xfrm>
            <a:off x="6071927" y="3487310"/>
            <a:ext cx="1080000" cy="1944000"/>
            <a:chOff x="5831476" y="3655416"/>
            <a:chExt cx="1080000" cy="1944000"/>
          </a:xfrm>
        </p:grpSpPr>
        <p:pic>
          <p:nvPicPr>
            <p:cNvPr id="82" name="Picture 2" descr="Téléchargez Microsoft Edge | Microsoft">
              <a:extLst>
                <a:ext uri="{FF2B5EF4-FFF2-40B4-BE49-F238E27FC236}">
                  <a16:creationId xmlns:a16="http://schemas.microsoft.com/office/drawing/2014/main" id="{1E3BE785-18C7-44AA-94EB-5C07B0E2F8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9566" y="3740543"/>
              <a:ext cx="743820" cy="626268"/>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0722E9DF-34C2-43F0-B98E-66E63517303B}"/>
                </a:ext>
              </a:extLst>
            </p:cNvPr>
            <p:cNvSpPr/>
            <p:nvPr/>
          </p:nvSpPr>
          <p:spPr>
            <a:xfrm>
              <a:off x="5831476" y="3655416"/>
              <a:ext cx="1080000" cy="19440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sp>
          <p:nvSpPr>
            <p:cNvPr id="84" name="Rectangle 83">
              <a:extLst>
                <a:ext uri="{FF2B5EF4-FFF2-40B4-BE49-F238E27FC236}">
                  <a16:creationId xmlns:a16="http://schemas.microsoft.com/office/drawing/2014/main" id="{5C15ABBF-4F22-4584-955F-AC91DFE4B5FF}"/>
                </a:ext>
              </a:extLst>
            </p:cNvPr>
            <p:cNvSpPr/>
            <p:nvPr/>
          </p:nvSpPr>
          <p:spPr>
            <a:xfrm>
              <a:off x="5831476" y="4459262"/>
              <a:ext cx="1080000" cy="1080000"/>
            </a:xfrm>
            <a:prstGeom prst="rect">
              <a:avLst/>
            </a:prstGeom>
          </p:spPr>
          <p:txBody>
            <a:bodyPr wrap="none">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rPr>
                <a:t>✓</a:t>
              </a: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sp>
          <p:nvSpPr>
            <p:cNvPr id="85" name="Rectangle 84">
              <a:extLst>
                <a:ext uri="{FF2B5EF4-FFF2-40B4-BE49-F238E27FC236}">
                  <a16:creationId xmlns:a16="http://schemas.microsoft.com/office/drawing/2014/main" id="{1B558EB7-AE1A-44E7-AA27-7265533B4CAE}"/>
                </a:ext>
              </a:extLst>
            </p:cNvPr>
            <p:cNvSpPr/>
            <p:nvPr/>
          </p:nvSpPr>
          <p:spPr>
            <a:xfrm>
              <a:off x="5907247" y="4399126"/>
              <a:ext cx="928459" cy="215444"/>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Microsoft Edge</a:t>
              </a:r>
              <a:endParaRPr kumimoji="0" lang="fr-FR" sz="8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grpSp>
      <p:grpSp>
        <p:nvGrpSpPr>
          <p:cNvPr id="23" name="Groupe 22">
            <a:extLst>
              <a:ext uri="{FF2B5EF4-FFF2-40B4-BE49-F238E27FC236}">
                <a16:creationId xmlns:a16="http://schemas.microsoft.com/office/drawing/2014/main" id="{27CEF179-5C8E-4056-99A0-72D73DF4B053}"/>
              </a:ext>
            </a:extLst>
          </p:cNvPr>
          <p:cNvGrpSpPr/>
          <p:nvPr/>
        </p:nvGrpSpPr>
        <p:grpSpPr>
          <a:xfrm>
            <a:off x="4919678" y="3487310"/>
            <a:ext cx="1080000" cy="2158063"/>
            <a:chOff x="4679227" y="3655416"/>
            <a:chExt cx="1080000" cy="2158063"/>
          </a:xfrm>
        </p:grpSpPr>
        <p:sp>
          <p:nvSpPr>
            <p:cNvPr id="60" name="Rectangle 59">
              <a:extLst>
                <a:ext uri="{FF2B5EF4-FFF2-40B4-BE49-F238E27FC236}">
                  <a16:creationId xmlns:a16="http://schemas.microsoft.com/office/drawing/2014/main" id="{8B65E55A-966A-467A-99D9-0F445B8123D5}"/>
                </a:ext>
              </a:extLst>
            </p:cNvPr>
            <p:cNvSpPr/>
            <p:nvPr/>
          </p:nvSpPr>
          <p:spPr>
            <a:xfrm>
              <a:off x="4703701" y="4459262"/>
              <a:ext cx="1031051" cy="1354217"/>
            </a:xfrm>
            <a:prstGeom prst="rect">
              <a:avLst/>
            </a:prstGeom>
          </p:spPr>
          <p:txBody>
            <a:bodyPr wrap="none">
              <a:spAutoFit/>
            </a:bodyPr>
            <a:lstStyle/>
            <a:p>
              <a:pPr algn="ctr" defTabSz="1071003" fontAlgn="base">
                <a:spcBef>
                  <a:spcPct val="0"/>
                </a:spcBef>
                <a:spcAft>
                  <a:spcPct val="0"/>
                </a:spcAft>
                <a:defRPr/>
              </a:pPr>
              <a:r>
                <a:rPr kumimoji="0" lang="fr-FR" sz="6600" b="0" i="0" u="none" strike="noStrike" kern="1200" cap="none" spc="0" normalizeH="0" baseline="0" noProof="0">
                  <a:ln>
                    <a:noFill/>
                  </a:ln>
                  <a:solidFill>
                    <a:srgbClr val="FF0000"/>
                  </a:solidFill>
                  <a:effectLst/>
                  <a:uLnTx/>
                  <a:uFillTx/>
                  <a:latin typeface="Raleway" pitchFamily="34" charset="0"/>
                  <a:ea typeface="MS PGothic" pitchFamily="34" charset="-128"/>
                  <a:cs typeface="+mn-cs"/>
                </a:rPr>
                <a:t>✗</a:t>
              </a:r>
            </a:p>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92D050"/>
                </a:solidFill>
                <a:effectLst/>
                <a:uLnTx/>
                <a:uFillTx/>
                <a:latin typeface="Raleway" pitchFamily="34" charset="0"/>
                <a:ea typeface="MS PGothic" pitchFamily="34" charset="-128"/>
                <a:cs typeface="+mn-cs"/>
              </a:endParaRPr>
            </a:p>
          </p:txBody>
        </p:sp>
        <p:pic>
          <p:nvPicPr>
            <p:cNvPr id="64" name="Picture 4">
              <a:extLst>
                <a:ext uri="{FF2B5EF4-FFF2-40B4-BE49-F238E27FC236}">
                  <a16:creationId xmlns:a16="http://schemas.microsoft.com/office/drawing/2014/main" id="{4C825CD0-B493-4F87-B403-FBED5E5919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0202" y="3733161"/>
              <a:ext cx="658050" cy="64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tangle 65">
              <a:extLst>
                <a:ext uri="{FF2B5EF4-FFF2-40B4-BE49-F238E27FC236}">
                  <a16:creationId xmlns:a16="http://schemas.microsoft.com/office/drawing/2014/main" id="{A6A76D93-A8D8-4EF7-9245-CD75E3AA8156}"/>
                </a:ext>
              </a:extLst>
            </p:cNvPr>
            <p:cNvSpPr/>
            <p:nvPr/>
          </p:nvSpPr>
          <p:spPr>
            <a:xfrm>
              <a:off x="4825530" y="4399126"/>
              <a:ext cx="787395" cy="215444"/>
            </a:xfrm>
            <a:prstGeom prst="rect">
              <a:avLst/>
            </a:prstGeom>
          </p:spPr>
          <p:txBody>
            <a:bodyPr wrap="none">
              <a:spAutoFit/>
            </a:bodyPr>
            <a:lstStyle/>
            <a:p>
              <a:pPr marL="0" marR="0" lvl="0" indent="0" algn="l" defTabSz="1071003" rtl="0" eaLnBrk="1" fontAlgn="base" latinLnBrk="0" hangingPunct="1">
                <a:lnSpc>
                  <a:spcPct val="100000"/>
                </a:lnSpc>
                <a:spcBef>
                  <a:spcPct val="0"/>
                </a:spcBef>
                <a:spcAft>
                  <a:spcPct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Apple Safari</a:t>
              </a:r>
              <a:endParaRPr kumimoji="0" lang="fr-FR" sz="8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sp>
          <p:nvSpPr>
            <p:cNvPr id="86" name="Rectangle 85">
              <a:extLst>
                <a:ext uri="{FF2B5EF4-FFF2-40B4-BE49-F238E27FC236}">
                  <a16:creationId xmlns:a16="http://schemas.microsoft.com/office/drawing/2014/main" id="{F02FDCD1-5D88-4673-B049-993DC5BF23A9}"/>
                </a:ext>
              </a:extLst>
            </p:cNvPr>
            <p:cNvSpPr/>
            <p:nvPr/>
          </p:nvSpPr>
          <p:spPr>
            <a:xfrm>
              <a:off x="4679227" y="3655416"/>
              <a:ext cx="1080000" cy="194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grpSp>
      <p:grpSp>
        <p:nvGrpSpPr>
          <p:cNvPr id="24" name="Groupe 23">
            <a:extLst>
              <a:ext uri="{FF2B5EF4-FFF2-40B4-BE49-F238E27FC236}">
                <a16:creationId xmlns:a16="http://schemas.microsoft.com/office/drawing/2014/main" id="{41979323-D9F5-49D9-9165-77737A028502}"/>
              </a:ext>
            </a:extLst>
          </p:cNvPr>
          <p:cNvGrpSpPr/>
          <p:nvPr/>
        </p:nvGrpSpPr>
        <p:grpSpPr>
          <a:xfrm>
            <a:off x="1462937" y="3487310"/>
            <a:ext cx="1080000" cy="1944000"/>
            <a:chOff x="1222486" y="3655416"/>
            <a:chExt cx="1080000" cy="1944000"/>
          </a:xfrm>
        </p:grpSpPr>
        <p:pic>
          <p:nvPicPr>
            <p:cNvPr id="55" name="Picture 2">
              <a:extLst>
                <a:ext uri="{FF2B5EF4-FFF2-40B4-BE49-F238E27FC236}">
                  <a16:creationId xmlns:a16="http://schemas.microsoft.com/office/drawing/2014/main" id="{FCB09331-3FE5-4410-9039-CC30BA301A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7203" y="3736794"/>
              <a:ext cx="670566" cy="63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ectangle 55">
              <a:extLst>
                <a:ext uri="{FF2B5EF4-FFF2-40B4-BE49-F238E27FC236}">
                  <a16:creationId xmlns:a16="http://schemas.microsoft.com/office/drawing/2014/main" id="{A5B99028-F714-4807-A582-6069DBAB79A4}"/>
                </a:ext>
              </a:extLst>
            </p:cNvPr>
            <p:cNvSpPr/>
            <p:nvPr/>
          </p:nvSpPr>
          <p:spPr>
            <a:xfrm>
              <a:off x="1222486" y="4459262"/>
              <a:ext cx="1080000" cy="1080000"/>
            </a:xfrm>
            <a:prstGeom prst="rect">
              <a:avLst/>
            </a:prstGeom>
          </p:spPr>
          <p:txBody>
            <a:bodyPr wrap="none" anchor="ctr">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6600" b="0" i="0" u="none" strike="noStrike" kern="1200" cap="none" spc="0" normalizeH="0" baseline="0" noProof="0">
                  <a:ln>
                    <a:noFill/>
                  </a:ln>
                  <a:solidFill>
                    <a:srgbClr val="FF0000"/>
                  </a:solidFill>
                  <a:effectLst/>
                  <a:uLnTx/>
                  <a:uFillTx/>
                  <a:latin typeface="Raleway" pitchFamily="34" charset="0"/>
                  <a:ea typeface="MS PGothic" pitchFamily="34" charset="-128"/>
                  <a:cs typeface="+mn-cs"/>
                </a:rPr>
                <a:t>✗</a:t>
              </a:r>
            </a:p>
          </p:txBody>
        </p:sp>
        <p:sp>
          <p:nvSpPr>
            <p:cNvPr id="57" name="Rectangle 56">
              <a:extLst>
                <a:ext uri="{FF2B5EF4-FFF2-40B4-BE49-F238E27FC236}">
                  <a16:creationId xmlns:a16="http://schemas.microsoft.com/office/drawing/2014/main" id="{64BE4DEA-D91E-4C1C-BB74-6288C2C45B78}"/>
                </a:ext>
              </a:extLst>
            </p:cNvPr>
            <p:cNvSpPr/>
            <p:nvPr/>
          </p:nvSpPr>
          <p:spPr>
            <a:xfrm>
              <a:off x="1230846" y="4337571"/>
              <a:ext cx="1063280" cy="338554"/>
            </a:xfrm>
            <a:prstGeom prst="rect">
              <a:avLst/>
            </a:prstGeom>
          </p:spPr>
          <p:txBody>
            <a:bodyPr wrap="square" anchor="ctr">
              <a:spAutoFit/>
            </a:bodyPr>
            <a:lstStyle/>
            <a:p>
              <a:pPr marL="0" marR="0" lvl="0" indent="0" algn="ctr" defTabSz="1071003" rtl="0" eaLnBrk="1" fontAlgn="base" latinLnBrk="0" hangingPunct="1">
                <a:lnSpc>
                  <a:spcPct val="100000"/>
                </a:lnSpc>
                <a:spcBef>
                  <a:spcPct val="0"/>
                </a:spcBef>
                <a:spcAft>
                  <a:spcPct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Raleway" pitchFamily="34" charset="0"/>
                  <a:ea typeface="MS PGothic" pitchFamily="34" charset="-128"/>
                  <a:cs typeface="+mn-cs"/>
                </a:rPr>
                <a:t>Microsoft Internet Explorer</a:t>
              </a:r>
              <a:endParaRPr kumimoji="0" lang="fr-FR" sz="800" b="0" i="0" u="none" strike="noStrike" kern="1200" cap="none" spc="0" normalizeH="0" baseline="0" noProof="0">
                <a:ln>
                  <a:noFill/>
                </a:ln>
                <a:solidFill>
                  <a:srgbClr val="0C0C0C"/>
                </a:solidFill>
                <a:effectLst/>
                <a:uLnTx/>
                <a:uFillTx/>
                <a:latin typeface="Raleway" pitchFamily="34" charset="0"/>
                <a:ea typeface="MS PGothic" pitchFamily="34" charset="-128"/>
                <a:cs typeface="+mn-cs"/>
              </a:endParaRPr>
            </a:p>
          </p:txBody>
        </p:sp>
        <p:sp>
          <p:nvSpPr>
            <p:cNvPr id="90" name="Rectangle 89">
              <a:extLst>
                <a:ext uri="{FF2B5EF4-FFF2-40B4-BE49-F238E27FC236}">
                  <a16:creationId xmlns:a16="http://schemas.microsoft.com/office/drawing/2014/main" id="{D6D2E319-19D3-4918-BB47-C268B750D78B}"/>
                </a:ext>
              </a:extLst>
            </p:cNvPr>
            <p:cNvSpPr/>
            <p:nvPr/>
          </p:nvSpPr>
          <p:spPr>
            <a:xfrm>
              <a:off x="1222486" y="3655416"/>
              <a:ext cx="1080000" cy="194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1003"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Raleway"/>
                <a:ea typeface="+mn-ea"/>
                <a:cs typeface="+mn-cs"/>
              </a:endParaRPr>
            </a:p>
          </p:txBody>
        </p:sp>
      </p:grpSp>
      <p:sp>
        <p:nvSpPr>
          <p:cNvPr id="94" name="Espace réservé du numéro de diapositive 1">
            <a:extLst>
              <a:ext uri="{FF2B5EF4-FFF2-40B4-BE49-F238E27FC236}">
                <a16:creationId xmlns:a16="http://schemas.microsoft.com/office/drawing/2014/main" id="{D2B357DE-3E88-4F19-BE0B-E443F90D568B}"/>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41" name="Espace réservé du texte 8">
            <a:extLst>
              <a:ext uri="{FF2B5EF4-FFF2-40B4-BE49-F238E27FC236}">
                <a16:creationId xmlns:a16="http://schemas.microsoft.com/office/drawing/2014/main" id="{FE674C3A-DC2C-4E55-95F1-EA87571536D2}"/>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2170163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EA08C6D-A599-43F2-A72E-D1B8EBA329AA}"/>
              </a:ext>
            </a:extLst>
          </p:cNvPr>
          <p:cNvPicPr>
            <a:picLocks noChangeAspect="1"/>
          </p:cNvPicPr>
          <p:nvPr/>
        </p:nvPicPr>
        <p:blipFill>
          <a:blip r:embed="rId2"/>
          <a:stretch>
            <a:fillRect/>
          </a:stretch>
        </p:blipFill>
        <p:spPr>
          <a:xfrm>
            <a:off x="1398141" y="1914717"/>
            <a:ext cx="8515214" cy="3758181"/>
          </a:xfrm>
          <a:prstGeom prst="rect">
            <a:avLst/>
          </a:prstGeom>
        </p:spPr>
      </p:pic>
      <p:sp>
        <p:nvSpPr>
          <p:cNvPr id="20" name="Rectangle 19">
            <a:extLst>
              <a:ext uri="{FF2B5EF4-FFF2-40B4-BE49-F238E27FC236}">
                <a16:creationId xmlns:a16="http://schemas.microsoft.com/office/drawing/2014/main" id="{057F49AD-826E-4D40-99D3-62D06D27C72E}"/>
              </a:ext>
            </a:extLst>
          </p:cNvPr>
          <p:cNvSpPr/>
          <p:nvPr/>
        </p:nvSpPr>
        <p:spPr>
          <a:xfrm>
            <a:off x="8701108" y="1956934"/>
            <a:ext cx="918777" cy="224367"/>
          </a:xfrm>
          <a:prstGeom prst="rect">
            <a:avLst/>
          </a:prstGeom>
          <a:solidFill>
            <a:srgbClr val="494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a:solidFill>
                  <a:schemeClr val="bg1"/>
                </a:solidFill>
                <a:latin typeface="Marianne" panose="02000000000000000000" pitchFamily="50" charset="0"/>
              </a:rPr>
              <a:t>Prénom NOM</a:t>
            </a:r>
          </a:p>
        </p:txBody>
      </p:sp>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Présentation de votre page d’accueil IPRO360°</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63" name="Espace réservé du texte 8">
            <a:extLst>
              <a:ext uri="{FF2B5EF4-FFF2-40B4-BE49-F238E27FC236}">
                <a16:creationId xmlns:a16="http://schemas.microsoft.com/office/drawing/2014/main" id="{865B523D-BD3A-41E3-B1C4-67ADAA8A02E3}"/>
              </a:ext>
            </a:extLst>
          </p:cNvPr>
          <p:cNvSpPr txBox="1">
            <a:spLocks/>
          </p:cNvSpPr>
          <p:nvPr/>
        </p:nvSpPr>
        <p:spPr>
          <a:xfrm>
            <a:off x="293708" y="3452225"/>
            <a:ext cx="4556813" cy="862053"/>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050">
                <a:latin typeface="Marianne"/>
              </a:rPr>
              <a:t>Accès au module de gestion des lieux et des activités permettant de consulter et modifier les fiches établissement apparaissant sur la cartographie des lieux, et de gérer les fiches partenaires, relation travail, et activités de travail et de formation professionnelle apparaissant sur la cartographie des activités.</a:t>
            </a:r>
          </a:p>
        </p:txBody>
      </p:sp>
      <p:cxnSp>
        <p:nvCxnSpPr>
          <p:cNvPr id="66" name="Connecteur en arc 11">
            <a:extLst>
              <a:ext uri="{FF2B5EF4-FFF2-40B4-BE49-F238E27FC236}">
                <a16:creationId xmlns:a16="http://schemas.microsoft.com/office/drawing/2014/main" id="{264C7056-D706-4326-8219-D09ECE472627}"/>
              </a:ext>
            </a:extLst>
          </p:cNvPr>
          <p:cNvCxnSpPr>
            <a:cxnSpLocks/>
          </p:cNvCxnSpPr>
          <p:nvPr/>
        </p:nvCxnSpPr>
        <p:spPr>
          <a:xfrm flipV="1">
            <a:off x="927906" y="2776769"/>
            <a:ext cx="1039635" cy="675458"/>
          </a:xfrm>
          <a:prstGeom prst="curvedConnector3">
            <a:avLst>
              <a:gd name="adj1" fmla="val -312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8" name="Espace réservé du texte 8">
            <a:extLst>
              <a:ext uri="{FF2B5EF4-FFF2-40B4-BE49-F238E27FC236}">
                <a16:creationId xmlns:a16="http://schemas.microsoft.com/office/drawing/2014/main" id="{C665DA5A-A391-40A5-9411-48F104B8CFE1}"/>
              </a:ext>
            </a:extLst>
          </p:cNvPr>
          <p:cNvSpPr txBox="1">
            <a:spLocks/>
          </p:cNvSpPr>
          <p:nvPr/>
        </p:nvSpPr>
        <p:spPr>
          <a:xfrm>
            <a:off x="2389312" y="5788581"/>
            <a:ext cx="4739615" cy="663342"/>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050">
                <a:latin typeface="Marianne" panose="02000000000000000000" pitchFamily="2" charset="0"/>
              </a:rPr>
              <a:t>Accès à la cartographie des activités de travail pénitentiaire et de formation professionnelle en consultation uniquement (cartographie accessible aux utilisateurs disposant d’un identifiant)</a:t>
            </a:r>
          </a:p>
        </p:txBody>
      </p:sp>
      <p:cxnSp>
        <p:nvCxnSpPr>
          <p:cNvPr id="70" name="Connecteur en arc 23">
            <a:extLst>
              <a:ext uri="{FF2B5EF4-FFF2-40B4-BE49-F238E27FC236}">
                <a16:creationId xmlns:a16="http://schemas.microsoft.com/office/drawing/2014/main" id="{C26C0E13-A0D8-48D7-8E9C-69CF5A36810A}"/>
              </a:ext>
            </a:extLst>
          </p:cNvPr>
          <p:cNvCxnSpPr>
            <a:cxnSpLocks/>
          </p:cNvCxnSpPr>
          <p:nvPr/>
        </p:nvCxnSpPr>
        <p:spPr>
          <a:xfrm rot="5400000" flipH="1" flipV="1">
            <a:off x="4680467" y="4258275"/>
            <a:ext cx="2668027" cy="392591"/>
          </a:xfrm>
          <a:prstGeom prst="curvedConnector3">
            <a:avLst>
              <a:gd name="adj1" fmla="val 10257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Espace réservé du texte 8">
            <a:extLst>
              <a:ext uri="{FF2B5EF4-FFF2-40B4-BE49-F238E27FC236}">
                <a16:creationId xmlns:a16="http://schemas.microsoft.com/office/drawing/2014/main" id="{A786FA2F-EE3F-43C2-BB71-310D10928FFF}"/>
              </a:ext>
            </a:extLst>
          </p:cNvPr>
          <p:cNvSpPr txBox="1">
            <a:spLocks/>
          </p:cNvSpPr>
          <p:nvPr/>
        </p:nvSpPr>
        <p:spPr>
          <a:xfrm>
            <a:off x="7341479" y="5788580"/>
            <a:ext cx="4556813" cy="663342"/>
          </a:xfrm>
          <a:prstGeom prst="rect">
            <a:avLst/>
          </a:prstGeom>
          <a:solidFill>
            <a:srgbClr val="494F57"/>
          </a:solid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050">
                <a:solidFill>
                  <a:schemeClr val="bg1"/>
                </a:solidFill>
                <a:latin typeface="Marianne" panose="02000000000000000000" pitchFamily="2" charset="0"/>
              </a:rPr>
              <a:t>Accès à la cartographie des lieux en consultation uniquement (cartographie accessible au grand public)</a:t>
            </a:r>
          </a:p>
        </p:txBody>
      </p:sp>
      <p:cxnSp>
        <p:nvCxnSpPr>
          <p:cNvPr id="33" name="Connecteur en arc 23">
            <a:extLst>
              <a:ext uri="{FF2B5EF4-FFF2-40B4-BE49-F238E27FC236}">
                <a16:creationId xmlns:a16="http://schemas.microsoft.com/office/drawing/2014/main" id="{FB6A4C57-C795-4A96-B4A2-B10FDED5C94A}"/>
              </a:ext>
            </a:extLst>
          </p:cNvPr>
          <p:cNvCxnSpPr>
            <a:cxnSpLocks/>
          </p:cNvCxnSpPr>
          <p:nvPr/>
        </p:nvCxnSpPr>
        <p:spPr>
          <a:xfrm rot="10800000">
            <a:off x="7134053" y="4884671"/>
            <a:ext cx="1733561" cy="903910"/>
          </a:xfrm>
          <a:prstGeom prst="curvedConnector3">
            <a:avLst>
              <a:gd name="adj1" fmla="val 326"/>
            </a:avLst>
          </a:prstGeom>
          <a:ln w="19050">
            <a:solidFill>
              <a:srgbClr val="494F5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Espace réservé du texte 8">
            <a:extLst>
              <a:ext uri="{FF2B5EF4-FFF2-40B4-BE49-F238E27FC236}">
                <a16:creationId xmlns:a16="http://schemas.microsoft.com/office/drawing/2014/main" id="{CC156F04-6593-4C84-8091-F9D066294680}"/>
              </a:ext>
            </a:extLst>
          </p:cNvPr>
          <p:cNvSpPr txBox="1">
            <a:spLocks/>
          </p:cNvSpPr>
          <p:nvPr/>
        </p:nvSpPr>
        <p:spPr>
          <a:xfrm>
            <a:off x="10061420" y="2985130"/>
            <a:ext cx="1969447" cy="1244134"/>
          </a:xfrm>
          <a:prstGeom prst="rect">
            <a:avLst/>
          </a:prstGeom>
          <a:solidFill>
            <a:srgbClr val="7030A0">
              <a:alpha val="16863"/>
            </a:srgbClr>
          </a:solid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Cette page d’accueil sera progressivement complétée par les modules cibles d’IPRO360° : prospection, dossier PPSMJ, etc. </a:t>
            </a:r>
          </a:p>
        </p:txBody>
      </p:sp>
      <p:pic>
        <p:nvPicPr>
          <p:cNvPr id="39" name="Graphique 38" descr="Informations avec un remplissage uni">
            <a:extLst>
              <a:ext uri="{FF2B5EF4-FFF2-40B4-BE49-F238E27FC236}">
                <a16:creationId xmlns:a16="http://schemas.microsoft.com/office/drawing/2014/main" id="{A2960F15-6105-4ABC-8FE7-BA583E91DC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20465" y="2820729"/>
            <a:ext cx="251356" cy="251356"/>
          </a:xfrm>
          <a:prstGeom prst="rect">
            <a:avLst/>
          </a:prstGeom>
        </p:spPr>
      </p:pic>
      <p:sp>
        <p:nvSpPr>
          <p:cNvPr id="16" name="Espace réservé du texte 8">
            <a:extLst>
              <a:ext uri="{FF2B5EF4-FFF2-40B4-BE49-F238E27FC236}">
                <a16:creationId xmlns:a16="http://schemas.microsoft.com/office/drawing/2014/main" id="{59BBD257-EC7F-4587-B8AB-D98FE5D6966D}"/>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2541645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lieux d’activités (1/3)</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8" name="Espace réservé du numéro de diapositive 1">
            <a:extLst>
              <a:ext uri="{FF2B5EF4-FFF2-40B4-BE49-F238E27FC236}">
                <a16:creationId xmlns:a16="http://schemas.microsoft.com/office/drawing/2014/main" id="{E9276AEF-866D-41A0-A93D-55196ACD62D3}"/>
              </a:ext>
            </a:extLst>
          </p:cNvPr>
          <p:cNvSpPr>
            <a:spLocks noGrp="1"/>
          </p:cNvSpPr>
          <p:nvPr>
            <p:ph type="sldNum" sz="quarter" idx="12"/>
          </p:nvPr>
        </p:nvSpPr>
        <p:spPr>
          <a:xfrm>
            <a:off x="8610600" y="6356350"/>
            <a:ext cx="2743200" cy="365125"/>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2"/>
          <a:srcRect t="-1" b="61515"/>
          <a:stretch/>
        </p:blipFill>
        <p:spPr>
          <a:xfrm>
            <a:off x="587031" y="1185102"/>
            <a:ext cx="3114772" cy="348524"/>
          </a:xfrm>
          <a:prstGeom prst="rect">
            <a:avLst/>
          </a:prstGeom>
        </p:spPr>
      </p:pic>
      <p:sp>
        <p:nvSpPr>
          <p:cNvPr id="39" name="Rectangle 38">
            <a:extLst>
              <a:ext uri="{FF2B5EF4-FFF2-40B4-BE49-F238E27FC236}">
                <a16:creationId xmlns:a16="http://schemas.microsoft.com/office/drawing/2014/main" id="{0D4F3686-9E23-42E8-833D-FBC653DAE6C3}"/>
              </a:ext>
            </a:extLst>
          </p:cNvPr>
          <p:cNvSpPr/>
          <p:nvPr/>
        </p:nvSpPr>
        <p:spPr>
          <a:xfrm>
            <a:off x="151758" y="5184495"/>
            <a:ext cx="6143279" cy="117185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fr-FR" sz="1050">
              <a:solidFill>
                <a:schemeClr val="tx1"/>
              </a:solidFill>
            </a:endParaRPr>
          </a:p>
        </p:txBody>
      </p:sp>
      <p:sp>
        <p:nvSpPr>
          <p:cNvPr id="40" name="ZoneTexte 39">
            <a:extLst>
              <a:ext uri="{FF2B5EF4-FFF2-40B4-BE49-F238E27FC236}">
                <a16:creationId xmlns:a16="http://schemas.microsoft.com/office/drawing/2014/main" id="{9CB14B2B-51E1-4D96-8A8E-92994AF39864}"/>
              </a:ext>
            </a:extLst>
          </p:cNvPr>
          <p:cNvSpPr txBox="1"/>
          <p:nvPr/>
        </p:nvSpPr>
        <p:spPr>
          <a:xfrm>
            <a:off x="203200" y="5038231"/>
            <a:ext cx="1367682" cy="261610"/>
          </a:xfrm>
          <a:prstGeom prst="rect">
            <a:avLst/>
          </a:prstGeom>
          <a:solidFill>
            <a:schemeClr val="bg1"/>
          </a:solidFill>
        </p:spPr>
        <p:txBody>
          <a:bodyPr wrap="none" rtlCol="0">
            <a:spAutoFit/>
          </a:bodyPr>
          <a:lstStyle/>
          <a:p>
            <a:pPr algn="ctr"/>
            <a:r>
              <a:rPr lang="fr-FR" sz="1100" b="1">
                <a:latin typeface="Marianne" panose="02000000000000000000" pitchFamily="50" charset="0"/>
              </a:rPr>
              <a:t>Pour se déplacer </a:t>
            </a:r>
          </a:p>
        </p:txBody>
      </p:sp>
      <p:sp>
        <p:nvSpPr>
          <p:cNvPr id="41" name="Rectangle 40">
            <a:extLst>
              <a:ext uri="{FF2B5EF4-FFF2-40B4-BE49-F238E27FC236}">
                <a16:creationId xmlns:a16="http://schemas.microsoft.com/office/drawing/2014/main" id="{3C37F3D4-D975-4C0B-9C86-158F6F349314}"/>
              </a:ext>
            </a:extLst>
          </p:cNvPr>
          <p:cNvSpPr/>
          <p:nvPr/>
        </p:nvSpPr>
        <p:spPr>
          <a:xfrm>
            <a:off x="290476" y="5234724"/>
            <a:ext cx="6004561" cy="1074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FR" sz="1000">
                <a:solidFill>
                  <a:schemeClr val="tx1"/>
                </a:solidFill>
                <a:latin typeface="Marianne" panose="02000000000000000000" pitchFamily="50" charset="0"/>
              </a:rPr>
              <a:t>La navigation sur la carte peut s’effectuer :</a:t>
            </a:r>
          </a:p>
          <a:p>
            <a:endParaRPr lang="fr-FR" sz="1000">
              <a:solidFill>
                <a:schemeClr val="tx1"/>
              </a:solidFill>
              <a:latin typeface="Marianne" panose="02000000000000000000" pitchFamily="50" charset="0"/>
            </a:endParaRPr>
          </a:p>
          <a:p>
            <a:pPr marL="355600"/>
            <a:r>
              <a:rPr lang="fr-FR" sz="1000">
                <a:solidFill>
                  <a:schemeClr val="tx1"/>
                </a:solidFill>
                <a:latin typeface="Marianne" panose="02000000000000000000" pitchFamily="50" charset="0"/>
              </a:rPr>
              <a:t>De façon libre, avec le curseur et le zoom (+ / -) ou la molette</a:t>
            </a:r>
          </a:p>
          <a:p>
            <a:pPr marL="355600"/>
            <a:endParaRPr lang="fr-FR" sz="1000">
              <a:solidFill>
                <a:schemeClr val="tx1"/>
              </a:solidFill>
              <a:latin typeface="Marianne" panose="02000000000000000000" pitchFamily="50" charset="0"/>
            </a:endParaRPr>
          </a:p>
          <a:p>
            <a:pPr marL="355600"/>
            <a:r>
              <a:rPr lang="fr-FR" sz="1000">
                <a:solidFill>
                  <a:schemeClr val="tx1"/>
                </a:solidFill>
                <a:latin typeface="Marianne" panose="02000000000000000000" pitchFamily="50" charset="0"/>
              </a:rPr>
              <a:t>De façon guidée avec un zoom automatique sur une région de métropole ou d’outre-mer (ex. La Réunion ci-contre)</a:t>
            </a:r>
          </a:p>
        </p:txBody>
      </p:sp>
      <p:pic>
        <p:nvPicPr>
          <p:cNvPr id="43" name="Image 42" descr="Une image contenant carte&#10;&#10;Description générée automatiquement">
            <a:extLst>
              <a:ext uri="{FF2B5EF4-FFF2-40B4-BE49-F238E27FC236}">
                <a16:creationId xmlns:a16="http://schemas.microsoft.com/office/drawing/2014/main" id="{261B72A6-5B5B-490F-B62D-45CD004488DD}"/>
              </a:ext>
            </a:extLst>
          </p:cNvPr>
          <p:cNvPicPr>
            <a:picLocks noChangeAspect="1"/>
          </p:cNvPicPr>
          <p:nvPr/>
        </p:nvPicPr>
        <p:blipFill>
          <a:blip r:embed="rId3"/>
          <a:stretch>
            <a:fillRect/>
          </a:stretch>
        </p:blipFill>
        <p:spPr>
          <a:xfrm>
            <a:off x="7315199" y="4877584"/>
            <a:ext cx="4293241" cy="1872559"/>
          </a:xfrm>
          <a:prstGeom prst="rect">
            <a:avLst/>
          </a:prstGeom>
          <a:effectLst>
            <a:outerShdw blurRad="50800" dist="38100" dir="2700000" algn="tl" rotWithShape="0">
              <a:prstClr val="black">
                <a:alpha val="40000"/>
              </a:prstClr>
            </a:outerShdw>
          </a:effectLst>
        </p:spPr>
      </p:pic>
      <p:pic>
        <p:nvPicPr>
          <p:cNvPr id="45" name="Graphique 44" descr="Pincer pour faire un zoom arrière contour">
            <a:extLst>
              <a:ext uri="{FF2B5EF4-FFF2-40B4-BE49-F238E27FC236}">
                <a16:creationId xmlns:a16="http://schemas.microsoft.com/office/drawing/2014/main" id="{BF3015A5-CACE-46F7-AE44-75C0C21D82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316" y="5524790"/>
            <a:ext cx="286731" cy="315220"/>
          </a:xfrm>
          <a:prstGeom prst="rect">
            <a:avLst/>
          </a:prstGeom>
        </p:spPr>
      </p:pic>
      <p:pic>
        <p:nvPicPr>
          <p:cNvPr id="49" name="Graphique 48" descr="Panneau de signalisation contour">
            <a:extLst>
              <a:ext uri="{FF2B5EF4-FFF2-40B4-BE49-F238E27FC236}">
                <a16:creationId xmlns:a16="http://schemas.microsoft.com/office/drawing/2014/main" id="{51E7A653-2248-492F-BF45-017823CDE09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0476" y="5919747"/>
            <a:ext cx="286731" cy="286731"/>
          </a:xfrm>
          <a:prstGeom prst="rect">
            <a:avLst/>
          </a:prstGeom>
        </p:spPr>
      </p:pic>
      <p:pic>
        <p:nvPicPr>
          <p:cNvPr id="50" name="Image 49">
            <a:extLst>
              <a:ext uri="{FF2B5EF4-FFF2-40B4-BE49-F238E27FC236}">
                <a16:creationId xmlns:a16="http://schemas.microsoft.com/office/drawing/2014/main" id="{BBE67689-70A0-4BA4-AF2E-444F62CC203C}"/>
              </a:ext>
            </a:extLst>
          </p:cNvPr>
          <p:cNvPicPr>
            <a:picLocks noChangeAspect="1"/>
          </p:cNvPicPr>
          <p:nvPr/>
        </p:nvPicPr>
        <p:blipFill>
          <a:blip r:embed="rId8"/>
          <a:stretch>
            <a:fillRect/>
          </a:stretch>
        </p:blipFill>
        <p:spPr>
          <a:xfrm>
            <a:off x="10434599" y="2043482"/>
            <a:ext cx="1048813" cy="1259492"/>
          </a:xfrm>
          <a:prstGeom prst="rect">
            <a:avLst/>
          </a:prstGeom>
          <a:effectLst>
            <a:outerShdw blurRad="50800" dist="38100" dir="2700000" algn="tl" rotWithShape="0">
              <a:prstClr val="black">
                <a:alpha val="40000"/>
              </a:prstClr>
            </a:outerShdw>
          </a:effectLst>
        </p:spPr>
      </p:pic>
      <p:sp>
        <p:nvSpPr>
          <p:cNvPr id="63" name="Rectangle 62">
            <a:extLst>
              <a:ext uri="{FF2B5EF4-FFF2-40B4-BE49-F238E27FC236}">
                <a16:creationId xmlns:a16="http://schemas.microsoft.com/office/drawing/2014/main" id="{A96A6869-D42E-4BB9-8CA5-4D958A15BE78}"/>
              </a:ext>
            </a:extLst>
          </p:cNvPr>
          <p:cNvSpPr/>
          <p:nvPr/>
        </p:nvSpPr>
        <p:spPr>
          <a:xfrm>
            <a:off x="8084554" y="3024148"/>
            <a:ext cx="1485007" cy="1074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000">
                <a:solidFill>
                  <a:schemeClr val="tx1"/>
                </a:solidFill>
                <a:latin typeface="Marianne" panose="02000000000000000000" pitchFamily="50" charset="0"/>
              </a:rPr>
              <a:t>Pour faciliter la lecture, les pictogrammes des établissements sont regroupés lorsqu’ils sont trop proches les uns des autres (ici, un agrégat de 6 EP). </a:t>
            </a:r>
          </a:p>
        </p:txBody>
      </p:sp>
      <p:sp>
        <p:nvSpPr>
          <p:cNvPr id="65" name="ZoneTexte 64">
            <a:extLst>
              <a:ext uri="{FF2B5EF4-FFF2-40B4-BE49-F238E27FC236}">
                <a16:creationId xmlns:a16="http://schemas.microsoft.com/office/drawing/2014/main" id="{BC526D67-68A2-4A32-AB56-700162A452AD}"/>
              </a:ext>
            </a:extLst>
          </p:cNvPr>
          <p:cNvSpPr txBox="1"/>
          <p:nvPr/>
        </p:nvSpPr>
        <p:spPr>
          <a:xfrm>
            <a:off x="10091508" y="3332906"/>
            <a:ext cx="1734993" cy="5549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Marianne" panose="02000000000000000000" pitchFamily="50" charset="0"/>
                <a:ea typeface="+mn-ea"/>
                <a:cs typeface="+mn-cs"/>
              </a:rPr>
              <a:t>Au clic sur le cercle, les pictogrammes des EP  concernés se déploient.</a:t>
            </a:r>
          </a:p>
        </p:txBody>
      </p:sp>
      <p:sp>
        <p:nvSpPr>
          <p:cNvPr id="68" name="Triangle isocèle 67">
            <a:extLst>
              <a:ext uri="{FF2B5EF4-FFF2-40B4-BE49-F238E27FC236}">
                <a16:creationId xmlns:a16="http://schemas.microsoft.com/office/drawing/2014/main" id="{5A544560-3AE3-48D1-A867-89D84DA8E695}"/>
              </a:ext>
            </a:extLst>
          </p:cNvPr>
          <p:cNvSpPr/>
          <p:nvPr/>
        </p:nvSpPr>
        <p:spPr>
          <a:xfrm rot="5400000">
            <a:off x="9056610" y="2640761"/>
            <a:ext cx="154635" cy="6493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Triangle isocèle 70">
            <a:extLst>
              <a:ext uri="{FF2B5EF4-FFF2-40B4-BE49-F238E27FC236}">
                <a16:creationId xmlns:a16="http://schemas.microsoft.com/office/drawing/2014/main" id="{097DF4A7-86FE-4D8B-98C3-0197120002F1}"/>
              </a:ext>
            </a:extLst>
          </p:cNvPr>
          <p:cNvSpPr/>
          <p:nvPr/>
        </p:nvSpPr>
        <p:spPr>
          <a:xfrm rot="5400000">
            <a:off x="9970937" y="2640761"/>
            <a:ext cx="154635" cy="6493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space réservé du numéro de diapositive 1">
            <a:extLst>
              <a:ext uri="{FF2B5EF4-FFF2-40B4-BE49-F238E27FC236}">
                <a16:creationId xmlns:a16="http://schemas.microsoft.com/office/drawing/2014/main" id="{32B35380-7CB6-481F-B5B5-31D51F783A17}"/>
              </a:ext>
            </a:extLst>
          </p:cNvPr>
          <p:cNvSpPr txBox="1">
            <a:spLocks/>
          </p:cNvSpPr>
          <p:nvPr/>
        </p:nvSpPr>
        <p:spPr>
          <a:xfrm>
            <a:off x="11496582" y="6578353"/>
            <a:ext cx="681803" cy="29031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FB9DD5-D438-3E4D-8D7C-083AA9A2762E}" type="slidenum">
              <a:rPr lang="fr-FR" sz="800" smtClean="0">
                <a:solidFill>
                  <a:schemeClr val="tx1"/>
                </a:solidFill>
                <a:latin typeface="Marianne Medium" panose="02000000000000000000" pitchFamily="50" charset="0"/>
              </a:rPr>
              <a:pPr>
                <a:defRPr/>
              </a:pPr>
              <a:t>17</a:t>
            </a:fld>
            <a:endParaRPr lang="fr-FR" sz="800">
              <a:solidFill>
                <a:schemeClr val="tx1"/>
              </a:solidFill>
              <a:latin typeface="Marianne Medium" panose="02000000000000000000" pitchFamily="50" charset="0"/>
            </a:endParaRPr>
          </a:p>
        </p:txBody>
      </p:sp>
      <p:pic>
        <p:nvPicPr>
          <p:cNvPr id="26" name="Image 25" descr="Une image contenant carte&#10;&#10;Description générée automatiquement">
            <a:extLst>
              <a:ext uri="{FF2B5EF4-FFF2-40B4-BE49-F238E27FC236}">
                <a16:creationId xmlns:a16="http://schemas.microsoft.com/office/drawing/2014/main" id="{B2B34FF8-4533-41AE-9281-6F80B2019BE6}"/>
              </a:ext>
            </a:extLst>
          </p:cNvPr>
          <p:cNvPicPr>
            <a:picLocks noChangeAspect="1"/>
          </p:cNvPicPr>
          <p:nvPr/>
        </p:nvPicPr>
        <p:blipFill>
          <a:blip r:embed="rId9"/>
          <a:stretch>
            <a:fillRect/>
          </a:stretch>
        </p:blipFill>
        <p:spPr>
          <a:xfrm>
            <a:off x="587031" y="1647427"/>
            <a:ext cx="7232559" cy="3181478"/>
          </a:xfrm>
          <a:prstGeom prst="rect">
            <a:avLst/>
          </a:prstGeom>
        </p:spPr>
      </p:pic>
      <p:sp>
        <p:nvSpPr>
          <p:cNvPr id="29" name="Forme libre 37">
            <a:extLst>
              <a:ext uri="{FF2B5EF4-FFF2-40B4-BE49-F238E27FC236}">
                <a16:creationId xmlns:a16="http://schemas.microsoft.com/office/drawing/2014/main" id="{E530B5C2-F159-4EC4-A8B4-AEA0D0795C56}"/>
              </a:ext>
            </a:extLst>
          </p:cNvPr>
          <p:cNvSpPr/>
          <p:nvPr/>
        </p:nvSpPr>
        <p:spPr>
          <a:xfrm flipV="1">
            <a:off x="6045827" y="2694436"/>
            <a:ext cx="2160000" cy="1259492"/>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pic>
        <p:nvPicPr>
          <p:cNvPr id="30" name="Image 29">
            <a:extLst>
              <a:ext uri="{FF2B5EF4-FFF2-40B4-BE49-F238E27FC236}">
                <a16:creationId xmlns:a16="http://schemas.microsoft.com/office/drawing/2014/main" id="{BF12BD50-96E0-4FF9-A71B-A1D6D1F3F9D4}"/>
              </a:ext>
            </a:extLst>
          </p:cNvPr>
          <p:cNvPicPr>
            <a:picLocks noChangeAspect="1"/>
          </p:cNvPicPr>
          <p:nvPr/>
        </p:nvPicPr>
        <p:blipFill>
          <a:blip r:embed="rId10"/>
          <a:stretch>
            <a:fillRect/>
          </a:stretch>
        </p:blipFill>
        <p:spPr>
          <a:xfrm>
            <a:off x="8084554" y="2420834"/>
            <a:ext cx="600074" cy="504788"/>
          </a:xfrm>
          <a:prstGeom prst="rect">
            <a:avLst/>
          </a:prstGeom>
          <a:effectLst>
            <a:outerShdw blurRad="50800" dist="38100" dir="2700000" algn="tl" rotWithShape="0">
              <a:prstClr val="black">
                <a:alpha val="40000"/>
              </a:prstClr>
            </a:outerShdw>
          </a:effectLst>
        </p:spPr>
      </p:pic>
      <p:sp>
        <p:nvSpPr>
          <p:cNvPr id="31" name="Forme libre 37">
            <a:extLst>
              <a:ext uri="{FF2B5EF4-FFF2-40B4-BE49-F238E27FC236}">
                <a16:creationId xmlns:a16="http://schemas.microsoft.com/office/drawing/2014/main" id="{16408C53-04EF-4311-BF2C-F45441168918}"/>
              </a:ext>
            </a:extLst>
          </p:cNvPr>
          <p:cNvSpPr/>
          <p:nvPr/>
        </p:nvSpPr>
        <p:spPr>
          <a:xfrm rot="5400000">
            <a:off x="-1137591" y="3367137"/>
            <a:ext cx="3141016" cy="399528"/>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sp>
        <p:nvSpPr>
          <p:cNvPr id="32" name="Espace réservé du texte 8">
            <a:extLst>
              <a:ext uri="{FF2B5EF4-FFF2-40B4-BE49-F238E27FC236}">
                <a16:creationId xmlns:a16="http://schemas.microsoft.com/office/drawing/2014/main" id="{B7559CFC-DAFC-4BE2-A94C-70A337F2F648}"/>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3914761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descr="Une image contenant carte&#10;&#10;Description générée automatiquement">
            <a:extLst>
              <a:ext uri="{FF2B5EF4-FFF2-40B4-BE49-F238E27FC236}">
                <a16:creationId xmlns:a16="http://schemas.microsoft.com/office/drawing/2014/main" id="{74215701-2A1C-40DC-8C91-3A60F511F73D}"/>
              </a:ext>
            </a:extLst>
          </p:cNvPr>
          <p:cNvPicPr>
            <a:picLocks noChangeAspect="1"/>
          </p:cNvPicPr>
          <p:nvPr/>
        </p:nvPicPr>
        <p:blipFill rotWithShape="1">
          <a:blip r:embed="rId2"/>
          <a:srcRect t="574" b="203"/>
          <a:stretch/>
        </p:blipFill>
        <p:spPr>
          <a:xfrm>
            <a:off x="566483" y="1571333"/>
            <a:ext cx="8668109" cy="3801450"/>
          </a:xfrm>
          <a:prstGeom prst="rect">
            <a:avLst/>
          </a:prstGeom>
        </p:spPr>
      </p:pic>
      <p:sp>
        <p:nvSpPr>
          <p:cNvPr id="23" name="Forme libre 37">
            <a:extLst>
              <a:ext uri="{FF2B5EF4-FFF2-40B4-BE49-F238E27FC236}">
                <a16:creationId xmlns:a16="http://schemas.microsoft.com/office/drawing/2014/main" id="{1EF479D1-FEB5-43A8-AA9A-ED1976CC247C}"/>
              </a:ext>
            </a:extLst>
          </p:cNvPr>
          <p:cNvSpPr/>
          <p:nvPr/>
        </p:nvSpPr>
        <p:spPr>
          <a:xfrm>
            <a:off x="8772539" y="5162941"/>
            <a:ext cx="869300" cy="552796"/>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sp>
        <p:nvSpPr>
          <p:cNvPr id="24" name="Rectangle 23">
            <a:extLst>
              <a:ext uri="{FF2B5EF4-FFF2-40B4-BE49-F238E27FC236}">
                <a16:creationId xmlns:a16="http://schemas.microsoft.com/office/drawing/2014/main" id="{D1401DFD-0B92-4DF4-B6BB-E4F63499628A}"/>
              </a:ext>
            </a:extLst>
          </p:cNvPr>
          <p:cNvSpPr/>
          <p:nvPr/>
        </p:nvSpPr>
        <p:spPr>
          <a:xfrm>
            <a:off x="9641840" y="5189191"/>
            <a:ext cx="2246129" cy="109283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fr-FR" sz="1050">
              <a:solidFill>
                <a:schemeClr val="tx1"/>
              </a:solidFill>
            </a:endParaRPr>
          </a:p>
        </p:txBody>
      </p:sp>
      <p:sp>
        <p:nvSpPr>
          <p:cNvPr id="25" name="ZoneTexte 24">
            <a:extLst>
              <a:ext uri="{FF2B5EF4-FFF2-40B4-BE49-F238E27FC236}">
                <a16:creationId xmlns:a16="http://schemas.microsoft.com/office/drawing/2014/main" id="{D774D58D-32BB-4171-AB08-B346B4D1BBE3}"/>
              </a:ext>
            </a:extLst>
          </p:cNvPr>
          <p:cNvSpPr txBox="1"/>
          <p:nvPr/>
        </p:nvSpPr>
        <p:spPr>
          <a:xfrm>
            <a:off x="10381626" y="5058386"/>
            <a:ext cx="766557" cy="261610"/>
          </a:xfrm>
          <a:prstGeom prst="rect">
            <a:avLst/>
          </a:prstGeom>
          <a:solidFill>
            <a:schemeClr val="bg1"/>
          </a:solidFill>
        </p:spPr>
        <p:txBody>
          <a:bodyPr wrap="none" rtlCol="0">
            <a:spAutoFit/>
          </a:bodyPr>
          <a:lstStyle/>
          <a:p>
            <a:pPr algn="ctr"/>
            <a:r>
              <a:rPr lang="fr-FR" sz="1100" b="1">
                <a:latin typeface="Marianne" panose="02000000000000000000" pitchFamily="50" charset="0"/>
              </a:rPr>
              <a:t>Légende</a:t>
            </a:r>
          </a:p>
        </p:txBody>
      </p:sp>
      <p:sp>
        <p:nvSpPr>
          <p:cNvPr id="27" name="Rectangle 26">
            <a:extLst>
              <a:ext uri="{FF2B5EF4-FFF2-40B4-BE49-F238E27FC236}">
                <a16:creationId xmlns:a16="http://schemas.microsoft.com/office/drawing/2014/main" id="{CF5B6F56-3ED1-42C8-A521-707F1A30DC8C}"/>
              </a:ext>
            </a:extLst>
          </p:cNvPr>
          <p:cNvSpPr/>
          <p:nvPr/>
        </p:nvSpPr>
        <p:spPr>
          <a:xfrm>
            <a:off x="9641840" y="3621055"/>
            <a:ext cx="2246129" cy="111470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fr-FR" sz="1050">
              <a:solidFill>
                <a:schemeClr val="tx1"/>
              </a:solidFill>
            </a:endParaRPr>
          </a:p>
        </p:txBody>
      </p:sp>
      <p:sp>
        <p:nvSpPr>
          <p:cNvPr id="29" name="Forme libre 37">
            <a:extLst>
              <a:ext uri="{FF2B5EF4-FFF2-40B4-BE49-F238E27FC236}">
                <a16:creationId xmlns:a16="http://schemas.microsoft.com/office/drawing/2014/main" id="{6B5DA042-8473-4C63-A64A-4ED9CF9AC592}"/>
              </a:ext>
            </a:extLst>
          </p:cNvPr>
          <p:cNvSpPr/>
          <p:nvPr/>
        </p:nvSpPr>
        <p:spPr>
          <a:xfrm>
            <a:off x="9000067" y="2850838"/>
            <a:ext cx="641774" cy="1252363"/>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sp>
        <p:nvSpPr>
          <p:cNvPr id="30" name="ZoneTexte 29">
            <a:extLst>
              <a:ext uri="{FF2B5EF4-FFF2-40B4-BE49-F238E27FC236}">
                <a16:creationId xmlns:a16="http://schemas.microsoft.com/office/drawing/2014/main" id="{6E536AF7-E05D-4508-9ED9-75DFE1FE5A0D}"/>
              </a:ext>
            </a:extLst>
          </p:cNvPr>
          <p:cNvSpPr txBox="1"/>
          <p:nvPr/>
        </p:nvSpPr>
        <p:spPr>
          <a:xfrm>
            <a:off x="9878283" y="3513209"/>
            <a:ext cx="1773242" cy="261610"/>
          </a:xfrm>
          <a:prstGeom prst="rect">
            <a:avLst/>
          </a:prstGeom>
          <a:solidFill>
            <a:schemeClr val="bg1"/>
          </a:solidFill>
        </p:spPr>
        <p:txBody>
          <a:bodyPr wrap="none" rtlCol="0">
            <a:spAutoFit/>
          </a:bodyPr>
          <a:lstStyle/>
          <a:p>
            <a:pPr algn="ctr"/>
            <a:r>
              <a:rPr lang="fr-FR" sz="1100" b="1">
                <a:latin typeface="Marianne" panose="02000000000000000000" pitchFamily="50" charset="0"/>
              </a:rPr>
              <a:t>Limites administratives</a:t>
            </a:r>
          </a:p>
        </p:txBody>
      </p:sp>
      <p:pic>
        <p:nvPicPr>
          <p:cNvPr id="31" name="Image 30" descr="Une image contenant texte&#10;&#10;Description générée automatiquement">
            <a:extLst>
              <a:ext uri="{FF2B5EF4-FFF2-40B4-BE49-F238E27FC236}">
                <a16:creationId xmlns:a16="http://schemas.microsoft.com/office/drawing/2014/main" id="{4407CA88-7CC3-471C-9D98-FF7F624380C3}"/>
              </a:ext>
            </a:extLst>
          </p:cNvPr>
          <p:cNvPicPr>
            <a:picLocks noChangeAspect="1"/>
          </p:cNvPicPr>
          <p:nvPr/>
        </p:nvPicPr>
        <p:blipFill>
          <a:blip r:embed="rId3"/>
          <a:stretch>
            <a:fillRect/>
          </a:stretch>
        </p:blipFill>
        <p:spPr>
          <a:xfrm>
            <a:off x="10244686" y="3785412"/>
            <a:ext cx="1040436" cy="479757"/>
          </a:xfrm>
          <a:prstGeom prst="rect">
            <a:avLst/>
          </a:prstGeom>
        </p:spPr>
      </p:pic>
      <p:sp>
        <p:nvSpPr>
          <p:cNvPr id="32" name="Forme libre 37">
            <a:extLst>
              <a:ext uri="{FF2B5EF4-FFF2-40B4-BE49-F238E27FC236}">
                <a16:creationId xmlns:a16="http://schemas.microsoft.com/office/drawing/2014/main" id="{98721833-F360-49FC-8D41-75253D4C820F}"/>
              </a:ext>
            </a:extLst>
          </p:cNvPr>
          <p:cNvSpPr/>
          <p:nvPr/>
        </p:nvSpPr>
        <p:spPr>
          <a:xfrm rot="5400000">
            <a:off x="2874337" y="3437686"/>
            <a:ext cx="2604662" cy="1677328"/>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sp>
        <p:nvSpPr>
          <p:cNvPr id="33" name="Rectangle 32">
            <a:extLst>
              <a:ext uri="{FF2B5EF4-FFF2-40B4-BE49-F238E27FC236}">
                <a16:creationId xmlns:a16="http://schemas.microsoft.com/office/drawing/2014/main" id="{6C4E3758-16F1-446E-9D57-9AA4C0239BB0}"/>
              </a:ext>
            </a:extLst>
          </p:cNvPr>
          <p:cNvSpPr/>
          <p:nvPr/>
        </p:nvSpPr>
        <p:spPr>
          <a:xfrm>
            <a:off x="3260098" y="5578681"/>
            <a:ext cx="5512441" cy="119679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fr-FR" sz="1050">
              <a:solidFill>
                <a:schemeClr val="tx1"/>
              </a:solidFill>
            </a:endParaRPr>
          </a:p>
        </p:txBody>
      </p:sp>
      <p:sp>
        <p:nvSpPr>
          <p:cNvPr id="34" name="ZoneTexte 33">
            <a:extLst>
              <a:ext uri="{FF2B5EF4-FFF2-40B4-BE49-F238E27FC236}">
                <a16:creationId xmlns:a16="http://schemas.microsoft.com/office/drawing/2014/main" id="{4DC00F43-93B4-4BFD-A5B3-B70EB2E2B57B}"/>
              </a:ext>
            </a:extLst>
          </p:cNvPr>
          <p:cNvSpPr txBox="1"/>
          <p:nvPr/>
        </p:nvSpPr>
        <p:spPr>
          <a:xfrm>
            <a:off x="5122484" y="5447876"/>
            <a:ext cx="1787669" cy="261610"/>
          </a:xfrm>
          <a:prstGeom prst="rect">
            <a:avLst/>
          </a:prstGeom>
          <a:solidFill>
            <a:schemeClr val="bg1"/>
          </a:solidFill>
        </p:spPr>
        <p:txBody>
          <a:bodyPr wrap="none" rtlCol="0">
            <a:spAutoFit/>
          </a:bodyPr>
          <a:lstStyle/>
          <a:p>
            <a:pPr algn="ctr"/>
            <a:r>
              <a:rPr lang="fr-FR" sz="1100" b="1">
                <a:latin typeface="Marianne" panose="02000000000000000000" pitchFamily="50" charset="0"/>
              </a:rPr>
              <a:t>Indications de distance</a:t>
            </a:r>
          </a:p>
        </p:txBody>
      </p:sp>
      <p:sp>
        <p:nvSpPr>
          <p:cNvPr id="35" name="Forme libre 37">
            <a:extLst>
              <a:ext uri="{FF2B5EF4-FFF2-40B4-BE49-F238E27FC236}">
                <a16:creationId xmlns:a16="http://schemas.microsoft.com/office/drawing/2014/main" id="{41B09064-773B-43E1-94F2-7F9CA2F43334}"/>
              </a:ext>
            </a:extLst>
          </p:cNvPr>
          <p:cNvSpPr/>
          <p:nvPr/>
        </p:nvSpPr>
        <p:spPr>
          <a:xfrm rot="5400000">
            <a:off x="3275222" y="5038327"/>
            <a:ext cx="704840" cy="375868"/>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sp>
        <p:nvSpPr>
          <p:cNvPr id="37" name="Rectangle 36">
            <a:extLst>
              <a:ext uri="{FF2B5EF4-FFF2-40B4-BE49-F238E27FC236}">
                <a16:creationId xmlns:a16="http://schemas.microsoft.com/office/drawing/2014/main" id="{193BD2E4-5FA4-4579-AC71-A741D6B69FDF}"/>
              </a:ext>
            </a:extLst>
          </p:cNvPr>
          <p:cNvSpPr/>
          <p:nvPr/>
        </p:nvSpPr>
        <p:spPr>
          <a:xfrm>
            <a:off x="3815576" y="5723463"/>
            <a:ext cx="4777352" cy="883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800">
                <a:solidFill>
                  <a:schemeClr val="tx1"/>
                </a:solidFill>
                <a:latin typeface="Marianne" panose="02000000000000000000" pitchFamily="50" charset="0"/>
              </a:rPr>
              <a:t>Distances par rapport au centre : 10 / 50 / 100 km </a:t>
            </a:r>
          </a:p>
          <a:p>
            <a:pPr algn="just"/>
            <a:r>
              <a:rPr lang="fr-FR" sz="800">
                <a:solidFill>
                  <a:schemeClr val="tx1"/>
                </a:solidFill>
                <a:latin typeface="Marianne" panose="02000000000000000000" pitchFamily="50" charset="0"/>
              </a:rPr>
              <a:t>Ces cercles concentriques sont destinés à faciliter la recherche d’une zone d’atelier par rapport à une localisation donnée, par exemple le site d’une entreprise. </a:t>
            </a:r>
          </a:p>
          <a:p>
            <a:pPr lvl="1" algn="just"/>
            <a:endParaRPr lang="fr-FR" sz="800" i="1">
              <a:solidFill>
                <a:schemeClr val="tx1"/>
              </a:solidFill>
              <a:latin typeface="Marianne" panose="02000000000000000000" pitchFamily="50" charset="0"/>
            </a:endParaRPr>
          </a:p>
          <a:p>
            <a:pPr lvl="1" algn="just"/>
            <a:r>
              <a:rPr lang="fr-FR" sz="800" i="1">
                <a:solidFill>
                  <a:schemeClr val="tx1"/>
                </a:solidFill>
                <a:latin typeface="Marianne" panose="02000000000000000000" pitchFamily="50" charset="0"/>
              </a:rPr>
              <a:t>Le centre est automatiquement et systématiquement placé au centre de la carte telle qu’elle est visualisée, il évolue donc à chaque mouvement sur la carte. Seul l’usage du zoom        permet de prendre du recul sans déplacer le point central. </a:t>
            </a:r>
          </a:p>
        </p:txBody>
      </p:sp>
      <p:grpSp>
        <p:nvGrpSpPr>
          <p:cNvPr id="2" name="Groupe 1">
            <a:extLst>
              <a:ext uri="{FF2B5EF4-FFF2-40B4-BE49-F238E27FC236}">
                <a16:creationId xmlns:a16="http://schemas.microsoft.com/office/drawing/2014/main" id="{0ED33113-8948-4DD1-8191-71E913788212}"/>
              </a:ext>
            </a:extLst>
          </p:cNvPr>
          <p:cNvGrpSpPr/>
          <p:nvPr/>
        </p:nvGrpSpPr>
        <p:grpSpPr>
          <a:xfrm>
            <a:off x="3439708" y="5798354"/>
            <a:ext cx="252000" cy="252000"/>
            <a:chOff x="3422340" y="5819096"/>
            <a:chExt cx="252000" cy="252000"/>
          </a:xfrm>
        </p:grpSpPr>
        <p:sp>
          <p:nvSpPr>
            <p:cNvPr id="36" name="Ellipse 35">
              <a:extLst>
                <a:ext uri="{FF2B5EF4-FFF2-40B4-BE49-F238E27FC236}">
                  <a16:creationId xmlns:a16="http://schemas.microsoft.com/office/drawing/2014/main" id="{BB1A9C5D-7D5D-4D90-9498-399C40DC499E}"/>
                </a:ext>
              </a:extLst>
            </p:cNvPr>
            <p:cNvSpPr/>
            <p:nvPr/>
          </p:nvSpPr>
          <p:spPr>
            <a:xfrm>
              <a:off x="3422340" y="5819096"/>
              <a:ext cx="252000" cy="25200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38A30486-B907-43E7-9F0D-C014A12982FC}"/>
                </a:ext>
              </a:extLst>
            </p:cNvPr>
            <p:cNvSpPr/>
            <p:nvPr/>
          </p:nvSpPr>
          <p:spPr>
            <a:xfrm>
              <a:off x="3494340" y="5891096"/>
              <a:ext cx="108000" cy="10800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FF08ED4C-08F2-4179-9832-918852D7D695}"/>
                </a:ext>
              </a:extLst>
            </p:cNvPr>
            <p:cNvSpPr/>
            <p:nvPr/>
          </p:nvSpPr>
          <p:spPr>
            <a:xfrm>
              <a:off x="3458340" y="5855096"/>
              <a:ext cx="180000" cy="18000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6" name="Graphique 45" descr="Avertissement avec un remplissage uni">
            <a:extLst>
              <a:ext uri="{FF2B5EF4-FFF2-40B4-BE49-F238E27FC236}">
                <a16:creationId xmlns:a16="http://schemas.microsoft.com/office/drawing/2014/main" id="{17CE1D75-3FBC-4DD6-8341-363F710513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3959" y="6250395"/>
            <a:ext cx="252001" cy="252001"/>
          </a:xfrm>
          <a:prstGeom prst="rect">
            <a:avLst/>
          </a:prstGeom>
        </p:spPr>
      </p:pic>
      <p:pic>
        <p:nvPicPr>
          <p:cNvPr id="47" name="Image 46">
            <a:extLst>
              <a:ext uri="{FF2B5EF4-FFF2-40B4-BE49-F238E27FC236}">
                <a16:creationId xmlns:a16="http://schemas.microsoft.com/office/drawing/2014/main" id="{1328D882-907D-46A5-AA0F-20DC71E1B38D}"/>
              </a:ext>
            </a:extLst>
          </p:cNvPr>
          <p:cNvPicPr>
            <a:picLocks noChangeAspect="1"/>
          </p:cNvPicPr>
          <p:nvPr/>
        </p:nvPicPr>
        <p:blipFill>
          <a:blip r:embed="rId6"/>
          <a:stretch>
            <a:fillRect/>
          </a:stretch>
        </p:blipFill>
        <p:spPr>
          <a:xfrm>
            <a:off x="4589034" y="6478962"/>
            <a:ext cx="121282" cy="235287"/>
          </a:xfrm>
          <a:prstGeom prst="rect">
            <a:avLst/>
          </a:prstGeom>
        </p:spPr>
      </p:pic>
      <p:sp>
        <p:nvSpPr>
          <p:cNvPr id="48" name="ZoneTexte 47">
            <a:extLst>
              <a:ext uri="{FF2B5EF4-FFF2-40B4-BE49-F238E27FC236}">
                <a16:creationId xmlns:a16="http://schemas.microsoft.com/office/drawing/2014/main" id="{5DE8838E-489D-4EA3-8B77-2E1E384B5990}"/>
              </a:ext>
            </a:extLst>
          </p:cNvPr>
          <p:cNvSpPr txBox="1"/>
          <p:nvPr/>
        </p:nvSpPr>
        <p:spPr>
          <a:xfrm>
            <a:off x="9711095" y="4265169"/>
            <a:ext cx="21076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1" u="none" strike="noStrike" kern="1200" cap="none" spc="0" normalizeH="0" baseline="0" noProof="0">
                <a:ln>
                  <a:noFill/>
                </a:ln>
                <a:solidFill>
                  <a:prstClr val="black"/>
                </a:solidFill>
                <a:effectLst/>
                <a:uLnTx/>
                <a:uFillTx/>
                <a:latin typeface="Marianne" panose="02000000000000000000" pitchFamily="50" charset="0"/>
                <a:ea typeface="+mn-ea"/>
                <a:cs typeface="+mn-cs"/>
              </a:rPr>
              <a:t>Cochez pour activer ou désactiver l’affichage des limites des départements et / ou des régions.</a:t>
            </a:r>
          </a:p>
        </p:txBody>
      </p:sp>
      <p:sp>
        <p:nvSpPr>
          <p:cNvPr id="59" name="Espace réservé du numéro de diapositive 1">
            <a:extLst>
              <a:ext uri="{FF2B5EF4-FFF2-40B4-BE49-F238E27FC236}">
                <a16:creationId xmlns:a16="http://schemas.microsoft.com/office/drawing/2014/main" id="{F77EE488-23C5-4985-951F-DE99EA14368C}"/>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pic>
        <p:nvPicPr>
          <p:cNvPr id="40" name="Image 39" descr="Une image contenant texte&#10;&#10;Description générée automatiquement">
            <a:extLst>
              <a:ext uri="{FF2B5EF4-FFF2-40B4-BE49-F238E27FC236}">
                <a16:creationId xmlns:a16="http://schemas.microsoft.com/office/drawing/2014/main" id="{6EFB5A2C-77A5-484D-A200-8DCF045FBFCD}"/>
              </a:ext>
            </a:extLst>
          </p:cNvPr>
          <p:cNvPicPr>
            <a:picLocks noChangeAspect="1"/>
          </p:cNvPicPr>
          <p:nvPr/>
        </p:nvPicPr>
        <p:blipFill rotWithShape="1">
          <a:blip r:embed="rId7"/>
          <a:srcRect l="7091" t="33768" r="10631" b="12762"/>
          <a:stretch/>
        </p:blipFill>
        <p:spPr>
          <a:xfrm>
            <a:off x="9711094" y="5374772"/>
            <a:ext cx="2107619" cy="780855"/>
          </a:xfrm>
          <a:prstGeom prst="rect">
            <a:avLst/>
          </a:prstGeom>
        </p:spPr>
      </p:pic>
      <p:cxnSp>
        <p:nvCxnSpPr>
          <p:cNvPr id="41" name="Connecteur droit 40">
            <a:extLst>
              <a:ext uri="{FF2B5EF4-FFF2-40B4-BE49-F238E27FC236}">
                <a16:creationId xmlns:a16="http://schemas.microsoft.com/office/drawing/2014/main" id="{9CD133B5-35DA-42B2-8445-116BA29C239F}"/>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42" name="ZoneTexte 41">
            <a:extLst>
              <a:ext uri="{FF2B5EF4-FFF2-40B4-BE49-F238E27FC236}">
                <a16:creationId xmlns:a16="http://schemas.microsoft.com/office/drawing/2014/main" id="{37114CBE-08E1-4262-8D3D-0C07669D1E8E}"/>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lieux d’activités (2/3)</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43" name="Image 42">
            <a:extLst>
              <a:ext uri="{FF2B5EF4-FFF2-40B4-BE49-F238E27FC236}">
                <a16:creationId xmlns:a16="http://schemas.microsoft.com/office/drawing/2014/main" id="{DF548D79-60F6-45F0-9D78-B3C99D9BB6C2}"/>
              </a:ext>
            </a:extLst>
          </p:cNvPr>
          <p:cNvPicPr>
            <a:picLocks noChangeAspect="1"/>
          </p:cNvPicPr>
          <p:nvPr/>
        </p:nvPicPr>
        <p:blipFill rotWithShape="1">
          <a:blip r:embed="rId8"/>
          <a:srcRect t="-1" b="61515"/>
          <a:stretch/>
        </p:blipFill>
        <p:spPr>
          <a:xfrm>
            <a:off x="587031" y="1185102"/>
            <a:ext cx="3114772" cy="348524"/>
          </a:xfrm>
          <a:prstGeom prst="rect">
            <a:avLst/>
          </a:prstGeom>
        </p:spPr>
      </p:pic>
      <p:sp>
        <p:nvSpPr>
          <p:cNvPr id="45" name="Espace réservé du texte 8">
            <a:extLst>
              <a:ext uri="{FF2B5EF4-FFF2-40B4-BE49-F238E27FC236}">
                <a16:creationId xmlns:a16="http://schemas.microsoft.com/office/drawing/2014/main" id="{592464B6-283F-4A59-9AA4-0B5E2AD79563}"/>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121585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0C85244-8E51-4851-B0C5-1FEB9F9DABF0}"/>
              </a:ext>
            </a:extLst>
          </p:cNvPr>
          <p:cNvSpPr/>
          <p:nvPr/>
        </p:nvSpPr>
        <p:spPr>
          <a:xfrm>
            <a:off x="344463" y="2355017"/>
            <a:ext cx="2590720" cy="331392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fr-FR" sz="1050">
              <a:solidFill>
                <a:schemeClr val="tx1"/>
              </a:solidFill>
            </a:endParaRPr>
          </a:p>
        </p:txBody>
      </p:sp>
      <p:sp>
        <p:nvSpPr>
          <p:cNvPr id="40" name="ZoneTexte 39">
            <a:extLst>
              <a:ext uri="{FF2B5EF4-FFF2-40B4-BE49-F238E27FC236}">
                <a16:creationId xmlns:a16="http://schemas.microsoft.com/office/drawing/2014/main" id="{3BD7BCD3-8F9C-47AE-9097-4F2E97EAAB14}"/>
              </a:ext>
            </a:extLst>
          </p:cNvPr>
          <p:cNvSpPr txBox="1"/>
          <p:nvPr/>
        </p:nvSpPr>
        <p:spPr>
          <a:xfrm>
            <a:off x="403747" y="2248876"/>
            <a:ext cx="2472152" cy="261610"/>
          </a:xfrm>
          <a:prstGeom prst="rect">
            <a:avLst/>
          </a:prstGeom>
          <a:solidFill>
            <a:schemeClr val="bg1"/>
          </a:solidFill>
        </p:spPr>
        <p:txBody>
          <a:bodyPr wrap="none" rtlCol="0">
            <a:spAutoFit/>
          </a:bodyPr>
          <a:lstStyle/>
          <a:p>
            <a:pPr algn="ctr"/>
            <a:r>
              <a:rPr lang="fr-FR" sz="1100" b="1">
                <a:latin typeface="Marianne" panose="02000000000000000000" pitchFamily="50" charset="0"/>
              </a:rPr>
              <a:t>Liste des établissements à l’écran</a:t>
            </a:r>
          </a:p>
        </p:txBody>
      </p:sp>
      <p:sp>
        <p:nvSpPr>
          <p:cNvPr id="41" name="Rectangle 40">
            <a:extLst>
              <a:ext uri="{FF2B5EF4-FFF2-40B4-BE49-F238E27FC236}">
                <a16:creationId xmlns:a16="http://schemas.microsoft.com/office/drawing/2014/main" id="{EACB363E-A29A-4ED6-A656-575FFE721F11}"/>
              </a:ext>
            </a:extLst>
          </p:cNvPr>
          <p:cNvSpPr/>
          <p:nvPr/>
        </p:nvSpPr>
        <p:spPr>
          <a:xfrm>
            <a:off x="424407" y="2495980"/>
            <a:ext cx="2430832" cy="315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lnSpc>
                <a:spcPct val="150000"/>
              </a:lnSpc>
            </a:pPr>
            <a:r>
              <a:rPr lang="fr-FR" sz="1000">
                <a:solidFill>
                  <a:schemeClr val="tx1"/>
                </a:solidFill>
                <a:latin typeface="Marianne" panose="02000000000000000000" pitchFamily="50" charset="0"/>
              </a:rPr>
              <a:t>Dans le volet gauche apparaissent les établissements visibles sur la cartographie. </a:t>
            </a:r>
          </a:p>
          <a:p>
            <a:pPr algn="just">
              <a:lnSpc>
                <a:spcPct val="150000"/>
              </a:lnSpc>
            </a:pPr>
            <a:endParaRPr lang="fr-FR" sz="1000">
              <a:solidFill>
                <a:schemeClr val="tx1"/>
              </a:solidFill>
              <a:latin typeface="Marianne" panose="02000000000000000000" pitchFamily="50" charset="0"/>
            </a:endParaRPr>
          </a:p>
          <a:p>
            <a:pPr marL="171450" indent="-171450" algn="just">
              <a:lnSpc>
                <a:spcPct val="150000"/>
              </a:lnSpc>
              <a:buFont typeface="Wingdings" panose="05000000000000000000" pitchFamily="2" charset="2"/>
              <a:buChar char="Ø"/>
            </a:pPr>
            <a:r>
              <a:rPr lang="fr-FR" sz="1000">
                <a:solidFill>
                  <a:schemeClr val="tx1"/>
                </a:solidFill>
                <a:latin typeface="Marianne" panose="02000000000000000000" pitchFamily="50" charset="0"/>
              </a:rPr>
              <a:t>Au clic sur le pictogramme d’un établissement, celui-ci apparaît au centre et </a:t>
            </a:r>
            <a:r>
              <a:rPr lang="fr-FR" sz="1000" b="1">
                <a:solidFill>
                  <a:schemeClr val="tx1"/>
                </a:solidFill>
                <a:highlight>
                  <a:srgbClr val="7BA583"/>
                </a:highlight>
                <a:latin typeface="Marianne" panose="02000000000000000000" pitchFamily="50" charset="0"/>
              </a:rPr>
              <a:t> en vert</a:t>
            </a:r>
            <a:r>
              <a:rPr lang="fr-FR" sz="1000" b="1">
                <a:solidFill>
                  <a:schemeClr val="tx1"/>
                </a:solidFill>
                <a:latin typeface="Marianne" panose="02000000000000000000" pitchFamily="50" charset="0"/>
              </a:rPr>
              <a:t> </a:t>
            </a:r>
            <a:r>
              <a:rPr lang="fr-FR" sz="1000">
                <a:solidFill>
                  <a:schemeClr val="tx1"/>
                </a:solidFill>
                <a:latin typeface="Marianne" panose="02000000000000000000" pitchFamily="50" charset="0"/>
              </a:rPr>
              <a:t>dans cette liste. </a:t>
            </a:r>
          </a:p>
          <a:p>
            <a:pPr algn="just">
              <a:lnSpc>
                <a:spcPct val="150000"/>
              </a:lnSpc>
            </a:pPr>
            <a:endParaRPr lang="fr-FR" sz="1000">
              <a:solidFill>
                <a:schemeClr val="tx1"/>
              </a:solidFill>
              <a:latin typeface="Marianne" panose="02000000000000000000" pitchFamily="50" charset="0"/>
            </a:endParaRPr>
          </a:p>
          <a:p>
            <a:pPr marL="171450" indent="-171450" algn="just">
              <a:lnSpc>
                <a:spcPct val="150000"/>
              </a:lnSpc>
              <a:buFont typeface="Wingdings" panose="05000000000000000000" pitchFamily="2" charset="2"/>
              <a:buChar char="Ø"/>
            </a:pPr>
            <a:r>
              <a:rPr lang="fr-FR" sz="1000">
                <a:solidFill>
                  <a:schemeClr val="tx1"/>
                </a:solidFill>
                <a:latin typeface="Marianne" panose="02000000000000000000" pitchFamily="50" charset="0"/>
              </a:rPr>
              <a:t>Au survol d’un établissement dans cette liste, celui-ci est mis en évidence </a:t>
            </a:r>
            <a:r>
              <a:rPr lang="fr-FR" sz="1050" b="1">
                <a:solidFill>
                  <a:schemeClr val="tx1"/>
                </a:solidFill>
                <a:highlight>
                  <a:srgbClr val="7BA583"/>
                </a:highlight>
                <a:latin typeface="Marianne" panose="02000000000000000000" pitchFamily="50" charset="0"/>
              </a:rPr>
              <a:t>en vert</a:t>
            </a:r>
            <a:r>
              <a:rPr lang="fr-FR" sz="1050" b="1">
                <a:solidFill>
                  <a:schemeClr val="tx1"/>
                </a:solidFill>
                <a:latin typeface="Marianne" panose="02000000000000000000" pitchFamily="50" charset="0"/>
              </a:rPr>
              <a:t> </a:t>
            </a:r>
            <a:r>
              <a:rPr lang="fr-FR" sz="1000">
                <a:solidFill>
                  <a:schemeClr val="tx1"/>
                </a:solidFill>
                <a:latin typeface="Marianne" panose="02000000000000000000" pitchFamily="50" charset="0"/>
              </a:rPr>
              <a:t>et son pictogramme est grossi sur la cartographie. </a:t>
            </a:r>
          </a:p>
        </p:txBody>
      </p:sp>
      <p:pic>
        <p:nvPicPr>
          <p:cNvPr id="43" name="Graphique 42" descr="Curseur avec un remplissage uni">
            <a:extLst>
              <a:ext uri="{FF2B5EF4-FFF2-40B4-BE49-F238E27FC236}">
                <a16:creationId xmlns:a16="http://schemas.microsoft.com/office/drawing/2014/main" id="{56BE3726-087D-4E31-BC75-5A0111DD15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2888" y="4804629"/>
            <a:ext cx="292873" cy="292873"/>
          </a:xfrm>
          <a:prstGeom prst="rect">
            <a:avLst/>
          </a:prstGeom>
        </p:spPr>
      </p:pic>
      <p:sp>
        <p:nvSpPr>
          <p:cNvPr id="45" name="Espace réservé du numéro de diapositive 1">
            <a:extLst>
              <a:ext uri="{FF2B5EF4-FFF2-40B4-BE49-F238E27FC236}">
                <a16:creationId xmlns:a16="http://schemas.microsoft.com/office/drawing/2014/main" id="{083A4587-7E4D-48CF-A907-EADE2CB8A49F}"/>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pic>
        <p:nvPicPr>
          <p:cNvPr id="14" name="Image 13" descr="Une image contenant carte&#10;&#10;Description générée automatiquement">
            <a:extLst>
              <a:ext uri="{FF2B5EF4-FFF2-40B4-BE49-F238E27FC236}">
                <a16:creationId xmlns:a16="http://schemas.microsoft.com/office/drawing/2014/main" id="{9AEB19B7-B40D-4B9C-80E8-B31F9311141C}"/>
              </a:ext>
            </a:extLst>
          </p:cNvPr>
          <p:cNvPicPr>
            <a:picLocks noChangeAspect="1"/>
          </p:cNvPicPr>
          <p:nvPr/>
        </p:nvPicPr>
        <p:blipFill>
          <a:blip r:embed="rId4"/>
          <a:stretch>
            <a:fillRect/>
          </a:stretch>
        </p:blipFill>
        <p:spPr>
          <a:xfrm>
            <a:off x="3088061" y="2028744"/>
            <a:ext cx="8759476" cy="3860325"/>
          </a:xfrm>
          <a:prstGeom prst="rect">
            <a:avLst/>
          </a:prstGeom>
        </p:spPr>
      </p:pic>
      <p:cxnSp>
        <p:nvCxnSpPr>
          <p:cNvPr id="16" name="Connecteur droit 15">
            <a:extLst>
              <a:ext uri="{FF2B5EF4-FFF2-40B4-BE49-F238E27FC236}">
                <a16:creationId xmlns:a16="http://schemas.microsoft.com/office/drawing/2014/main" id="{972AD362-62C9-4A2D-9249-6BB98BB9244D}"/>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17" name="ZoneTexte 16">
            <a:extLst>
              <a:ext uri="{FF2B5EF4-FFF2-40B4-BE49-F238E27FC236}">
                <a16:creationId xmlns:a16="http://schemas.microsoft.com/office/drawing/2014/main" id="{C2645042-E3D3-41AB-BC9B-A342565D706F}"/>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lieux d’activités (3/3)</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18" name="Image 17">
            <a:extLst>
              <a:ext uri="{FF2B5EF4-FFF2-40B4-BE49-F238E27FC236}">
                <a16:creationId xmlns:a16="http://schemas.microsoft.com/office/drawing/2014/main" id="{E2689903-74A2-47F6-9C10-1D4345966109}"/>
              </a:ext>
            </a:extLst>
          </p:cNvPr>
          <p:cNvPicPr>
            <a:picLocks noChangeAspect="1"/>
          </p:cNvPicPr>
          <p:nvPr/>
        </p:nvPicPr>
        <p:blipFill rotWithShape="1">
          <a:blip r:embed="rId5"/>
          <a:srcRect t="-1" b="61515"/>
          <a:stretch/>
        </p:blipFill>
        <p:spPr>
          <a:xfrm>
            <a:off x="587031" y="1185102"/>
            <a:ext cx="3114772" cy="348524"/>
          </a:xfrm>
          <a:prstGeom prst="rect">
            <a:avLst/>
          </a:prstGeom>
        </p:spPr>
      </p:pic>
      <p:sp>
        <p:nvSpPr>
          <p:cNvPr id="19" name="Espace réservé du texte 8">
            <a:extLst>
              <a:ext uri="{FF2B5EF4-FFF2-40B4-BE49-F238E27FC236}">
                <a16:creationId xmlns:a16="http://schemas.microsoft.com/office/drawing/2014/main" id="{320C03A7-20C5-4A9A-BD02-F8741A314F7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3439332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81ABAFC7-F55B-44C3-A0C2-89AA3707844F}"/>
              </a:ext>
            </a:extLst>
          </p:cNvPr>
          <p:cNvGrpSpPr/>
          <p:nvPr/>
        </p:nvGrpSpPr>
        <p:grpSpPr>
          <a:xfrm>
            <a:off x="37873" y="1745190"/>
            <a:ext cx="2412000" cy="3769958"/>
            <a:chOff x="113374" y="1745190"/>
            <a:chExt cx="2412000" cy="3769958"/>
          </a:xfrm>
        </p:grpSpPr>
        <p:sp>
          <p:nvSpPr>
            <p:cNvPr id="113" name="ZoneTexte 112">
              <a:extLst>
                <a:ext uri="{FF2B5EF4-FFF2-40B4-BE49-F238E27FC236}">
                  <a16:creationId xmlns:a16="http://schemas.microsoft.com/office/drawing/2014/main" id="{28A4184B-E9F2-4E37-8456-3559AE24FB09}"/>
                </a:ext>
              </a:extLst>
            </p:cNvPr>
            <p:cNvSpPr txBox="1"/>
            <p:nvPr/>
          </p:nvSpPr>
          <p:spPr>
            <a:xfrm>
              <a:off x="252575" y="3882539"/>
              <a:ext cx="2133599" cy="215444"/>
            </a:xfrm>
            <a:prstGeom prst="rect">
              <a:avLst/>
            </a:prstGeom>
            <a:noFill/>
          </p:spPr>
          <p:txBody>
            <a:bodyPr wrap="square" rtlCol="0">
              <a:spAutoFit/>
            </a:bodyPr>
            <a:lstStyle/>
            <a:p>
              <a:pPr algn="ctr"/>
              <a:r>
                <a:rPr lang="fr-FR" sz="800" b="1" i="1">
                  <a:solidFill>
                    <a:schemeClr val="bg2">
                      <a:lumMod val="25000"/>
                    </a:schemeClr>
                  </a:solidFill>
                  <a:latin typeface="Marianne" panose="02000000000000000000" pitchFamily="50" charset="0"/>
                </a:rPr>
                <a:t>9h à 10h00</a:t>
              </a:r>
            </a:p>
          </p:txBody>
        </p:sp>
        <p:grpSp>
          <p:nvGrpSpPr>
            <p:cNvPr id="2" name="Groupe 1">
              <a:extLst>
                <a:ext uri="{FF2B5EF4-FFF2-40B4-BE49-F238E27FC236}">
                  <a16:creationId xmlns:a16="http://schemas.microsoft.com/office/drawing/2014/main" id="{A8B6353F-49B4-4576-A3F3-7B43FC6A917F}"/>
                </a:ext>
              </a:extLst>
            </p:cNvPr>
            <p:cNvGrpSpPr>
              <a:grpSpLocks noChangeAspect="1"/>
            </p:cNvGrpSpPr>
            <p:nvPr/>
          </p:nvGrpSpPr>
          <p:grpSpPr>
            <a:xfrm>
              <a:off x="414544" y="1745190"/>
              <a:ext cx="1656218" cy="1368000"/>
              <a:chOff x="609600" y="1666693"/>
              <a:chExt cx="2133599" cy="1762307"/>
            </a:xfrm>
          </p:grpSpPr>
          <p:sp>
            <p:nvSpPr>
              <p:cNvPr id="92" name="Ellipse 91">
                <a:extLst>
                  <a:ext uri="{FF2B5EF4-FFF2-40B4-BE49-F238E27FC236}">
                    <a16:creationId xmlns:a16="http://schemas.microsoft.com/office/drawing/2014/main" id="{41EEBB5A-15AB-4FE2-9505-43F8DFE65F25}"/>
                  </a:ext>
                </a:extLst>
              </p:cNvPr>
              <p:cNvSpPr/>
              <p:nvPr/>
            </p:nvSpPr>
            <p:spPr>
              <a:xfrm>
                <a:off x="609600" y="1666693"/>
                <a:ext cx="2133599" cy="1762307"/>
              </a:xfrm>
              <a:custGeom>
                <a:avLst/>
                <a:gdLst>
                  <a:gd name="connsiteX0" fmla="*/ 0 w 1910080"/>
                  <a:gd name="connsiteY0" fmla="*/ 736600 h 1473200"/>
                  <a:gd name="connsiteX1" fmla="*/ 955040 w 1910080"/>
                  <a:gd name="connsiteY1" fmla="*/ 0 h 1473200"/>
                  <a:gd name="connsiteX2" fmla="*/ 1910080 w 1910080"/>
                  <a:gd name="connsiteY2" fmla="*/ 736600 h 1473200"/>
                  <a:gd name="connsiteX3" fmla="*/ 955040 w 1910080"/>
                  <a:gd name="connsiteY3" fmla="*/ 1473200 h 1473200"/>
                  <a:gd name="connsiteX4" fmla="*/ 0 w 1910080"/>
                  <a:gd name="connsiteY4" fmla="*/ 736600 h 1473200"/>
                  <a:gd name="connsiteX0" fmla="*/ 0 w 1544320"/>
                  <a:gd name="connsiteY0" fmla="*/ 759379 h 1501985"/>
                  <a:gd name="connsiteX1" fmla="*/ 955040 w 1544320"/>
                  <a:gd name="connsiteY1" fmla="*/ 22779 h 1501985"/>
                  <a:gd name="connsiteX2" fmla="*/ 1544320 w 1544320"/>
                  <a:gd name="connsiteY2" fmla="*/ 403779 h 1501985"/>
                  <a:gd name="connsiteX3" fmla="*/ 955040 w 1544320"/>
                  <a:gd name="connsiteY3" fmla="*/ 1495979 h 1501985"/>
                  <a:gd name="connsiteX4" fmla="*/ 0 w 1544320"/>
                  <a:gd name="connsiteY4" fmla="*/ 759379 h 15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20" h="1501985">
                    <a:moveTo>
                      <a:pt x="0" y="759379"/>
                    </a:moveTo>
                    <a:cubicBezTo>
                      <a:pt x="0" y="352566"/>
                      <a:pt x="697653" y="82046"/>
                      <a:pt x="955040" y="22779"/>
                    </a:cubicBezTo>
                    <a:cubicBezTo>
                      <a:pt x="1212427" y="-36488"/>
                      <a:pt x="1544320" y="-3034"/>
                      <a:pt x="1544320" y="403779"/>
                    </a:cubicBezTo>
                    <a:cubicBezTo>
                      <a:pt x="1544320" y="810592"/>
                      <a:pt x="1212427" y="1436712"/>
                      <a:pt x="955040" y="1495979"/>
                    </a:cubicBezTo>
                    <a:cubicBezTo>
                      <a:pt x="697653" y="1555246"/>
                      <a:pt x="0" y="1166192"/>
                      <a:pt x="0" y="759379"/>
                    </a:cubicBezTo>
                    <a:close/>
                  </a:path>
                </a:pathLst>
              </a:custGeom>
              <a:solidFill>
                <a:srgbClr val="FFC00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atin typeface="Marianne" panose="02000000000000000000" pitchFamily="50" charset="0"/>
                </a:endParaRPr>
              </a:p>
            </p:txBody>
          </p:sp>
          <p:pic>
            <p:nvPicPr>
              <p:cNvPr id="108" name="Graphique 107" descr="Présentation avec organigramme  avec un remplissage uni">
                <a:extLst>
                  <a:ext uri="{FF2B5EF4-FFF2-40B4-BE49-F238E27FC236}">
                    <a16:creationId xmlns:a16="http://schemas.microsoft.com/office/drawing/2014/main" id="{93704B3D-39DE-48FF-8C0E-A15C37476F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0319" y="2076489"/>
                <a:ext cx="914400" cy="914400"/>
              </a:xfrm>
              <a:prstGeom prst="rect">
                <a:avLst/>
              </a:prstGeom>
            </p:spPr>
          </p:pic>
        </p:grpSp>
        <p:sp>
          <p:nvSpPr>
            <p:cNvPr id="109" name="ZoneTexte 108">
              <a:extLst>
                <a:ext uri="{FF2B5EF4-FFF2-40B4-BE49-F238E27FC236}">
                  <a16:creationId xmlns:a16="http://schemas.microsoft.com/office/drawing/2014/main" id="{4EB47C6C-07EC-4254-A492-641B5DD4F4C0}"/>
                </a:ext>
              </a:extLst>
            </p:cNvPr>
            <p:cNvSpPr txBox="1"/>
            <p:nvPr/>
          </p:nvSpPr>
          <p:spPr>
            <a:xfrm>
              <a:off x="252575" y="3254402"/>
              <a:ext cx="2133599" cy="523220"/>
            </a:xfrm>
            <a:prstGeom prst="rect">
              <a:avLst/>
            </a:prstGeom>
            <a:noFill/>
          </p:spPr>
          <p:txBody>
            <a:bodyPr wrap="square" rtlCol="0">
              <a:spAutoFit/>
            </a:bodyPr>
            <a:lstStyle/>
            <a:p>
              <a:pPr algn="ctr"/>
              <a:r>
                <a:rPr lang="fr-FR" sz="1400" b="1">
                  <a:solidFill>
                    <a:srgbClr val="FFC000"/>
                  </a:solidFill>
                  <a:latin typeface="Marianne" panose="02000000000000000000" pitchFamily="50" charset="0"/>
                </a:rPr>
                <a:t>Introduction &amp; rappel du contexte</a:t>
              </a:r>
            </a:p>
          </p:txBody>
        </p:sp>
        <p:sp>
          <p:nvSpPr>
            <p:cNvPr id="28" name="ZoneTexte 27">
              <a:extLst>
                <a:ext uri="{FF2B5EF4-FFF2-40B4-BE49-F238E27FC236}">
                  <a16:creationId xmlns:a16="http://schemas.microsoft.com/office/drawing/2014/main" id="{580F22EF-303F-4B84-A5AC-B8BFF2ECC816}"/>
                </a:ext>
              </a:extLst>
            </p:cNvPr>
            <p:cNvSpPr txBox="1"/>
            <p:nvPr/>
          </p:nvSpPr>
          <p:spPr>
            <a:xfrm>
              <a:off x="113374" y="4345597"/>
              <a:ext cx="2412000" cy="1169551"/>
            </a:xfrm>
            <a:prstGeom prst="rect">
              <a:avLst/>
            </a:prstGeom>
            <a:noFill/>
          </p:spPr>
          <p:txBody>
            <a:bodyPr wrap="square" rtlCol="0">
              <a:spAutoFit/>
            </a:bodyPr>
            <a:lstStyle/>
            <a:p>
              <a:pPr marL="171450" indent="-171450" algn="just">
                <a:buFont typeface="Arial" panose="020B0604020202020204" pitchFamily="34" charset="0"/>
                <a:buChar char="•"/>
              </a:pPr>
              <a:r>
                <a:rPr lang="fr-FR" sz="1000">
                  <a:solidFill>
                    <a:srgbClr val="FFC000"/>
                  </a:solidFill>
                  <a:latin typeface="Marianne Light" panose="02000000000000000000" pitchFamily="50" charset="0"/>
                </a:rPr>
                <a:t>Point projet IPRO360° et zoom sur les fonctionnalités déployées</a:t>
              </a:r>
            </a:p>
            <a:p>
              <a:pPr marL="171450" indent="-171450" algn="just">
                <a:buFont typeface="Arial" panose="020B0604020202020204" pitchFamily="34" charset="0"/>
                <a:buChar char="•"/>
              </a:pPr>
              <a:r>
                <a:rPr lang="fr-FR" sz="1000">
                  <a:solidFill>
                    <a:srgbClr val="FFC000"/>
                  </a:solidFill>
                  <a:latin typeface="Marianne Light" panose="02000000000000000000" pitchFamily="50" charset="0"/>
                </a:rPr>
                <a:t>Déploiement de la cartographie des lieux : enjeux &amp; communication</a:t>
              </a:r>
            </a:p>
            <a:p>
              <a:pPr marL="171450" indent="-171450" algn="just">
                <a:buFont typeface="Arial" panose="020B0604020202020204" pitchFamily="34" charset="0"/>
                <a:buChar char="•"/>
              </a:pPr>
              <a:r>
                <a:rPr lang="fr-FR" sz="1000">
                  <a:solidFill>
                    <a:srgbClr val="FFC000"/>
                  </a:solidFill>
                  <a:latin typeface="Marianne Light" panose="02000000000000000000" pitchFamily="50" charset="0"/>
                </a:rPr>
                <a:t>Lancement de la cartographie des activités : maille activité</a:t>
              </a:r>
            </a:p>
          </p:txBody>
        </p:sp>
      </p:grpSp>
      <p:cxnSp>
        <p:nvCxnSpPr>
          <p:cNvPr id="54" name="Connecteur droit 53">
            <a:extLst>
              <a:ext uri="{FF2B5EF4-FFF2-40B4-BE49-F238E27FC236}">
                <a16:creationId xmlns:a16="http://schemas.microsoft.com/office/drawing/2014/main" id="{4DEFBAE1-330F-4F26-B6DE-A2DB856A3C35}"/>
              </a:ext>
            </a:extLst>
          </p:cNvPr>
          <p:cNvCxnSpPr/>
          <p:nvPr/>
        </p:nvCxnSpPr>
        <p:spPr>
          <a:xfrm>
            <a:off x="335360" y="548680"/>
            <a:ext cx="1632181" cy="0"/>
          </a:xfrm>
          <a:prstGeom prst="line">
            <a:avLst/>
          </a:prstGeom>
          <a:noFill/>
          <a:ln w="19050" cap="flat" cmpd="sng" algn="ctr">
            <a:solidFill>
              <a:srgbClr val="4F4F59"/>
            </a:solidFill>
            <a:prstDash val="solid"/>
          </a:ln>
          <a:effectLst/>
        </p:spPr>
      </p:cxnSp>
      <p:sp>
        <p:nvSpPr>
          <p:cNvPr id="55" name="ZoneTexte 54">
            <a:extLst>
              <a:ext uri="{FF2B5EF4-FFF2-40B4-BE49-F238E27FC236}">
                <a16:creationId xmlns:a16="http://schemas.microsoft.com/office/drawing/2014/main" id="{2D55152A-5A5F-41E4-AFC1-A30B41CE778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Déroulé de la journée</a:t>
            </a:r>
          </a:p>
        </p:txBody>
      </p:sp>
      <p:sp>
        <p:nvSpPr>
          <p:cNvPr id="56" name="Espace réservé du numéro de diapositive 1">
            <a:extLst>
              <a:ext uri="{FF2B5EF4-FFF2-40B4-BE49-F238E27FC236}">
                <a16:creationId xmlns:a16="http://schemas.microsoft.com/office/drawing/2014/main" id="{3DC08805-D654-4152-85C2-717AAE4ECDC9}"/>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grpSp>
        <p:nvGrpSpPr>
          <p:cNvPr id="4" name="Groupe 3">
            <a:extLst>
              <a:ext uri="{FF2B5EF4-FFF2-40B4-BE49-F238E27FC236}">
                <a16:creationId xmlns:a16="http://schemas.microsoft.com/office/drawing/2014/main" id="{8D22501E-202F-4ACD-A2C8-E3D041D9D3EA}"/>
              </a:ext>
            </a:extLst>
          </p:cNvPr>
          <p:cNvGrpSpPr/>
          <p:nvPr/>
        </p:nvGrpSpPr>
        <p:grpSpPr>
          <a:xfrm>
            <a:off x="2427772" y="1745190"/>
            <a:ext cx="2412000" cy="3462181"/>
            <a:chOff x="2518318" y="1745190"/>
            <a:chExt cx="2412000" cy="3462181"/>
          </a:xfrm>
        </p:grpSpPr>
        <p:sp>
          <p:nvSpPr>
            <p:cNvPr id="37" name="ZoneTexte 36">
              <a:extLst>
                <a:ext uri="{FF2B5EF4-FFF2-40B4-BE49-F238E27FC236}">
                  <a16:creationId xmlns:a16="http://schemas.microsoft.com/office/drawing/2014/main" id="{AF30E8FA-69DC-46BE-85BA-29CC14D1E84E}"/>
                </a:ext>
              </a:extLst>
            </p:cNvPr>
            <p:cNvSpPr txBox="1"/>
            <p:nvPr/>
          </p:nvSpPr>
          <p:spPr>
            <a:xfrm>
              <a:off x="2657519" y="3882539"/>
              <a:ext cx="2133599" cy="215444"/>
            </a:xfrm>
            <a:prstGeom prst="rect">
              <a:avLst/>
            </a:prstGeom>
            <a:noFill/>
          </p:spPr>
          <p:txBody>
            <a:bodyPr wrap="square" rtlCol="0">
              <a:spAutoFit/>
            </a:bodyPr>
            <a:lstStyle/>
            <a:p>
              <a:pPr algn="ctr"/>
              <a:r>
                <a:rPr lang="fr-FR" sz="800" b="1" i="1">
                  <a:solidFill>
                    <a:schemeClr val="bg2">
                      <a:lumMod val="25000"/>
                    </a:schemeClr>
                  </a:solidFill>
                  <a:latin typeface="Marianne" panose="02000000000000000000" pitchFamily="50" charset="0"/>
                </a:rPr>
                <a:t>10h00 à 11h20</a:t>
              </a:r>
            </a:p>
          </p:txBody>
        </p:sp>
        <p:sp>
          <p:nvSpPr>
            <p:cNvPr id="41" name="ZoneTexte 40">
              <a:extLst>
                <a:ext uri="{FF2B5EF4-FFF2-40B4-BE49-F238E27FC236}">
                  <a16:creationId xmlns:a16="http://schemas.microsoft.com/office/drawing/2014/main" id="{6E49B634-F645-4932-8E8B-9D6566AE0DC3}"/>
                </a:ext>
              </a:extLst>
            </p:cNvPr>
            <p:cNvSpPr txBox="1"/>
            <p:nvPr/>
          </p:nvSpPr>
          <p:spPr>
            <a:xfrm>
              <a:off x="2657519" y="3254402"/>
              <a:ext cx="2133599" cy="523220"/>
            </a:xfrm>
            <a:prstGeom prst="rect">
              <a:avLst/>
            </a:prstGeom>
            <a:noFill/>
          </p:spPr>
          <p:txBody>
            <a:bodyPr wrap="square" rtlCol="0">
              <a:spAutoFit/>
            </a:bodyPr>
            <a:lstStyle/>
            <a:p>
              <a:pPr algn="ctr"/>
              <a:r>
                <a:rPr lang="fr-FR" sz="1400" b="1">
                  <a:solidFill>
                    <a:srgbClr val="83A47D"/>
                  </a:solidFill>
                  <a:latin typeface="Marianne" panose="02000000000000000000" pitchFamily="50" charset="0"/>
                </a:rPr>
                <a:t>Parcours utilisateurs – cartographie des lieux</a:t>
              </a:r>
            </a:p>
          </p:txBody>
        </p:sp>
        <p:sp>
          <p:nvSpPr>
            <p:cNvPr id="42" name="ZoneTexte 41">
              <a:extLst>
                <a:ext uri="{FF2B5EF4-FFF2-40B4-BE49-F238E27FC236}">
                  <a16:creationId xmlns:a16="http://schemas.microsoft.com/office/drawing/2014/main" id="{FF6342B7-F5FD-4F14-822F-D725BBB9D370}"/>
                </a:ext>
              </a:extLst>
            </p:cNvPr>
            <p:cNvSpPr txBox="1"/>
            <p:nvPr/>
          </p:nvSpPr>
          <p:spPr>
            <a:xfrm>
              <a:off x="2518318" y="4345597"/>
              <a:ext cx="2412000" cy="861774"/>
            </a:xfrm>
            <a:prstGeom prst="rect">
              <a:avLst/>
            </a:prstGeom>
            <a:noFill/>
          </p:spPr>
          <p:txBody>
            <a:bodyPr wrap="square" rtlCol="0">
              <a:spAutoFit/>
            </a:bodyPr>
            <a:lstStyle/>
            <a:p>
              <a:pPr marL="171450" indent="-171450" algn="just">
                <a:buFont typeface="Arial" panose="020B0604020202020204" pitchFamily="34" charset="0"/>
                <a:buChar char="•"/>
              </a:pPr>
              <a:r>
                <a:rPr lang="fr-FR" sz="1000">
                  <a:solidFill>
                    <a:srgbClr val="83A47D"/>
                  </a:solidFill>
                  <a:latin typeface="Marianne Light" panose="02000000000000000000" pitchFamily="50" charset="0"/>
                </a:rPr>
                <a:t>Présentation et démonstration de la cartographie des lieux</a:t>
              </a:r>
            </a:p>
            <a:p>
              <a:pPr marL="171450" indent="-171450" algn="just">
                <a:buFont typeface="Arial" panose="020B0604020202020204" pitchFamily="34" charset="0"/>
                <a:buChar char="•"/>
              </a:pPr>
              <a:r>
                <a:rPr lang="fr-FR" sz="1000">
                  <a:solidFill>
                    <a:srgbClr val="83A47D"/>
                  </a:solidFill>
                  <a:latin typeface="Marianne Light" panose="02000000000000000000" pitchFamily="50" charset="0"/>
                </a:rPr>
                <a:t>Présentation et démonstration du module de gestion de données</a:t>
              </a:r>
            </a:p>
          </p:txBody>
        </p:sp>
        <p:grpSp>
          <p:nvGrpSpPr>
            <p:cNvPr id="46" name="Groupe 45">
              <a:extLst>
                <a:ext uri="{FF2B5EF4-FFF2-40B4-BE49-F238E27FC236}">
                  <a16:creationId xmlns:a16="http://schemas.microsoft.com/office/drawing/2014/main" id="{A1AC25DD-2C43-4F3C-B7E7-338541C0F162}"/>
                </a:ext>
              </a:extLst>
            </p:cNvPr>
            <p:cNvGrpSpPr>
              <a:grpSpLocks noChangeAspect="1"/>
            </p:cNvGrpSpPr>
            <p:nvPr/>
          </p:nvGrpSpPr>
          <p:grpSpPr>
            <a:xfrm>
              <a:off x="2819488" y="1745190"/>
              <a:ext cx="1656670" cy="1368000"/>
              <a:chOff x="0" y="0"/>
              <a:chExt cx="907831" cy="749685"/>
            </a:xfrm>
          </p:grpSpPr>
          <p:sp>
            <p:nvSpPr>
              <p:cNvPr id="47" name="Ellipse 91">
                <a:extLst>
                  <a:ext uri="{FF2B5EF4-FFF2-40B4-BE49-F238E27FC236}">
                    <a16:creationId xmlns:a16="http://schemas.microsoft.com/office/drawing/2014/main" id="{8E17DE10-F0D8-4786-B1B9-C5622349953A}"/>
                  </a:ext>
                </a:extLst>
              </p:cNvPr>
              <p:cNvSpPr/>
              <p:nvPr/>
            </p:nvSpPr>
            <p:spPr>
              <a:xfrm>
                <a:off x="0" y="0"/>
                <a:ext cx="907831" cy="749685"/>
              </a:xfrm>
              <a:custGeom>
                <a:avLst/>
                <a:gdLst>
                  <a:gd name="connsiteX0" fmla="*/ 0 w 1910080"/>
                  <a:gd name="connsiteY0" fmla="*/ 736600 h 1473200"/>
                  <a:gd name="connsiteX1" fmla="*/ 955040 w 1910080"/>
                  <a:gd name="connsiteY1" fmla="*/ 0 h 1473200"/>
                  <a:gd name="connsiteX2" fmla="*/ 1910080 w 1910080"/>
                  <a:gd name="connsiteY2" fmla="*/ 736600 h 1473200"/>
                  <a:gd name="connsiteX3" fmla="*/ 955040 w 1910080"/>
                  <a:gd name="connsiteY3" fmla="*/ 1473200 h 1473200"/>
                  <a:gd name="connsiteX4" fmla="*/ 0 w 1910080"/>
                  <a:gd name="connsiteY4" fmla="*/ 736600 h 1473200"/>
                  <a:gd name="connsiteX0" fmla="*/ 0 w 1544320"/>
                  <a:gd name="connsiteY0" fmla="*/ 759379 h 1501985"/>
                  <a:gd name="connsiteX1" fmla="*/ 955040 w 1544320"/>
                  <a:gd name="connsiteY1" fmla="*/ 22779 h 1501985"/>
                  <a:gd name="connsiteX2" fmla="*/ 1544320 w 1544320"/>
                  <a:gd name="connsiteY2" fmla="*/ 403779 h 1501985"/>
                  <a:gd name="connsiteX3" fmla="*/ 955040 w 1544320"/>
                  <a:gd name="connsiteY3" fmla="*/ 1495979 h 1501985"/>
                  <a:gd name="connsiteX4" fmla="*/ 0 w 1544320"/>
                  <a:gd name="connsiteY4" fmla="*/ 759379 h 15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20" h="1501985">
                    <a:moveTo>
                      <a:pt x="0" y="759379"/>
                    </a:moveTo>
                    <a:cubicBezTo>
                      <a:pt x="0" y="352566"/>
                      <a:pt x="697653" y="82046"/>
                      <a:pt x="955040" y="22779"/>
                    </a:cubicBezTo>
                    <a:cubicBezTo>
                      <a:pt x="1212427" y="-36488"/>
                      <a:pt x="1544320" y="-3034"/>
                      <a:pt x="1544320" y="403779"/>
                    </a:cubicBezTo>
                    <a:cubicBezTo>
                      <a:pt x="1544320" y="810592"/>
                      <a:pt x="1212427" y="1436712"/>
                      <a:pt x="955040" y="1495979"/>
                    </a:cubicBezTo>
                    <a:cubicBezTo>
                      <a:pt x="697653" y="1555246"/>
                      <a:pt x="0" y="1166192"/>
                      <a:pt x="0" y="759379"/>
                    </a:cubicBezTo>
                    <a:close/>
                  </a:path>
                </a:pathLst>
              </a:custGeom>
              <a:solidFill>
                <a:srgbClr val="7BA583"/>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pic>
            <p:nvPicPr>
              <p:cNvPr id="48" name="Graphique 101">
                <a:extLst>
                  <a:ext uri="{FF2B5EF4-FFF2-40B4-BE49-F238E27FC236}">
                    <a16:creationId xmlns:a16="http://schemas.microsoft.com/office/drawing/2014/main" id="{042FE75C-4357-4E55-B674-4729A2E8EC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165100"/>
                <a:ext cx="431800" cy="431800"/>
              </a:xfrm>
              <a:prstGeom prst="rect">
                <a:avLst/>
              </a:prstGeom>
            </p:spPr>
          </p:pic>
        </p:grpSp>
      </p:grpSp>
      <p:grpSp>
        <p:nvGrpSpPr>
          <p:cNvPr id="8" name="Groupe 7">
            <a:extLst>
              <a:ext uri="{FF2B5EF4-FFF2-40B4-BE49-F238E27FC236}">
                <a16:creationId xmlns:a16="http://schemas.microsoft.com/office/drawing/2014/main" id="{42DF96F4-0034-449C-9441-98FFC1CF9547}"/>
              </a:ext>
            </a:extLst>
          </p:cNvPr>
          <p:cNvGrpSpPr/>
          <p:nvPr/>
        </p:nvGrpSpPr>
        <p:grpSpPr>
          <a:xfrm>
            <a:off x="4817671" y="1745190"/>
            <a:ext cx="2412000" cy="3308293"/>
            <a:chOff x="4923262" y="1745190"/>
            <a:chExt cx="2412000" cy="3308293"/>
          </a:xfrm>
        </p:grpSpPr>
        <p:sp>
          <p:nvSpPr>
            <p:cNvPr id="49" name="ZoneTexte 48">
              <a:extLst>
                <a:ext uri="{FF2B5EF4-FFF2-40B4-BE49-F238E27FC236}">
                  <a16:creationId xmlns:a16="http://schemas.microsoft.com/office/drawing/2014/main" id="{D9E64F41-4D0A-401E-9E14-5187B65C0E4C}"/>
                </a:ext>
              </a:extLst>
            </p:cNvPr>
            <p:cNvSpPr txBox="1"/>
            <p:nvPr/>
          </p:nvSpPr>
          <p:spPr>
            <a:xfrm>
              <a:off x="5062463" y="3882539"/>
              <a:ext cx="2133599" cy="215444"/>
            </a:xfrm>
            <a:prstGeom prst="rect">
              <a:avLst/>
            </a:prstGeom>
            <a:noFill/>
          </p:spPr>
          <p:txBody>
            <a:bodyPr wrap="square" rtlCol="0">
              <a:spAutoFit/>
            </a:bodyPr>
            <a:lstStyle/>
            <a:p>
              <a:pPr algn="ctr"/>
              <a:r>
                <a:rPr lang="fr-FR" sz="800" b="1" i="1">
                  <a:solidFill>
                    <a:schemeClr val="bg2">
                      <a:lumMod val="25000"/>
                    </a:schemeClr>
                  </a:solidFill>
                  <a:latin typeface="Marianne" panose="02000000000000000000" pitchFamily="50" charset="0"/>
                </a:rPr>
                <a:t>11h30 à 12h30</a:t>
              </a:r>
            </a:p>
          </p:txBody>
        </p:sp>
        <p:sp>
          <p:nvSpPr>
            <p:cNvPr id="60" name="ZoneTexte 59">
              <a:extLst>
                <a:ext uri="{FF2B5EF4-FFF2-40B4-BE49-F238E27FC236}">
                  <a16:creationId xmlns:a16="http://schemas.microsoft.com/office/drawing/2014/main" id="{1E75E474-DD99-42F3-BC37-7DBC6B18142B}"/>
                </a:ext>
              </a:extLst>
            </p:cNvPr>
            <p:cNvSpPr txBox="1"/>
            <p:nvPr/>
          </p:nvSpPr>
          <p:spPr>
            <a:xfrm>
              <a:off x="4992863" y="3254402"/>
              <a:ext cx="2272799" cy="523220"/>
            </a:xfrm>
            <a:prstGeom prst="rect">
              <a:avLst/>
            </a:prstGeom>
            <a:noFill/>
          </p:spPr>
          <p:txBody>
            <a:bodyPr wrap="square" rtlCol="0">
              <a:spAutoFit/>
            </a:bodyPr>
            <a:lstStyle/>
            <a:p>
              <a:pPr algn="ctr"/>
              <a:r>
                <a:rPr lang="fr-FR" sz="1400" b="1">
                  <a:solidFill>
                    <a:srgbClr val="002060"/>
                  </a:solidFill>
                  <a:latin typeface="Marianne" panose="02000000000000000000" pitchFamily="50" charset="0"/>
                </a:rPr>
                <a:t>Parcours utilisateurs – gestion des partenaires</a:t>
              </a:r>
            </a:p>
          </p:txBody>
        </p:sp>
        <p:sp>
          <p:nvSpPr>
            <p:cNvPr id="61" name="ZoneTexte 60">
              <a:extLst>
                <a:ext uri="{FF2B5EF4-FFF2-40B4-BE49-F238E27FC236}">
                  <a16:creationId xmlns:a16="http://schemas.microsoft.com/office/drawing/2014/main" id="{F3C81F52-39BC-4A34-8B33-52163CAA60AE}"/>
                </a:ext>
              </a:extLst>
            </p:cNvPr>
            <p:cNvSpPr txBox="1"/>
            <p:nvPr/>
          </p:nvSpPr>
          <p:spPr>
            <a:xfrm>
              <a:off x="4923262" y="4345597"/>
              <a:ext cx="2412000" cy="707886"/>
            </a:xfrm>
            <a:prstGeom prst="rect">
              <a:avLst/>
            </a:prstGeom>
            <a:noFill/>
          </p:spPr>
          <p:txBody>
            <a:bodyPr wrap="square" rtlCol="0">
              <a:spAutoFit/>
            </a:bodyPr>
            <a:lstStyle/>
            <a:p>
              <a:pPr marL="171450" indent="-171450" algn="just">
                <a:buFont typeface="Arial" panose="020B0604020202020204" pitchFamily="34" charset="0"/>
                <a:buChar char="•"/>
              </a:pPr>
              <a:r>
                <a:rPr lang="fr-FR" sz="1000">
                  <a:solidFill>
                    <a:srgbClr val="002060"/>
                  </a:solidFill>
                  <a:latin typeface="Marianne Light" panose="02000000000000000000" pitchFamily="50" charset="0"/>
                </a:rPr>
                <a:t>Présentation et démonstration de la gestion des partenaires et des relations travail </a:t>
              </a:r>
            </a:p>
            <a:p>
              <a:pPr marL="171450" indent="-171450" algn="just">
                <a:buFont typeface="Arial" panose="020B0604020202020204" pitchFamily="34" charset="0"/>
                <a:buChar char="•"/>
              </a:pPr>
              <a:endParaRPr lang="fr-FR" sz="1000">
                <a:solidFill>
                  <a:srgbClr val="002060"/>
                </a:solidFill>
                <a:latin typeface="Marianne Light" panose="02000000000000000000" pitchFamily="50" charset="0"/>
              </a:endParaRPr>
            </a:p>
          </p:txBody>
        </p:sp>
        <p:sp>
          <p:nvSpPr>
            <p:cNvPr id="77" name="Ellipse 91">
              <a:extLst>
                <a:ext uri="{FF2B5EF4-FFF2-40B4-BE49-F238E27FC236}">
                  <a16:creationId xmlns:a16="http://schemas.microsoft.com/office/drawing/2014/main" id="{8B5097DA-DB38-4C00-9D18-1018AC5E3D8B}"/>
                </a:ext>
              </a:extLst>
            </p:cNvPr>
            <p:cNvSpPr/>
            <p:nvPr/>
          </p:nvSpPr>
          <p:spPr>
            <a:xfrm>
              <a:off x="5232308" y="1745190"/>
              <a:ext cx="1656671" cy="1368000"/>
            </a:xfrm>
            <a:custGeom>
              <a:avLst/>
              <a:gdLst>
                <a:gd name="connsiteX0" fmla="*/ 0 w 1910080"/>
                <a:gd name="connsiteY0" fmla="*/ 736600 h 1473200"/>
                <a:gd name="connsiteX1" fmla="*/ 955040 w 1910080"/>
                <a:gd name="connsiteY1" fmla="*/ 0 h 1473200"/>
                <a:gd name="connsiteX2" fmla="*/ 1910080 w 1910080"/>
                <a:gd name="connsiteY2" fmla="*/ 736600 h 1473200"/>
                <a:gd name="connsiteX3" fmla="*/ 955040 w 1910080"/>
                <a:gd name="connsiteY3" fmla="*/ 1473200 h 1473200"/>
                <a:gd name="connsiteX4" fmla="*/ 0 w 1910080"/>
                <a:gd name="connsiteY4" fmla="*/ 736600 h 1473200"/>
                <a:gd name="connsiteX0" fmla="*/ 0 w 1544320"/>
                <a:gd name="connsiteY0" fmla="*/ 759379 h 1501985"/>
                <a:gd name="connsiteX1" fmla="*/ 955040 w 1544320"/>
                <a:gd name="connsiteY1" fmla="*/ 22779 h 1501985"/>
                <a:gd name="connsiteX2" fmla="*/ 1544320 w 1544320"/>
                <a:gd name="connsiteY2" fmla="*/ 403779 h 1501985"/>
                <a:gd name="connsiteX3" fmla="*/ 955040 w 1544320"/>
                <a:gd name="connsiteY3" fmla="*/ 1495979 h 1501985"/>
                <a:gd name="connsiteX4" fmla="*/ 0 w 1544320"/>
                <a:gd name="connsiteY4" fmla="*/ 759379 h 15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20" h="1501985">
                  <a:moveTo>
                    <a:pt x="0" y="759379"/>
                  </a:moveTo>
                  <a:cubicBezTo>
                    <a:pt x="0" y="352566"/>
                    <a:pt x="697653" y="82046"/>
                    <a:pt x="955040" y="22779"/>
                  </a:cubicBezTo>
                  <a:cubicBezTo>
                    <a:pt x="1212427" y="-36488"/>
                    <a:pt x="1544320" y="-3034"/>
                    <a:pt x="1544320" y="403779"/>
                  </a:cubicBezTo>
                  <a:cubicBezTo>
                    <a:pt x="1544320" y="810592"/>
                    <a:pt x="1212427" y="1436712"/>
                    <a:pt x="955040" y="1495979"/>
                  </a:cubicBezTo>
                  <a:cubicBezTo>
                    <a:pt x="697653" y="1555246"/>
                    <a:pt x="0" y="1166192"/>
                    <a:pt x="0" y="759379"/>
                  </a:cubicBezTo>
                  <a:close/>
                </a:path>
              </a:pathLst>
            </a:custGeom>
            <a:solidFill>
              <a:srgbClr val="00206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pic>
          <p:nvPicPr>
            <p:cNvPr id="78" name="Graphique 105">
              <a:extLst>
                <a:ext uri="{FF2B5EF4-FFF2-40B4-BE49-F238E27FC236}">
                  <a16:creationId xmlns:a16="http://schemas.microsoft.com/office/drawing/2014/main" id="{B5ACEF67-0BEC-4550-A24E-EEEC879BEC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09952" y="1946916"/>
              <a:ext cx="854420" cy="854420"/>
            </a:xfrm>
            <a:prstGeom prst="rect">
              <a:avLst/>
            </a:prstGeom>
          </p:spPr>
        </p:pic>
      </p:grpSp>
      <p:grpSp>
        <p:nvGrpSpPr>
          <p:cNvPr id="5" name="Groupe 4">
            <a:extLst>
              <a:ext uri="{FF2B5EF4-FFF2-40B4-BE49-F238E27FC236}">
                <a16:creationId xmlns:a16="http://schemas.microsoft.com/office/drawing/2014/main" id="{4E43A883-D55A-4610-9BA9-66C467E17767}"/>
              </a:ext>
            </a:extLst>
          </p:cNvPr>
          <p:cNvGrpSpPr/>
          <p:nvPr/>
        </p:nvGrpSpPr>
        <p:grpSpPr>
          <a:xfrm>
            <a:off x="7343253" y="1745190"/>
            <a:ext cx="2412000" cy="4231623"/>
            <a:chOff x="7323281" y="1745190"/>
            <a:chExt cx="2412000" cy="4231623"/>
          </a:xfrm>
        </p:grpSpPr>
        <p:sp>
          <p:nvSpPr>
            <p:cNvPr id="62" name="ZoneTexte 61">
              <a:extLst>
                <a:ext uri="{FF2B5EF4-FFF2-40B4-BE49-F238E27FC236}">
                  <a16:creationId xmlns:a16="http://schemas.microsoft.com/office/drawing/2014/main" id="{A4ADE085-652D-4199-A359-8AA0A33CCA80}"/>
                </a:ext>
              </a:extLst>
            </p:cNvPr>
            <p:cNvSpPr txBox="1"/>
            <p:nvPr/>
          </p:nvSpPr>
          <p:spPr>
            <a:xfrm>
              <a:off x="7462482" y="3882539"/>
              <a:ext cx="2133599" cy="215444"/>
            </a:xfrm>
            <a:prstGeom prst="rect">
              <a:avLst/>
            </a:prstGeom>
            <a:noFill/>
          </p:spPr>
          <p:txBody>
            <a:bodyPr wrap="square" rtlCol="0">
              <a:spAutoFit/>
            </a:bodyPr>
            <a:lstStyle/>
            <a:p>
              <a:pPr algn="ctr"/>
              <a:r>
                <a:rPr lang="fr-FR" sz="800" b="1" i="1">
                  <a:solidFill>
                    <a:schemeClr val="bg2">
                      <a:lumMod val="25000"/>
                    </a:schemeClr>
                  </a:solidFill>
                  <a:latin typeface="Marianne" panose="02000000000000000000" pitchFamily="50" charset="0"/>
                </a:rPr>
                <a:t>13h30 à 16h20</a:t>
              </a:r>
            </a:p>
          </p:txBody>
        </p:sp>
        <p:sp>
          <p:nvSpPr>
            <p:cNvPr id="63" name="ZoneTexte 62">
              <a:extLst>
                <a:ext uri="{FF2B5EF4-FFF2-40B4-BE49-F238E27FC236}">
                  <a16:creationId xmlns:a16="http://schemas.microsoft.com/office/drawing/2014/main" id="{B7B3A1EC-CD8D-435C-B194-31D6703F9C71}"/>
                </a:ext>
              </a:extLst>
            </p:cNvPr>
            <p:cNvSpPr txBox="1"/>
            <p:nvPr/>
          </p:nvSpPr>
          <p:spPr>
            <a:xfrm>
              <a:off x="7323281" y="3263018"/>
              <a:ext cx="2412000" cy="523220"/>
            </a:xfrm>
            <a:prstGeom prst="rect">
              <a:avLst/>
            </a:prstGeom>
            <a:noFill/>
          </p:spPr>
          <p:txBody>
            <a:bodyPr wrap="square" rtlCol="0">
              <a:spAutoFit/>
            </a:bodyPr>
            <a:lstStyle/>
            <a:p>
              <a:pPr algn="ctr"/>
              <a:r>
                <a:rPr lang="fr-FR" sz="1400" b="1">
                  <a:solidFill>
                    <a:srgbClr val="4F4F59"/>
                  </a:solidFill>
                  <a:latin typeface="Marianne" panose="02000000000000000000" pitchFamily="50" charset="0"/>
                </a:rPr>
                <a:t>Parcours utilisateurs – cartographie des activités</a:t>
              </a:r>
            </a:p>
          </p:txBody>
        </p:sp>
        <p:sp>
          <p:nvSpPr>
            <p:cNvPr id="64" name="ZoneTexte 63">
              <a:extLst>
                <a:ext uri="{FF2B5EF4-FFF2-40B4-BE49-F238E27FC236}">
                  <a16:creationId xmlns:a16="http://schemas.microsoft.com/office/drawing/2014/main" id="{158B4532-9DE4-4E21-B4A9-3F85A77A2B4E}"/>
                </a:ext>
              </a:extLst>
            </p:cNvPr>
            <p:cNvSpPr txBox="1"/>
            <p:nvPr/>
          </p:nvSpPr>
          <p:spPr>
            <a:xfrm>
              <a:off x="7323281" y="4345597"/>
              <a:ext cx="2412000" cy="1631216"/>
            </a:xfrm>
            <a:prstGeom prst="rect">
              <a:avLst/>
            </a:prstGeom>
            <a:noFill/>
          </p:spPr>
          <p:txBody>
            <a:bodyPr wrap="square" rtlCol="0">
              <a:spAutoFit/>
            </a:bodyPr>
            <a:lstStyle/>
            <a:p>
              <a:pPr marL="171450" indent="-171450" algn="just">
                <a:buFont typeface="Arial" panose="020B0604020202020204" pitchFamily="34" charset="0"/>
                <a:buChar char="•"/>
              </a:pPr>
              <a:r>
                <a:rPr lang="fr-FR" sz="1000">
                  <a:solidFill>
                    <a:srgbClr val="4F4F59"/>
                  </a:solidFill>
                  <a:latin typeface="Marianne Light" panose="02000000000000000000" pitchFamily="50" charset="0"/>
                </a:rPr>
                <a:t>Présentation et démonstration du catalogue des activités de travail</a:t>
              </a:r>
            </a:p>
            <a:p>
              <a:pPr marL="171450" indent="-171450" algn="just">
                <a:buFont typeface="Arial" panose="020B0604020202020204" pitchFamily="34" charset="0"/>
                <a:buChar char="•"/>
              </a:pPr>
              <a:r>
                <a:rPr lang="fr-FR" sz="1000">
                  <a:solidFill>
                    <a:srgbClr val="4F4F59"/>
                  </a:solidFill>
                  <a:latin typeface="Marianne Light" panose="02000000000000000000" pitchFamily="50" charset="0"/>
                </a:rPr>
                <a:t>Présentation et démonstration du catalogue de formation professionnelle </a:t>
              </a:r>
            </a:p>
            <a:p>
              <a:pPr marL="171450" indent="-171450" algn="just">
                <a:buFont typeface="Arial" panose="020B0604020202020204" pitchFamily="34" charset="0"/>
                <a:buChar char="•"/>
              </a:pPr>
              <a:r>
                <a:rPr lang="fr-FR" sz="1000">
                  <a:solidFill>
                    <a:srgbClr val="4F4F59"/>
                  </a:solidFill>
                  <a:latin typeface="Marianne Light" panose="02000000000000000000" pitchFamily="50" charset="0"/>
                </a:rPr>
                <a:t>Présentation et démonstration de la cartographie des activités de travail et de formation professionnelle</a:t>
              </a:r>
            </a:p>
          </p:txBody>
        </p:sp>
        <p:grpSp>
          <p:nvGrpSpPr>
            <p:cNvPr id="86" name="Groupe 85">
              <a:extLst>
                <a:ext uri="{FF2B5EF4-FFF2-40B4-BE49-F238E27FC236}">
                  <a16:creationId xmlns:a16="http://schemas.microsoft.com/office/drawing/2014/main" id="{AF52628D-33A4-4A77-89CD-00E3F9B17618}"/>
                </a:ext>
              </a:extLst>
            </p:cNvPr>
            <p:cNvGrpSpPr>
              <a:grpSpLocks noChangeAspect="1"/>
            </p:cNvGrpSpPr>
            <p:nvPr/>
          </p:nvGrpSpPr>
          <p:grpSpPr>
            <a:xfrm>
              <a:off x="7645129" y="1745190"/>
              <a:ext cx="1656670" cy="1368001"/>
              <a:chOff x="0" y="0"/>
              <a:chExt cx="907414" cy="749300"/>
            </a:xfrm>
          </p:grpSpPr>
          <p:sp>
            <p:nvSpPr>
              <p:cNvPr id="87" name="Ellipse 91">
                <a:extLst>
                  <a:ext uri="{FF2B5EF4-FFF2-40B4-BE49-F238E27FC236}">
                    <a16:creationId xmlns:a16="http://schemas.microsoft.com/office/drawing/2014/main" id="{B999DA38-57E1-4FDE-82DB-B413E58B54D1}"/>
                  </a:ext>
                </a:extLst>
              </p:cNvPr>
              <p:cNvSpPr/>
              <p:nvPr/>
            </p:nvSpPr>
            <p:spPr>
              <a:xfrm>
                <a:off x="0" y="0"/>
                <a:ext cx="907414" cy="749300"/>
              </a:xfrm>
              <a:custGeom>
                <a:avLst/>
                <a:gdLst>
                  <a:gd name="connsiteX0" fmla="*/ 0 w 1910080"/>
                  <a:gd name="connsiteY0" fmla="*/ 736600 h 1473200"/>
                  <a:gd name="connsiteX1" fmla="*/ 955040 w 1910080"/>
                  <a:gd name="connsiteY1" fmla="*/ 0 h 1473200"/>
                  <a:gd name="connsiteX2" fmla="*/ 1910080 w 1910080"/>
                  <a:gd name="connsiteY2" fmla="*/ 736600 h 1473200"/>
                  <a:gd name="connsiteX3" fmla="*/ 955040 w 1910080"/>
                  <a:gd name="connsiteY3" fmla="*/ 1473200 h 1473200"/>
                  <a:gd name="connsiteX4" fmla="*/ 0 w 1910080"/>
                  <a:gd name="connsiteY4" fmla="*/ 736600 h 1473200"/>
                  <a:gd name="connsiteX0" fmla="*/ 0 w 1544320"/>
                  <a:gd name="connsiteY0" fmla="*/ 759379 h 1501985"/>
                  <a:gd name="connsiteX1" fmla="*/ 955040 w 1544320"/>
                  <a:gd name="connsiteY1" fmla="*/ 22779 h 1501985"/>
                  <a:gd name="connsiteX2" fmla="*/ 1544320 w 1544320"/>
                  <a:gd name="connsiteY2" fmla="*/ 403779 h 1501985"/>
                  <a:gd name="connsiteX3" fmla="*/ 955040 w 1544320"/>
                  <a:gd name="connsiteY3" fmla="*/ 1495979 h 1501985"/>
                  <a:gd name="connsiteX4" fmla="*/ 0 w 1544320"/>
                  <a:gd name="connsiteY4" fmla="*/ 759379 h 15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20" h="1501985">
                    <a:moveTo>
                      <a:pt x="0" y="759379"/>
                    </a:moveTo>
                    <a:cubicBezTo>
                      <a:pt x="0" y="352566"/>
                      <a:pt x="697653" y="82046"/>
                      <a:pt x="955040" y="22779"/>
                    </a:cubicBezTo>
                    <a:cubicBezTo>
                      <a:pt x="1212427" y="-36488"/>
                      <a:pt x="1544320" y="-3034"/>
                      <a:pt x="1544320" y="403779"/>
                    </a:cubicBezTo>
                    <a:cubicBezTo>
                      <a:pt x="1544320" y="810592"/>
                      <a:pt x="1212427" y="1436712"/>
                      <a:pt x="955040" y="1495979"/>
                    </a:cubicBezTo>
                    <a:cubicBezTo>
                      <a:pt x="697653" y="1555246"/>
                      <a:pt x="0" y="1166192"/>
                      <a:pt x="0" y="759379"/>
                    </a:cubicBezTo>
                    <a:close/>
                  </a:path>
                </a:pathLst>
              </a:custGeom>
              <a:solidFill>
                <a:srgbClr val="4F4F59"/>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pic>
            <p:nvPicPr>
              <p:cNvPr id="88" name="Graphique 105">
                <a:extLst>
                  <a:ext uri="{FF2B5EF4-FFF2-40B4-BE49-F238E27FC236}">
                    <a16:creationId xmlns:a16="http://schemas.microsoft.com/office/drawing/2014/main" id="{FE99A966-9A72-4D44-8733-0B241B8CF79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3780" y="157655"/>
                <a:ext cx="395605" cy="395605"/>
              </a:xfrm>
              <a:prstGeom prst="rect">
                <a:avLst/>
              </a:prstGeom>
            </p:spPr>
          </p:pic>
        </p:grpSp>
      </p:grpSp>
      <p:grpSp>
        <p:nvGrpSpPr>
          <p:cNvPr id="6" name="Groupe 5">
            <a:extLst>
              <a:ext uri="{FF2B5EF4-FFF2-40B4-BE49-F238E27FC236}">
                <a16:creationId xmlns:a16="http://schemas.microsoft.com/office/drawing/2014/main" id="{4FD65515-64D0-4776-A94D-11D8D5B399A1}"/>
              </a:ext>
            </a:extLst>
          </p:cNvPr>
          <p:cNvGrpSpPr/>
          <p:nvPr/>
        </p:nvGrpSpPr>
        <p:grpSpPr>
          <a:xfrm>
            <a:off x="9733152" y="1734200"/>
            <a:ext cx="2412000" cy="3934836"/>
            <a:chOff x="9733152" y="1734200"/>
            <a:chExt cx="2412000" cy="3934836"/>
          </a:xfrm>
        </p:grpSpPr>
        <p:sp>
          <p:nvSpPr>
            <p:cNvPr id="68" name="ZoneTexte 67">
              <a:extLst>
                <a:ext uri="{FF2B5EF4-FFF2-40B4-BE49-F238E27FC236}">
                  <a16:creationId xmlns:a16="http://schemas.microsoft.com/office/drawing/2014/main" id="{37C3FC1F-9C73-4F92-A98F-124C3D9D633E}"/>
                </a:ext>
              </a:extLst>
            </p:cNvPr>
            <p:cNvSpPr txBox="1"/>
            <p:nvPr/>
          </p:nvSpPr>
          <p:spPr>
            <a:xfrm>
              <a:off x="9872353" y="3882539"/>
              <a:ext cx="2133599" cy="215444"/>
            </a:xfrm>
            <a:prstGeom prst="rect">
              <a:avLst/>
            </a:prstGeom>
            <a:noFill/>
          </p:spPr>
          <p:txBody>
            <a:bodyPr wrap="square" rtlCol="0">
              <a:spAutoFit/>
            </a:bodyPr>
            <a:lstStyle/>
            <a:p>
              <a:pPr algn="ctr"/>
              <a:r>
                <a:rPr lang="fr-FR" sz="800" b="1" i="1">
                  <a:solidFill>
                    <a:schemeClr val="bg2">
                      <a:lumMod val="25000"/>
                    </a:schemeClr>
                  </a:solidFill>
                  <a:latin typeface="Marianne" panose="02000000000000000000" pitchFamily="50" charset="0"/>
                </a:rPr>
                <a:t>16h20 à 17h00</a:t>
              </a:r>
            </a:p>
          </p:txBody>
        </p:sp>
        <p:sp>
          <p:nvSpPr>
            <p:cNvPr id="69" name="ZoneTexte 68">
              <a:extLst>
                <a:ext uri="{FF2B5EF4-FFF2-40B4-BE49-F238E27FC236}">
                  <a16:creationId xmlns:a16="http://schemas.microsoft.com/office/drawing/2014/main" id="{0AEA384D-0568-4DDE-A562-40C27B621A87}"/>
                </a:ext>
              </a:extLst>
            </p:cNvPr>
            <p:cNvSpPr txBox="1"/>
            <p:nvPr/>
          </p:nvSpPr>
          <p:spPr>
            <a:xfrm>
              <a:off x="9872353" y="3254402"/>
              <a:ext cx="2133599" cy="307777"/>
            </a:xfrm>
            <a:prstGeom prst="rect">
              <a:avLst/>
            </a:prstGeom>
            <a:noFill/>
          </p:spPr>
          <p:txBody>
            <a:bodyPr wrap="square" rtlCol="0">
              <a:spAutoFit/>
            </a:bodyPr>
            <a:lstStyle/>
            <a:p>
              <a:pPr algn="ctr"/>
              <a:r>
                <a:rPr lang="fr-FR" sz="1400" b="1">
                  <a:solidFill>
                    <a:srgbClr val="875F76"/>
                  </a:solidFill>
                  <a:latin typeface="Marianne" panose="02000000000000000000" pitchFamily="50" charset="0"/>
                </a:rPr>
                <a:t>Et après ?</a:t>
              </a:r>
            </a:p>
          </p:txBody>
        </p:sp>
        <p:sp>
          <p:nvSpPr>
            <p:cNvPr id="70" name="ZoneTexte 69">
              <a:extLst>
                <a:ext uri="{FF2B5EF4-FFF2-40B4-BE49-F238E27FC236}">
                  <a16:creationId xmlns:a16="http://schemas.microsoft.com/office/drawing/2014/main" id="{55AA1865-93C0-4966-9EFE-40F8B53CF82A}"/>
                </a:ext>
              </a:extLst>
            </p:cNvPr>
            <p:cNvSpPr txBox="1"/>
            <p:nvPr/>
          </p:nvSpPr>
          <p:spPr>
            <a:xfrm>
              <a:off x="9733152" y="4345597"/>
              <a:ext cx="2412000" cy="1323439"/>
            </a:xfrm>
            <a:prstGeom prst="rect">
              <a:avLst/>
            </a:prstGeom>
            <a:noFill/>
          </p:spPr>
          <p:txBody>
            <a:bodyPr wrap="square" rtlCol="0">
              <a:spAutoFit/>
            </a:bodyPr>
            <a:lstStyle/>
            <a:p>
              <a:pPr marL="171450" indent="-171450" algn="just">
                <a:buFont typeface="Arial" panose="020B0604020202020204" pitchFamily="34" charset="0"/>
                <a:buChar char="•"/>
              </a:pPr>
              <a:r>
                <a:rPr lang="fr-FR" sz="1000">
                  <a:solidFill>
                    <a:srgbClr val="875F76"/>
                  </a:solidFill>
                  <a:latin typeface="Marianne Light" panose="02000000000000000000" pitchFamily="50" charset="0"/>
                </a:rPr>
                <a:t>Présentation  des prochaines étapes de déploiement</a:t>
              </a:r>
            </a:p>
            <a:p>
              <a:pPr marL="171450" indent="-171450" algn="just">
                <a:buFont typeface="Arial" panose="020B0604020202020204" pitchFamily="34" charset="0"/>
                <a:buChar char="•"/>
              </a:pPr>
              <a:r>
                <a:rPr lang="fr-FR" sz="1000">
                  <a:solidFill>
                    <a:srgbClr val="875F76"/>
                  </a:solidFill>
                  <a:latin typeface="Marianne Light" panose="02000000000000000000" pitchFamily="50" charset="0"/>
                </a:rPr>
                <a:t>Présentation du support ASN et de l’assistance à l’utilisateur</a:t>
              </a:r>
            </a:p>
            <a:p>
              <a:pPr marL="171450" indent="-171450" algn="just">
                <a:buFont typeface="Arial" panose="020B0604020202020204" pitchFamily="34" charset="0"/>
                <a:buChar char="•"/>
              </a:pPr>
              <a:r>
                <a:rPr lang="fr-FR" sz="1000">
                  <a:solidFill>
                    <a:srgbClr val="875F76"/>
                  </a:solidFill>
                  <a:latin typeface="Marianne Light" panose="02000000000000000000" pitchFamily="50" charset="0"/>
                </a:rPr>
                <a:t>Présentation des profils utilisateurs sur IPRO360°</a:t>
              </a:r>
            </a:p>
            <a:p>
              <a:pPr marL="171450" indent="-171450" algn="just">
                <a:buFont typeface="Arial" panose="020B0604020202020204" pitchFamily="34" charset="0"/>
                <a:buChar char="•"/>
              </a:pPr>
              <a:r>
                <a:rPr lang="fr-FR" sz="1000">
                  <a:solidFill>
                    <a:srgbClr val="875F76"/>
                  </a:solidFill>
                  <a:latin typeface="Marianne Light" panose="02000000000000000000" pitchFamily="50" charset="0"/>
                </a:rPr>
                <a:t>Règles de saisie pour les prestataires GD et PPP</a:t>
              </a:r>
            </a:p>
          </p:txBody>
        </p:sp>
        <p:grpSp>
          <p:nvGrpSpPr>
            <p:cNvPr id="39" name="Groupe 38">
              <a:extLst>
                <a:ext uri="{FF2B5EF4-FFF2-40B4-BE49-F238E27FC236}">
                  <a16:creationId xmlns:a16="http://schemas.microsoft.com/office/drawing/2014/main" id="{DB893026-20F7-4731-8A20-857C4D8B3B8A}"/>
                </a:ext>
              </a:extLst>
            </p:cNvPr>
            <p:cNvGrpSpPr>
              <a:grpSpLocks noChangeAspect="1"/>
            </p:cNvGrpSpPr>
            <p:nvPr/>
          </p:nvGrpSpPr>
          <p:grpSpPr>
            <a:xfrm>
              <a:off x="10034314" y="1734200"/>
              <a:ext cx="1656678" cy="1368000"/>
              <a:chOff x="0" y="0"/>
              <a:chExt cx="907415" cy="749300"/>
            </a:xfrm>
          </p:grpSpPr>
          <p:sp>
            <p:nvSpPr>
              <p:cNvPr id="40" name="Ellipse 91">
                <a:extLst>
                  <a:ext uri="{FF2B5EF4-FFF2-40B4-BE49-F238E27FC236}">
                    <a16:creationId xmlns:a16="http://schemas.microsoft.com/office/drawing/2014/main" id="{B555F73A-B3C3-4DD4-86E2-3DBCCC7C09E6}"/>
                  </a:ext>
                </a:extLst>
              </p:cNvPr>
              <p:cNvSpPr/>
              <p:nvPr/>
            </p:nvSpPr>
            <p:spPr>
              <a:xfrm>
                <a:off x="0" y="0"/>
                <a:ext cx="907415" cy="749300"/>
              </a:xfrm>
              <a:custGeom>
                <a:avLst/>
                <a:gdLst>
                  <a:gd name="connsiteX0" fmla="*/ 0 w 1910080"/>
                  <a:gd name="connsiteY0" fmla="*/ 736600 h 1473200"/>
                  <a:gd name="connsiteX1" fmla="*/ 955040 w 1910080"/>
                  <a:gd name="connsiteY1" fmla="*/ 0 h 1473200"/>
                  <a:gd name="connsiteX2" fmla="*/ 1910080 w 1910080"/>
                  <a:gd name="connsiteY2" fmla="*/ 736600 h 1473200"/>
                  <a:gd name="connsiteX3" fmla="*/ 955040 w 1910080"/>
                  <a:gd name="connsiteY3" fmla="*/ 1473200 h 1473200"/>
                  <a:gd name="connsiteX4" fmla="*/ 0 w 1910080"/>
                  <a:gd name="connsiteY4" fmla="*/ 736600 h 1473200"/>
                  <a:gd name="connsiteX0" fmla="*/ 0 w 1544320"/>
                  <a:gd name="connsiteY0" fmla="*/ 759379 h 1501985"/>
                  <a:gd name="connsiteX1" fmla="*/ 955040 w 1544320"/>
                  <a:gd name="connsiteY1" fmla="*/ 22779 h 1501985"/>
                  <a:gd name="connsiteX2" fmla="*/ 1544320 w 1544320"/>
                  <a:gd name="connsiteY2" fmla="*/ 403779 h 1501985"/>
                  <a:gd name="connsiteX3" fmla="*/ 955040 w 1544320"/>
                  <a:gd name="connsiteY3" fmla="*/ 1495979 h 1501985"/>
                  <a:gd name="connsiteX4" fmla="*/ 0 w 1544320"/>
                  <a:gd name="connsiteY4" fmla="*/ 759379 h 15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20" h="1501985">
                    <a:moveTo>
                      <a:pt x="0" y="759379"/>
                    </a:moveTo>
                    <a:cubicBezTo>
                      <a:pt x="0" y="352566"/>
                      <a:pt x="697653" y="82046"/>
                      <a:pt x="955040" y="22779"/>
                    </a:cubicBezTo>
                    <a:cubicBezTo>
                      <a:pt x="1212427" y="-36488"/>
                      <a:pt x="1544320" y="-3034"/>
                      <a:pt x="1544320" y="403779"/>
                    </a:cubicBezTo>
                    <a:cubicBezTo>
                      <a:pt x="1544320" y="810592"/>
                      <a:pt x="1212427" y="1436712"/>
                      <a:pt x="955040" y="1495979"/>
                    </a:cubicBezTo>
                    <a:cubicBezTo>
                      <a:pt x="697653" y="1555246"/>
                      <a:pt x="0" y="1166192"/>
                      <a:pt x="0" y="759379"/>
                    </a:cubicBezTo>
                    <a:close/>
                  </a:path>
                </a:pathLst>
              </a:custGeom>
              <a:solidFill>
                <a:srgbClr val="875F76"/>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pic>
            <p:nvPicPr>
              <p:cNvPr id="43" name="Graphique 99" descr="Télescope avec un remplissage uni">
                <a:extLst>
                  <a:ext uri="{FF2B5EF4-FFF2-40B4-BE49-F238E27FC236}">
                    <a16:creationId xmlns:a16="http://schemas.microsoft.com/office/drawing/2014/main" id="{08E5B026-E505-4DBC-A875-BD869D91F2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4235" y="175027"/>
                <a:ext cx="388620" cy="388620"/>
              </a:xfrm>
              <a:prstGeom prst="rect">
                <a:avLst/>
              </a:prstGeom>
            </p:spPr>
          </p:pic>
        </p:grpSp>
      </p:grpSp>
      <p:grpSp>
        <p:nvGrpSpPr>
          <p:cNvPr id="44" name="Groupe 43">
            <a:extLst>
              <a:ext uri="{FF2B5EF4-FFF2-40B4-BE49-F238E27FC236}">
                <a16:creationId xmlns:a16="http://schemas.microsoft.com/office/drawing/2014/main" id="{9AC00D55-D7AE-41BC-A3F1-7C5E1B593C65}"/>
              </a:ext>
            </a:extLst>
          </p:cNvPr>
          <p:cNvGrpSpPr/>
          <p:nvPr/>
        </p:nvGrpSpPr>
        <p:grpSpPr>
          <a:xfrm>
            <a:off x="7207569" y="1272844"/>
            <a:ext cx="157784" cy="5041466"/>
            <a:chOff x="1297870" y="865041"/>
            <a:chExt cx="108852" cy="3442166"/>
          </a:xfrm>
        </p:grpSpPr>
        <p:cxnSp>
          <p:nvCxnSpPr>
            <p:cNvPr id="45" name="Connecteur droit 44">
              <a:extLst>
                <a:ext uri="{FF2B5EF4-FFF2-40B4-BE49-F238E27FC236}">
                  <a16:creationId xmlns:a16="http://schemas.microsoft.com/office/drawing/2014/main" id="{1874C544-C952-4AE8-B21F-089A218E7A7F}"/>
                </a:ext>
              </a:extLst>
            </p:cNvPr>
            <p:cNvCxnSpPr>
              <a:cxnSpLocks/>
            </p:cNvCxnSpPr>
            <p:nvPr/>
          </p:nvCxnSpPr>
          <p:spPr>
            <a:xfrm>
              <a:off x="1352296" y="865041"/>
              <a:ext cx="0" cy="3392006"/>
            </a:xfrm>
            <a:prstGeom prst="line">
              <a:avLst/>
            </a:prstGeom>
            <a:noFill/>
            <a:ln w="19050" cap="flat" cmpd="sng" algn="ctr">
              <a:solidFill>
                <a:schemeClr val="tx1">
                  <a:lumMod val="75000"/>
                  <a:lumOff val="25000"/>
                </a:schemeClr>
              </a:solidFill>
              <a:prstDash val="sysDash"/>
            </a:ln>
            <a:effectLst/>
          </p:spPr>
        </p:cxnSp>
        <p:sp>
          <p:nvSpPr>
            <p:cNvPr id="50" name="Triangle isocèle 49">
              <a:extLst>
                <a:ext uri="{FF2B5EF4-FFF2-40B4-BE49-F238E27FC236}">
                  <a16:creationId xmlns:a16="http://schemas.microsoft.com/office/drawing/2014/main" id="{E843100E-23A7-4CAB-992F-46880F845936}"/>
                </a:ext>
              </a:extLst>
            </p:cNvPr>
            <p:cNvSpPr/>
            <p:nvPr/>
          </p:nvSpPr>
          <p:spPr>
            <a:xfrm>
              <a:off x="1297870" y="4056758"/>
              <a:ext cx="108852" cy="250449"/>
            </a:xfrm>
            <a:prstGeom prst="triangle">
              <a:avLst/>
            </a:prstGeom>
            <a:solidFill>
              <a:schemeClr val="tx1">
                <a:lumMod val="75000"/>
                <a:lumOff val="25000"/>
              </a:schemeClr>
            </a:solidFill>
            <a:ln w="25400" cap="flat" cmpd="sng" algn="ctr">
              <a:solidFill>
                <a:schemeClr val="tx1">
                  <a:lumMod val="75000"/>
                  <a:lumOff val="25000"/>
                </a:scheme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Marianne"/>
                <a:ea typeface="+mn-ea"/>
                <a:cs typeface="+mn-cs"/>
              </a:endParaRPr>
            </a:p>
          </p:txBody>
        </p:sp>
      </p:grpSp>
      <p:sp>
        <p:nvSpPr>
          <p:cNvPr id="51" name="ZoneTexte 50">
            <a:extLst>
              <a:ext uri="{FF2B5EF4-FFF2-40B4-BE49-F238E27FC236}">
                <a16:creationId xmlns:a16="http://schemas.microsoft.com/office/drawing/2014/main" id="{7DAACF23-D352-46D7-93BC-E93D44470D1C}"/>
              </a:ext>
            </a:extLst>
          </p:cNvPr>
          <p:cNvSpPr txBox="1"/>
          <p:nvPr/>
        </p:nvSpPr>
        <p:spPr>
          <a:xfrm>
            <a:off x="6219662" y="6390872"/>
            <a:ext cx="2133599" cy="384721"/>
          </a:xfrm>
          <a:prstGeom prst="rect">
            <a:avLst/>
          </a:prstGeom>
          <a:noFill/>
        </p:spPr>
        <p:txBody>
          <a:bodyPr wrap="square" rtlCol="0">
            <a:spAutoFit/>
          </a:bodyPr>
          <a:lstStyle/>
          <a:p>
            <a:pPr algn="ctr"/>
            <a:r>
              <a:rPr lang="fr-FR" sz="1000" b="1" i="1">
                <a:solidFill>
                  <a:schemeClr val="bg2">
                    <a:lumMod val="25000"/>
                  </a:schemeClr>
                </a:solidFill>
                <a:latin typeface="Marianne" panose="02000000000000000000" pitchFamily="50" charset="0"/>
              </a:rPr>
              <a:t>Pause déjeuner</a:t>
            </a:r>
          </a:p>
          <a:p>
            <a:pPr algn="ctr"/>
            <a:r>
              <a:rPr lang="fr-FR" sz="900" b="1" i="1">
                <a:solidFill>
                  <a:schemeClr val="bg2">
                    <a:lumMod val="25000"/>
                  </a:schemeClr>
                </a:solidFill>
                <a:latin typeface="Marianne" panose="02000000000000000000" pitchFamily="50" charset="0"/>
              </a:rPr>
              <a:t>(12h30 à 13h30)</a:t>
            </a:r>
          </a:p>
        </p:txBody>
      </p:sp>
    </p:spTree>
    <p:extLst>
      <p:ext uri="{BB962C8B-B14F-4D97-AF65-F5344CB8AC3E}">
        <p14:creationId xmlns:p14="http://schemas.microsoft.com/office/powerpoint/2010/main" val="114265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Une image contenant carte&#10;&#10;Description générée automatiquement">
            <a:extLst>
              <a:ext uri="{FF2B5EF4-FFF2-40B4-BE49-F238E27FC236}">
                <a16:creationId xmlns:a16="http://schemas.microsoft.com/office/drawing/2014/main" id="{466EC80C-B569-4748-9AE3-127BC150BD0F}"/>
              </a:ext>
            </a:extLst>
          </p:cNvPr>
          <p:cNvPicPr>
            <a:picLocks noChangeAspect="1"/>
          </p:cNvPicPr>
          <p:nvPr/>
        </p:nvPicPr>
        <p:blipFill>
          <a:blip r:embed="rId2"/>
          <a:stretch>
            <a:fillRect/>
          </a:stretch>
        </p:blipFill>
        <p:spPr>
          <a:xfrm>
            <a:off x="3695794" y="1629461"/>
            <a:ext cx="8294428" cy="3643233"/>
          </a:xfrm>
          <a:prstGeom prst="rect">
            <a:avLst/>
          </a:prstGeom>
        </p:spPr>
      </p:pic>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Effectuer des recherches dans la cartographie des lieux d’activité</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17" name="Rectangle 16">
            <a:extLst>
              <a:ext uri="{FF2B5EF4-FFF2-40B4-BE49-F238E27FC236}">
                <a16:creationId xmlns:a16="http://schemas.microsoft.com/office/drawing/2014/main" id="{44269984-7C24-484C-8131-8C18A4E550B3}"/>
              </a:ext>
            </a:extLst>
          </p:cNvPr>
          <p:cNvSpPr/>
          <p:nvPr/>
        </p:nvSpPr>
        <p:spPr>
          <a:xfrm>
            <a:off x="295736" y="1699819"/>
            <a:ext cx="3295009" cy="489197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fr-FR" sz="1050">
              <a:solidFill>
                <a:schemeClr val="tx1"/>
              </a:solidFill>
            </a:endParaRPr>
          </a:p>
        </p:txBody>
      </p:sp>
      <p:sp>
        <p:nvSpPr>
          <p:cNvPr id="19" name="ZoneTexte 18">
            <a:extLst>
              <a:ext uri="{FF2B5EF4-FFF2-40B4-BE49-F238E27FC236}">
                <a16:creationId xmlns:a16="http://schemas.microsoft.com/office/drawing/2014/main" id="{4024E007-CC02-4086-9F7B-C4053CE403FB}"/>
              </a:ext>
            </a:extLst>
          </p:cNvPr>
          <p:cNvSpPr txBox="1"/>
          <p:nvPr/>
        </p:nvSpPr>
        <p:spPr>
          <a:xfrm>
            <a:off x="853038" y="1590464"/>
            <a:ext cx="2180405" cy="261610"/>
          </a:xfrm>
          <a:prstGeom prst="rect">
            <a:avLst/>
          </a:prstGeom>
          <a:solidFill>
            <a:schemeClr val="bg1"/>
          </a:solidFill>
        </p:spPr>
        <p:txBody>
          <a:bodyPr wrap="none" rtlCol="0">
            <a:spAutoFit/>
          </a:bodyPr>
          <a:lstStyle/>
          <a:p>
            <a:pPr algn="ctr"/>
            <a:r>
              <a:rPr lang="fr-FR" sz="1100" b="1">
                <a:latin typeface="Marianne" panose="02000000000000000000" pitchFamily="50" charset="0"/>
              </a:rPr>
              <a:t>Rechercher un établissement</a:t>
            </a:r>
          </a:p>
        </p:txBody>
      </p:sp>
      <p:sp>
        <p:nvSpPr>
          <p:cNvPr id="18" name="Rectangle 17">
            <a:extLst>
              <a:ext uri="{FF2B5EF4-FFF2-40B4-BE49-F238E27FC236}">
                <a16:creationId xmlns:a16="http://schemas.microsoft.com/office/drawing/2014/main" id="{8B7B9CB2-FBDB-4ED3-A251-77DC9B8D433F}"/>
              </a:ext>
            </a:extLst>
          </p:cNvPr>
          <p:cNvSpPr/>
          <p:nvPr/>
        </p:nvSpPr>
        <p:spPr>
          <a:xfrm>
            <a:off x="564774" y="1852074"/>
            <a:ext cx="2920921" cy="181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000">
                <a:solidFill>
                  <a:schemeClr val="tx1"/>
                </a:solidFill>
                <a:latin typeface="Marianne" panose="02000000000000000000" pitchFamily="50" charset="0"/>
              </a:rPr>
              <a:t>La recherche d’un établissement pénitentiaire s’effectue sur le volet gauche : </a:t>
            </a:r>
          </a:p>
          <a:p>
            <a:pPr algn="just"/>
            <a:endParaRPr lang="fr-FR" sz="1000">
              <a:solidFill>
                <a:schemeClr val="tx1"/>
              </a:solidFill>
              <a:latin typeface="Marianne" panose="02000000000000000000" pitchFamily="50" charset="0"/>
            </a:endParaRPr>
          </a:p>
          <a:p>
            <a:pPr marL="182563" algn="just"/>
            <a:r>
              <a:rPr lang="fr-FR" sz="1000">
                <a:solidFill>
                  <a:schemeClr val="tx1"/>
                </a:solidFill>
                <a:latin typeface="Marianne" panose="02000000000000000000" pitchFamily="50" charset="0"/>
              </a:rPr>
              <a:t>Au clic, la liste déroulante des EP apparaît. Vous pouvez y cocher un ou plusieurs EP de votre choix. Cette sélection agit comme un filtre : seuls les EP sélectionnés apparaissent sur la cartographie en cliquant sur</a:t>
            </a:r>
          </a:p>
          <a:p>
            <a:pPr marL="182563" algn="just"/>
            <a:endParaRPr lang="fr-FR" sz="1000">
              <a:solidFill>
                <a:schemeClr val="tx1"/>
              </a:solidFill>
              <a:latin typeface="Marianne" panose="02000000000000000000" pitchFamily="50" charset="0"/>
            </a:endParaRPr>
          </a:p>
          <a:p>
            <a:pPr marL="182563" algn="just"/>
            <a:r>
              <a:rPr lang="fr-FR" sz="1000">
                <a:solidFill>
                  <a:schemeClr val="tx1"/>
                </a:solidFill>
                <a:latin typeface="Marianne" panose="02000000000000000000" pitchFamily="50" charset="0"/>
              </a:rPr>
              <a:t>Vous pouvez également saisir le nom de l’EP ou sa ville puis le sélectionner dans la liste. </a:t>
            </a:r>
          </a:p>
        </p:txBody>
      </p:sp>
      <p:pic>
        <p:nvPicPr>
          <p:cNvPr id="20" name="Image 19">
            <a:extLst>
              <a:ext uri="{FF2B5EF4-FFF2-40B4-BE49-F238E27FC236}">
                <a16:creationId xmlns:a16="http://schemas.microsoft.com/office/drawing/2014/main" id="{23AA83CB-3E0F-48C2-B07C-8C2E01A040F8}"/>
              </a:ext>
            </a:extLst>
          </p:cNvPr>
          <p:cNvPicPr>
            <a:picLocks noChangeAspect="1"/>
          </p:cNvPicPr>
          <p:nvPr/>
        </p:nvPicPr>
        <p:blipFill>
          <a:blip r:embed="rId4"/>
          <a:stretch>
            <a:fillRect/>
          </a:stretch>
        </p:blipFill>
        <p:spPr>
          <a:xfrm>
            <a:off x="2866305" y="2978816"/>
            <a:ext cx="209871" cy="209871"/>
          </a:xfrm>
          <a:prstGeom prst="rect">
            <a:avLst/>
          </a:prstGeom>
        </p:spPr>
      </p:pic>
      <p:pic>
        <p:nvPicPr>
          <p:cNvPr id="21" name="Image 20" descr="Une image contenant texte&#10;&#10;Description générée automatiquement">
            <a:extLst>
              <a:ext uri="{FF2B5EF4-FFF2-40B4-BE49-F238E27FC236}">
                <a16:creationId xmlns:a16="http://schemas.microsoft.com/office/drawing/2014/main" id="{948DE78A-B9D2-4587-A98F-CBDCBD341AB8}"/>
              </a:ext>
            </a:extLst>
          </p:cNvPr>
          <p:cNvPicPr>
            <a:picLocks noChangeAspect="1"/>
          </p:cNvPicPr>
          <p:nvPr/>
        </p:nvPicPr>
        <p:blipFill>
          <a:blip r:embed="rId5"/>
          <a:stretch>
            <a:fillRect/>
          </a:stretch>
        </p:blipFill>
        <p:spPr>
          <a:xfrm>
            <a:off x="937660" y="3695676"/>
            <a:ext cx="2175148" cy="2014127"/>
          </a:xfrm>
          <a:prstGeom prst="rect">
            <a:avLst/>
          </a:prstGeom>
          <a:effectLst>
            <a:outerShdw blurRad="508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D0DD7679-09C9-4946-9C40-9449E79A11C4}"/>
              </a:ext>
            </a:extLst>
          </p:cNvPr>
          <p:cNvSpPr/>
          <p:nvPr/>
        </p:nvSpPr>
        <p:spPr>
          <a:xfrm>
            <a:off x="564774" y="5826790"/>
            <a:ext cx="2920921" cy="764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6213" algn="just"/>
            <a:r>
              <a:rPr lang="fr-FR" sz="1000">
                <a:solidFill>
                  <a:schemeClr val="tx1"/>
                </a:solidFill>
                <a:latin typeface="Marianne" panose="02000000000000000000" pitchFamily="50" charset="0"/>
              </a:rPr>
              <a:t>Saisissez ici la ville ou le nom de l’EP recherché puis cliquez sur          . </a:t>
            </a:r>
          </a:p>
          <a:p>
            <a:pPr marL="176213" algn="just"/>
            <a:r>
              <a:rPr lang="fr-FR" sz="1000">
                <a:solidFill>
                  <a:schemeClr val="tx1"/>
                </a:solidFill>
                <a:latin typeface="Marianne" panose="02000000000000000000" pitchFamily="50" charset="0"/>
              </a:rPr>
              <a:t>Seul l’EP recherché apparait sur la cartographie. </a:t>
            </a:r>
          </a:p>
        </p:txBody>
      </p:sp>
      <p:pic>
        <p:nvPicPr>
          <p:cNvPr id="23" name="Image 22">
            <a:extLst>
              <a:ext uri="{FF2B5EF4-FFF2-40B4-BE49-F238E27FC236}">
                <a16:creationId xmlns:a16="http://schemas.microsoft.com/office/drawing/2014/main" id="{26221C68-B39F-49DC-9C4D-59DE3DF5F578}"/>
              </a:ext>
            </a:extLst>
          </p:cNvPr>
          <p:cNvPicPr>
            <a:picLocks noChangeAspect="1"/>
          </p:cNvPicPr>
          <p:nvPr/>
        </p:nvPicPr>
        <p:blipFill>
          <a:blip r:embed="rId4"/>
          <a:stretch>
            <a:fillRect/>
          </a:stretch>
        </p:blipFill>
        <p:spPr>
          <a:xfrm>
            <a:off x="2398079" y="6041093"/>
            <a:ext cx="209871" cy="209871"/>
          </a:xfrm>
          <a:prstGeom prst="rect">
            <a:avLst/>
          </a:prstGeom>
        </p:spPr>
      </p:pic>
      <p:sp>
        <p:nvSpPr>
          <p:cNvPr id="25" name="Ellipse 24">
            <a:extLst>
              <a:ext uri="{FF2B5EF4-FFF2-40B4-BE49-F238E27FC236}">
                <a16:creationId xmlns:a16="http://schemas.microsoft.com/office/drawing/2014/main" id="{E75C0945-9F38-49CA-92EF-8761889CFCE4}"/>
              </a:ext>
            </a:extLst>
          </p:cNvPr>
          <p:cNvSpPr/>
          <p:nvPr/>
        </p:nvSpPr>
        <p:spPr>
          <a:xfrm>
            <a:off x="400785" y="2420529"/>
            <a:ext cx="240287" cy="1522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chemeClr val="tx1"/>
                </a:solidFill>
              </a:rPr>
              <a:t>1</a:t>
            </a:r>
          </a:p>
        </p:txBody>
      </p:sp>
      <p:sp>
        <p:nvSpPr>
          <p:cNvPr id="26" name="Ellipse 25">
            <a:extLst>
              <a:ext uri="{FF2B5EF4-FFF2-40B4-BE49-F238E27FC236}">
                <a16:creationId xmlns:a16="http://schemas.microsoft.com/office/drawing/2014/main" id="{694E8A62-B275-4813-97E9-7197972FC63B}"/>
              </a:ext>
            </a:extLst>
          </p:cNvPr>
          <p:cNvSpPr/>
          <p:nvPr/>
        </p:nvSpPr>
        <p:spPr>
          <a:xfrm>
            <a:off x="400785" y="5964966"/>
            <a:ext cx="240287" cy="1522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chemeClr val="tx1"/>
                </a:solidFill>
              </a:rPr>
              <a:t>2</a:t>
            </a:r>
          </a:p>
        </p:txBody>
      </p:sp>
      <p:sp>
        <p:nvSpPr>
          <p:cNvPr id="12" name="Forme libre 37">
            <a:extLst>
              <a:ext uri="{FF2B5EF4-FFF2-40B4-BE49-F238E27FC236}">
                <a16:creationId xmlns:a16="http://schemas.microsoft.com/office/drawing/2014/main" id="{99319B7F-B393-4408-B15B-8BA50DB98D5B}"/>
              </a:ext>
            </a:extLst>
          </p:cNvPr>
          <p:cNvSpPr/>
          <p:nvPr/>
        </p:nvSpPr>
        <p:spPr>
          <a:xfrm rot="5400000" flipV="1">
            <a:off x="5805689" y="3125247"/>
            <a:ext cx="3295787" cy="1022489"/>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grpSp>
        <p:nvGrpSpPr>
          <p:cNvPr id="13" name="Groupe 12">
            <a:extLst>
              <a:ext uri="{FF2B5EF4-FFF2-40B4-BE49-F238E27FC236}">
                <a16:creationId xmlns:a16="http://schemas.microsoft.com/office/drawing/2014/main" id="{B7D0FF92-2248-4BA1-A6EF-C50C431D92EC}"/>
              </a:ext>
            </a:extLst>
          </p:cNvPr>
          <p:cNvGrpSpPr/>
          <p:nvPr/>
        </p:nvGrpSpPr>
        <p:grpSpPr>
          <a:xfrm>
            <a:off x="3710887" y="5284385"/>
            <a:ext cx="6172200" cy="1270676"/>
            <a:chOff x="2926080" y="5499107"/>
            <a:chExt cx="6172200" cy="1270676"/>
          </a:xfrm>
        </p:grpSpPr>
        <p:sp>
          <p:nvSpPr>
            <p:cNvPr id="14" name="Rectangle 13">
              <a:extLst>
                <a:ext uri="{FF2B5EF4-FFF2-40B4-BE49-F238E27FC236}">
                  <a16:creationId xmlns:a16="http://schemas.microsoft.com/office/drawing/2014/main" id="{3C91141B-2552-49F8-A532-8CD89D40A875}"/>
                </a:ext>
              </a:extLst>
            </p:cNvPr>
            <p:cNvSpPr/>
            <p:nvPr/>
          </p:nvSpPr>
          <p:spPr>
            <a:xfrm>
              <a:off x="2926080" y="5640069"/>
              <a:ext cx="6172200" cy="112971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fr-FR" sz="1050">
                <a:solidFill>
                  <a:schemeClr val="tx1"/>
                </a:solidFill>
              </a:endParaRPr>
            </a:p>
          </p:txBody>
        </p:sp>
        <p:sp>
          <p:nvSpPr>
            <p:cNvPr id="15" name="Rectangle 14">
              <a:extLst>
                <a:ext uri="{FF2B5EF4-FFF2-40B4-BE49-F238E27FC236}">
                  <a16:creationId xmlns:a16="http://schemas.microsoft.com/office/drawing/2014/main" id="{428B19C0-D6B9-40EC-BC89-8B839F29EE86}"/>
                </a:ext>
              </a:extLst>
            </p:cNvPr>
            <p:cNvSpPr/>
            <p:nvPr/>
          </p:nvSpPr>
          <p:spPr>
            <a:xfrm>
              <a:off x="3069551" y="5822104"/>
              <a:ext cx="5885259" cy="851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lnSpc>
                  <a:spcPts val="1400"/>
                </a:lnSpc>
              </a:pPr>
              <a:r>
                <a:rPr lang="fr-FR" sz="1000">
                  <a:solidFill>
                    <a:schemeClr val="tx1"/>
                  </a:solidFill>
                  <a:latin typeface="Marianne" panose="02000000000000000000" pitchFamily="50" charset="0"/>
                </a:rPr>
                <a:t>Saisissez un code postal ou un nom de commune, puis sélectionnez-la dans la liste déroulante pour centrer la carte sur celle-ci. </a:t>
              </a:r>
            </a:p>
            <a:p>
              <a:pPr algn="just">
                <a:lnSpc>
                  <a:spcPts val="1400"/>
                </a:lnSpc>
              </a:pPr>
              <a:r>
                <a:rPr lang="fr-FR" sz="1000">
                  <a:solidFill>
                    <a:schemeClr val="tx1"/>
                  </a:solidFill>
                  <a:latin typeface="Marianne" panose="02000000000000000000" pitchFamily="50" charset="0"/>
                </a:rPr>
                <a:t>Cette barre de recherche renvoie l’ensemble des communes, et non uniquement celles accueillant un EP. Elle peut être utilisée pour trouver un point de référence (ex. site d’une entreprise).</a:t>
              </a:r>
            </a:p>
          </p:txBody>
        </p:sp>
        <p:sp>
          <p:nvSpPr>
            <p:cNvPr id="16" name="ZoneTexte 15">
              <a:extLst>
                <a:ext uri="{FF2B5EF4-FFF2-40B4-BE49-F238E27FC236}">
                  <a16:creationId xmlns:a16="http://schemas.microsoft.com/office/drawing/2014/main" id="{476A7AA4-BD43-41D0-A506-1572E7BA2676}"/>
                </a:ext>
              </a:extLst>
            </p:cNvPr>
            <p:cNvSpPr txBox="1"/>
            <p:nvPr/>
          </p:nvSpPr>
          <p:spPr>
            <a:xfrm>
              <a:off x="5023769" y="5499107"/>
              <a:ext cx="1976823" cy="261610"/>
            </a:xfrm>
            <a:prstGeom prst="rect">
              <a:avLst/>
            </a:prstGeom>
            <a:solidFill>
              <a:schemeClr val="bg1"/>
            </a:solidFill>
          </p:spPr>
          <p:txBody>
            <a:bodyPr wrap="none" rtlCol="0">
              <a:spAutoFit/>
            </a:bodyPr>
            <a:lstStyle/>
            <a:p>
              <a:pPr algn="ctr"/>
              <a:r>
                <a:rPr lang="fr-FR" sz="1100" b="1">
                  <a:latin typeface="Marianne" panose="02000000000000000000" pitchFamily="50" charset="0"/>
                </a:rPr>
                <a:t>Rechercher une commune</a:t>
              </a:r>
            </a:p>
          </p:txBody>
        </p:sp>
      </p:grpSp>
      <p:sp>
        <p:nvSpPr>
          <p:cNvPr id="24" name="Ellipse 23">
            <a:extLst>
              <a:ext uri="{FF2B5EF4-FFF2-40B4-BE49-F238E27FC236}">
                <a16:creationId xmlns:a16="http://schemas.microsoft.com/office/drawing/2014/main" id="{EB7B1298-4695-4964-A603-D197D5A70315}"/>
              </a:ext>
            </a:extLst>
          </p:cNvPr>
          <p:cNvSpPr/>
          <p:nvPr/>
        </p:nvSpPr>
        <p:spPr>
          <a:xfrm>
            <a:off x="3590744" y="2243043"/>
            <a:ext cx="240287" cy="12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chemeClr val="tx1"/>
                </a:solidFill>
              </a:rPr>
              <a:t>1</a:t>
            </a:r>
          </a:p>
        </p:txBody>
      </p:sp>
      <p:sp>
        <p:nvSpPr>
          <p:cNvPr id="27" name="Ellipse 26">
            <a:extLst>
              <a:ext uri="{FF2B5EF4-FFF2-40B4-BE49-F238E27FC236}">
                <a16:creationId xmlns:a16="http://schemas.microsoft.com/office/drawing/2014/main" id="{8E395ADC-C22D-4069-842A-1E7D911A72C5}"/>
              </a:ext>
            </a:extLst>
          </p:cNvPr>
          <p:cNvSpPr/>
          <p:nvPr/>
        </p:nvSpPr>
        <p:spPr>
          <a:xfrm>
            <a:off x="5009376" y="3023056"/>
            <a:ext cx="240287" cy="1213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chemeClr val="tx1"/>
                </a:solidFill>
              </a:rPr>
              <a:t>2</a:t>
            </a:r>
          </a:p>
        </p:txBody>
      </p:sp>
      <p:sp>
        <p:nvSpPr>
          <p:cNvPr id="33" name="Espace réservé du numéro de diapositive 1">
            <a:extLst>
              <a:ext uri="{FF2B5EF4-FFF2-40B4-BE49-F238E27FC236}">
                <a16:creationId xmlns:a16="http://schemas.microsoft.com/office/drawing/2014/main" id="{9A7CAF90-4C77-44FE-9644-08279CC7253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30" name="Espace réservé du texte 8">
            <a:extLst>
              <a:ext uri="{FF2B5EF4-FFF2-40B4-BE49-F238E27FC236}">
                <a16:creationId xmlns:a16="http://schemas.microsoft.com/office/drawing/2014/main" id="{0E87189E-A7EC-48DB-AA07-92E733A7089B}"/>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
        <p:nvSpPr>
          <p:cNvPr id="31" name="Espace réservé du texte 8">
            <a:extLst>
              <a:ext uri="{FF2B5EF4-FFF2-40B4-BE49-F238E27FC236}">
                <a16:creationId xmlns:a16="http://schemas.microsoft.com/office/drawing/2014/main" id="{4975CFB5-4C18-4FC1-B9C2-FC6C1DBCCC5E}"/>
              </a:ext>
            </a:extLst>
          </p:cNvPr>
          <p:cNvSpPr txBox="1">
            <a:spLocks/>
          </p:cNvSpPr>
          <p:nvPr/>
        </p:nvSpPr>
        <p:spPr>
          <a:xfrm>
            <a:off x="9976141" y="5366471"/>
            <a:ext cx="1969447" cy="1290702"/>
          </a:xfrm>
          <a:prstGeom prst="rect">
            <a:avLst/>
          </a:prstGeom>
          <a:solidFill>
            <a:srgbClr val="7030A0">
              <a:alpha val="16863"/>
            </a:srgbClr>
          </a:solid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Lorsque vous renseignez le nom d’une commune dans le barre de recherche, il est important de vérifier l’orthographe. La règle de la recherche est « commence par » et non pas « contient ».</a:t>
            </a:r>
          </a:p>
        </p:txBody>
      </p:sp>
      <p:pic>
        <p:nvPicPr>
          <p:cNvPr id="32" name="Graphique 31" descr="Informations avec un remplissage uni">
            <a:extLst>
              <a:ext uri="{FF2B5EF4-FFF2-40B4-BE49-F238E27FC236}">
                <a16:creationId xmlns:a16="http://schemas.microsoft.com/office/drawing/2014/main" id="{A2B362C8-3AFA-4DC7-B295-92680FF9E8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5186" y="5202070"/>
            <a:ext cx="251356" cy="251356"/>
          </a:xfrm>
          <a:prstGeom prst="rect">
            <a:avLst/>
          </a:prstGeom>
        </p:spPr>
      </p:pic>
    </p:spTree>
    <p:extLst>
      <p:ext uri="{BB962C8B-B14F-4D97-AF65-F5344CB8AC3E}">
        <p14:creationId xmlns:p14="http://schemas.microsoft.com/office/powerpoint/2010/main" val="397996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rte&#10;&#10;Description générée automatiquement">
            <a:extLst>
              <a:ext uri="{FF2B5EF4-FFF2-40B4-BE49-F238E27FC236}">
                <a16:creationId xmlns:a16="http://schemas.microsoft.com/office/drawing/2014/main" id="{97682A94-84A9-41BE-9D38-81A8A4973916}"/>
              </a:ext>
            </a:extLst>
          </p:cNvPr>
          <p:cNvPicPr>
            <a:picLocks noChangeAspect="1"/>
          </p:cNvPicPr>
          <p:nvPr/>
        </p:nvPicPr>
        <p:blipFill>
          <a:blip r:embed="rId2"/>
          <a:stretch>
            <a:fillRect/>
          </a:stretch>
        </p:blipFill>
        <p:spPr>
          <a:xfrm>
            <a:off x="3896645" y="1476268"/>
            <a:ext cx="8232830" cy="3640285"/>
          </a:xfrm>
          <a:prstGeom prst="rect">
            <a:avLst/>
          </a:prstGeom>
        </p:spPr>
      </p:pic>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Exploiter les filtres de la cartographie des lieux d’activité (1/2)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33" name="Rectangle 32">
            <a:extLst>
              <a:ext uri="{FF2B5EF4-FFF2-40B4-BE49-F238E27FC236}">
                <a16:creationId xmlns:a16="http://schemas.microsoft.com/office/drawing/2014/main" id="{0B176B25-F6BB-47BB-AB6C-A544DBC8F142}"/>
              </a:ext>
            </a:extLst>
          </p:cNvPr>
          <p:cNvSpPr/>
          <p:nvPr/>
        </p:nvSpPr>
        <p:spPr>
          <a:xfrm>
            <a:off x="224459" y="3648772"/>
            <a:ext cx="3583788" cy="1868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lnSpc>
                <a:spcPts val="1400"/>
              </a:lnSpc>
              <a:spcAft>
                <a:spcPts val="600"/>
              </a:spcAft>
            </a:pPr>
            <a:r>
              <a:rPr lang="fr-FR" sz="1000">
                <a:solidFill>
                  <a:schemeClr val="tx1"/>
                </a:solidFill>
                <a:latin typeface="Marianne" panose="02000000000000000000" pitchFamily="50" charset="0"/>
              </a:rPr>
              <a:t>Trois filtres sont immédiatement accessibles :</a:t>
            </a:r>
          </a:p>
          <a:p>
            <a:pPr marL="171450" indent="-171450" algn="just">
              <a:lnSpc>
                <a:spcPts val="1400"/>
              </a:lnSpc>
              <a:buFont typeface="Arial" panose="020B0604020202020204" pitchFamily="34" charset="0"/>
              <a:buChar char="•"/>
            </a:pPr>
            <a:r>
              <a:rPr lang="fr-FR" sz="1000">
                <a:solidFill>
                  <a:schemeClr val="tx1"/>
                </a:solidFill>
                <a:latin typeface="Marianne" panose="02000000000000000000" pitchFamily="50" charset="0"/>
              </a:rPr>
              <a:t>Le type d’activité implantée (grand domaine du ROME)</a:t>
            </a:r>
          </a:p>
          <a:p>
            <a:pPr marL="171450" indent="-171450" algn="just">
              <a:lnSpc>
                <a:spcPts val="1400"/>
              </a:lnSpc>
              <a:buFont typeface="Arial" panose="020B0604020202020204" pitchFamily="34" charset="0"/>
              <a:buChar char="•"/>
            </a:pPr>
            <a:r>
              <a:rPr lang="fr-FR" sz="1000">
                <a:solidFill>
                  <a:schemeClr val="tx1"/>
                </a:solidFill>
                <a:latin typeface="Marianne" panose="02000000000000000000" pitchFamily="50" charset="0"/>
              </a:rPr>
              <a:t>La surface globale d’atelier </a:t>
            </a:r>
          </a:p>
          <a:p>
            <a:pPr marL="171450" indent="-171450" algn="just">
              <a:lnSpc>
                <a:spcPts val="1400"/>
              </a:lnSpc>
              <a:buFont typeface="Arial" panose="020B0604020202020204" pitchFamily="34" charset="0"/>
              <a:buChar char="•"/>
            </a:pPr>
            <a:r>
              <a:rPr lang="fr-FR" sz="1000">
                <a:solidFill>
                  <a:schemeClr val="tx1"/>
                </a:solidFill>
                <a:latin typeface="Marianne" panose="02000000000000000000" pitchFamily="50" charset="0"/>
              </a:rPr>
              <a:t>Le tonnage camion que l’EP peut accueillir</a:t>
            </a:r>
          </a:p>
          <a:p>
            <a:pPr algn="just">
              <a:lnSpc>
                <a:spcPts val="1400"/>
              </a:lnSpc>
              <a:spcBef>
                <a:spcPts val="600"/>
              </a:spcBef>
              <a:spcAft>
                <a:spcPts val="600"/>
              </a:spcAft>
            </a:pPr>
            <a:r>
              <a:rPr lang="fr-FR" sz="1000">
                <a:solidFill>
                  <a:schemeClr val="tx1"/>
                </a:solidFill>
                <a:latin typeface="Marianne" panose="02000000000000000000" pitchFamily="50" charset="0"/>
              </a:rPr>
              <a:t>Via l’onglet « + de filtres », vous pouvez filtrer sur d’autres critères : </a:t>
            </a:r>
          </a:p>
          <a:p>
            <a:pPr marL="171450" indent="-171450" algn="just">
              <a:lnSpc>
                <a:spcPts val="1400"/>
              </a:lnSpc>
              <a:buFont typeface="Arial" panose="020B0604020202020204" pitchFamily="34" charset="0"/>
              <a:buChar char="•"/>
            </a:pPr>
            <a:r>
              <a:rPr lang="fr-FR" sz="1000">
                <a:solidFill>
                  <a:schemeClr val="tx1"/>
                </a:solidFill>
                <a:latin typeface="Marianne" panose="02000000000000000000" pitchFamily="50" charset="0"/>
              </a:rPr>
              <a:t>Le type d’établissement </a:t>
            </a:r>
          </a:p>
          <a:p>
            <a:pPr marL="171450" indent="-171450" algn="just">
              <a:lnSpc>
                <a:spcPts val="1400"/>
              </a:lnSpc>
              <a:buFont typeface="Arial" panose="020B0604020202020204" pitchFamily="34" charset="0"/>
              <a:buChar char="•"/>
            </a:pPr>
            <a:r>
              <a:rPr lang="fr-FR" sz="1000">
                <a:solidFill>
                  <a:schemeClr val="tx1"/>
                </a:solidFill>
                <a:latin typeface="Marianne" panose="02000000000000000000" pitchFamily="50" charset="0"/>
              </a:rPr>
              <a:t>La disponibilité d’atelier </a:t>
            </a:r>
          </a:p>
          <a:p>
            <a:pPr marL="171450" indent="-171450" algn="just">
              <a:lnSpc>
                <a:spcPts val="1400"/>
              </a:lnSpc>
              <a:buFont typeface="Arial" panose="020B0604020202020204" pitchFamily="34" charset="0"/>
              <a:buChar char="•"/>
            </a:pPr>
            <a:r>
              <a:rPr lang="fr-FR" sz="1000">
                <a:solidFill>
                  <a:schemeClr val="tx1"/>
                </a:solidFill>
                <a:latin typeface="Marianne" panose="02000000000000000000" pitchFamily="50" charset="0"/>
              </a:rPr>
              <a:t>La surface de stockage </a:t>
            </a:r>
          </a:p>
        </p:txBody>
      </p:sp>
      <p:sp>
        <p:nvSpPr>
          <p:cNvPr id="34" name="Flèche : chevron 33">
            <a:extLst>
              <a:ext uri="{FF2B5EF4-FFF2-40B4-BE49-F238E27FC236}">
                <a16:creationId xmlns:a16="http://schemas.microsoft.com/office/drawing/2014/main" id="{823C1180-0C60-4E68-AA54-F78E6B6BA9BF}"/>
              </a:ext>
            </a:extLst>
          </p:cNvPr>
          <p:cNvSpPr/>
          <p:nvPr/>
        </p:nvSpPr>
        <p:spPr>
          <a:xfrm>
            <a:off x="8878041" y="5905372"/>
            <a:ext cx="3089501" cy="365125"/>
          </a:xfrm>
          <a:prstGeom prst="chevron">
            <a:avLst/>
          </a:prstGeom>
          <a:solidFill>
            <a:srgbClr val="7BA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bg1"/>
                </a:solidFill>
                <a:latin typeface="Marianne" panose="02000000000000000000" pitchFamily="50" charset="0"/>
              </a:rPr>
              <a:t>Cf. contenu des filtres page suivante</a:t>
            </a:r>
          </a:p>
        </p:txBody>
      </p:sp>
      <p:pic>
        <p:nvPicPr>
          <p:cNvPr id="35" name="Image 34">
            <a:extLst>
              <a:ext uri="{FF2B5EF4-FFF2-40B4-BE49-F238E27FC236}">
                <a16:creationId xmlns:a16="http://schemas.microsoft.com/office/drawing/2014/main" id="{6F160075-A82C-45A7-B449-FA6E6D017ED0}"/>
              </a:ext>
            </a:extLst>
          </p:cNvPr>
          <p:cNvPicPr>
            <a:picLocks noChangeAspect="1"/>
          </p:cNvPicPr>
          <p:nvPr/>
        </p:nvPicPr>
        <p:blipFill rotWithShape="1">
          <a:blip r:embed="rId4"/>
          <a:srcRect t="1" r="52160" b="-1091"/>
          <a:stretch/>
        </p:blipFill>
        <p:spPr>
          <a:xfrm>
            <a:off x="1018046" y="5941303"/>
            <a:ext cx="391886" cy="397995"/>
          </a:xfrm>
          <a:prstGeom prst="rect">
            <a:avLst/>
          </a:prstGeom>
        </p:spPr>
      </p:pic>
      <p:sp>
        <p:nvSpPr>
          <p:cNvPr id="36" name="Rectangle 35">
            <a:extLst>
              <a:ext uri="{FF2B5EF4-FFF2-40B4-BE49-F238E27FC236}">
                <a16:creationId xmlns:a16="http://schemas.microsoft.com/office/drawing/2014/main" id="{FAFBF2E1-5003-4FD2-97AF-8FF683BC38DD}"/>
              </a:ext>
            </a:extLst>
          </p:cNvPr>
          <p:cNvSpPr/>
          <p:nvPr/>
        </p:nvSpPr>
        <p:spPr>
          <a:xfrm>
            <a:off x="303372" y="5555547"/>
            <a:ext cx="8109107" cy="725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000">
                <a:solidFill>
                  <a:schemeClr val="tx1"/>
                </a:solidFill>
                <a:latin typeface="Marianne" panose="02000000000000000000" pitchFamily="50" charset="0"/>
              </a:rPr>
              <a:t>Après avoir sélectionné un ou plusieurs critères de filtrage, cliquez sur	    pour appliquer le filtrage à la cartographie.</a:t>
            </a:r>
          </a:p>
          <a:p>
            <a:pPr algn="just"/>
            <a:endParaRPr lang="fr-FR" sz="1000">
              <a:solidFill>
                <a:schemeClr val="tx1"/>
              </a:solidFill>
              <a:latin typeface="Marianne" panose="02000000000000000000" pitchFamily="50" charset="0"/>
            </a:endParaRPr>
          </a:p>
          <a:p>
            <a:pPr algn="just"/>
            <a:r>
              <a:rPr lang="fr-FR" sz="1000">
                <a:solidFill>
                  <a:schemeClr val="tx1"/>
                </a:solidFill>
                <a:latin typeface="Marianne" panose="02000000000000000000" pitchFamily="50" charset="0"/>
              </a:rPr>
              <a:t> </a:t>
            </a:r>
          </a:p>
          <a:p>
            <a:pPr algn="just"/>
            <a:r>
              <a:rPr lang="fr-FR" sz="1000">
                <a:solidFill>
                  <a:schemeClr val="tx1"/>
                </a:solidFill>
                <a:latin typeface="Marianne" panose="02000000000000000000" pitchFamily="50" charset="0"/>
              </a:rPr>
              <a:t>Le bouton	      permet de nettoyer les filtres ou les recherches déjà effectuées. Il faut l’utiliser pour toute nouvelle recherche. </a:t>
            </a:r>
          </a:p>
        </p:txBody>
      </p:sp>
      <p:pic>
        <p:nvPicPr>
          <p:cNvPr id="37" name="Image 36">
            <a:extLst>
              <a:ext uri="{FF2B5EF4-FFF2-40B4-BE49-F238E27FC236}">
                <a16:creationId xmlns:a16="http://schemas.microsoft.com/office/drawing/2014/main" id="{84D6FDCB-9CD0-4BD2-9153-0CE2E14B350E}"/>
              </a:ext>
            </a:extLst>
          </p:cNvPr>
          <p:cNvPicPr>
            <a:picLocks noChangeAspect="1"/>
          </p:cNvPicPr>
          <p:nvPr/>
        </p:nvPicPr>
        <p:blipFill>
          <a:blip r:embed="rId5"/>
          <a:stretch>
            <a:fillRect/>
          </a:stretch>
        </p:blipFill>
        <p:spPr>
          <a:xfrm>
            <a:off x="4587581" y="5497631"/>
            <a:ext cx="407741" cy="407741"/>
          </a:xfrm>
          <a:prstGeom prst="rect">
            <a:avLst/>
          </a:prstGeom>
        </p:spPr>
      </p:pic>
      <p:sp>
        <p:nvSpPr>
          <p:cNvPr id="38" name="Espace réservé du numéro de diapositive 1">
            <a:extLst>
              <a:ext uri="{FF2B5EF4-FFF2-40B4-BE49-F238E27FC236}">
                <a16:creationId xmlns:a16="http://schemas.microsoft.com/office/drawing/2014/main" id="{9DEFB1F8-1A40-49AC-B09A-F01516361980}"/>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pic>
        <p:nvPicPr>
          <p:cNvPr id="19" name="Image 18" descr="Une image contenant carte&#10;&#10;Description générée automatiquement">
            <a:extLst>
              <a:ext uri="{FF2B5EF4-FFF2-40B4-BE49-F238E27FC236}">
                <a16:creationId xmlns:a16="http://schemas.microsoft.com/office/drawing/2014/main" id="{F70F7FF5-CFDE-4E7F-9543-97CE4EE68761}"/>
              </a:ext>
            </a:extLst>
          </p:cNvPr>
          <p:cNvPicPr>
            <a:picLocks noChangeAspect="1"/>
          </p:cNvPicPr>
          <p:nvPr/>
        </p:nvPicPr>
        <p:blipFill rotWithShape="1">
          <a:blip r:embed="rId6"/>
          <a:srcRect l="-114" t="8990" r="71798" b="55477"/>
          <a:stretch/>
        </p:blipFill>
        <p:spPr>
          <a:xfrm>
            <a:off x="335360" y="1914704"/>
            <a:ext cx="2747359" cy="1514296"/>
          </a:xfrm>
          <a:prstGeom prst="rect">
            <a:avLst/>
          </a:prstGeom>
        </p:spPr>
      </p:pic>
      <p:sp>
        <p:nvSpPr>
          <p:cNvPr id="20" name="Ellipse 19">
            <a:extLst>
              <a:ext uri="{FF2B5EF4-FFF2-40B4-BE49-F238E27FC236}">
                <a16:creationId xmlns:a16="http://schemas.microsoft.com/office/drawing/2014/main" id="{DC17DF46-FDB4-4933-89AA-ED13E6B79121}"/>
              </a:ext>
            </a:extLst>
          </p:cNvPr>
          <p:cNvSpPr/>
          <p:nvPr/>
        </p:nvSpPr>
        <p:spPr>
          <a:xfrm>
            <a:off x="347626" y="2996108"/>
            <a:ext cx="744495" cy="272143"/>
          </a:xfrm>
          <a:custGeom>
            <a:avLst/>
            <a:gdLst>
              <a:gd name="connsiteX0" fmla="*/ 0 w 744495"/>
              <a:gd name="connsiteY0" fmla="*/ 136072 h 272143"/>
              <a:gd name="connsiteX1" fmla="*/ 372248 w 744495"/>
              <a:gd name="connsiteY1" fmla="*/ 0 h 272143"/>
              <a:gd name="connsiteX2" fmla="*/ 744496 w 744495"/>
              <a:gd name="connsiteY2" fmla="*/ 136072 h 272143"/>
              <a:gd name="connsiteX3" fmla="*/ 372248 w 744495"/>
              <a:gd name="connsiteY3" fmla="*/ 272144 h 272143"/>
              <a:gd name="connsiteX4" fmla="*/ 0 w 744495"/>
              <a:gd name="connsiteY4" fmla="*/ 136072 h 27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495" h="272143" extrusionOk="0">
                <a:moveTo>
                  <a:pt x="0" y="136072"/>
                </a:moveTo>
                <a:cubicBezTo>
                  <a:pt x="-26622" y="62061"/>
                  <a:pt x="183862" y="16912"/>
                  <a:pt x="372248" y="0"/>
                </a:cubicBezTo>
                <a:cubicBezTo>
                  <a:pt x="578980" y="2350"/>
                  <a:pt x="744958" y="75027"/>
                  <a:pt x="744496" y="136072"/>
                </a:cubicBezTo>
                <a:cubicBezTo>
                  <a:pt x="725706" y="182873"/>
                  <a:pt x="580791" y="275718"/>
                  <a:pt x="372248" y="272144"/>
                </a:cubicBezTo>
                <a:cubicBezTo>
                  <a:pt x="168689" y="264600"/>
                  <a:pt x="2740" y="216330"/>
                  <a:pt x="0" y="136072"/>
                </a:cubicBezTo>
                <a:close/>
              </a:path>
            </a:pathLst>
          </a:custGeom>
          <a:noFill/>
          <a:ln w="28575">
            <a:solidFill>
              <a:srgbClr val="494F57"/>
            </a:solidFill>
            <a:prstDash val="dash"/>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a:extLst>
              <a:ext uri="{FF2B5EF4-FFF2-40B4-BE49-F238E27FC236}">
                <a16:creationId xmlns:a16="http://schemas.microsoft.com/office/drawing/2014/main" id="{E41ABC5E-2EDD-4A33-B0E1-EE18B9D2A33F}"/>
              </a:ext>
            </a:extLst>
          </p:cNvPr>
          <p:cNvSpPr/>
          <p:nvPr/>
        </p:nvSpPr>
        <p:spPr>
          <a:xfrm rot="5400000">
            <a:off x="3248747" y="2625094"/>
            <a:ext cx="481868" cy="93517"/>
          </a:xfrm>
          <a:prstGeom prst="triangle">
            <a:avLst/>
          </a:prstGeom>
          <a:solidFill>
            <a:srgbClr val="494F57"/>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texte 8">
            <a:extLst>
              <a:ext uri="{FF2B5EF4-FFF2-40B4-BE49-F238E27FC236}">
                <a16:creationId xmlns:a16="http://schemas.microsoft.com/office/drawing/2014/main" id="{73F6F1A8-6C07-42A2-B7AA-9478F2B5BF8A}"/>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10367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D578BDD-4D60-4FED-9357-B541C7240FD7}"/>
              </a:ext>
            </a:extLst>
          </p:cNvPr>
          <p:cNvPicPr>
            <a:picLocks noChangeAspect="1"/>
          </p:cNvPicPr>
          <p:nvPr/>
        </p:nvPicPr>
        <p:blipFill>
          <a:blip r:embed="rId2"/>
          <a:stretch>
            <a:fillRect/>
          </a:stretch>
        </p:blipFill>
        <p:spPr>
          <a:xfrm>
            <a:off x="509131" y="2619218"/>
            <a:ext cx="5381625" cy="2886075"/>
          </a:xfrm>
          <a:prstGeom prst="rect">
            <a:avLst/>
          </a:prstGeom>
        </p:spPr>
      </p:pic>
      <p:pic>
        <p:nvPicPr>
          <p:cNvPr id="16" name="Image 15" descr="Une image contenant texte&#10;&#10;Description générée automatiquement">
            <a:extLst>
              <a:ext uri="{FF2B5EF4-FFF2-40B4-BE49-F238E27FC236}">
                <a16:creationId xmlns:a16="http://schemas.microsoft.com/office/drawing/2014/main" id="{AA416FD4-E0A7-49A5-8192-CD2C523D8A89}"/>
              </a:ext>
            </a:extLst>
          </p:cNvPr>
          <p:cNvPicPr>
            <a:picLocks noChangeAspect="1"/>
          </p:cNvPicPr>
          <p:nvPr/>
        </p:nvPicPr>
        <p:blipFill rotWithShape="1">
          <a:blip r:embed="rId3"/>
          <a:srcRect r="4586" b="4775"/>
          <a:stretch/>
        </p:blipFill>
        <p:spPr>
          <a:xfrm>
            <a:off x="505621" y="2172400"/>
            <a:ext cx="1235988" cy="514641"/>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3C206A2B-C796-4386-9DCA-CF7F1E0D5FDD}"/>
              </a:ext>
            </a:extLst>
          </p:cNvPr>
          <p:cNvPicPr>
            <a:picLocks noChangeAspect="1"/>
          </p:cNvPicPr>
          <p:nvPr/>
        </p:nvPicPr>
        <p:blipFill>
          <a:blip r:embed="rId4"/>
          <a:stretch>
            <a:fillRect/>
          </a:stretch>
        </p:blipFill>
        <p:spPr>
          <a:xfrm>
            <a:off x="8690291" y="4635107"/>
            <a:ext cx="2311821" cy="488908"/>
          </a:xfrm>
          <a:prstGeom prst="rect">
            <a:avLst/>
          </a:prstGeom>
        </p:spPr>
      </p:pic>
      <p:pic>
        <p:nvPicPr>
          <p:cNvPr id="25" name="Image 24">
            <a:extLst>
              <a:ext uri="{FF2B5EF4-FFF2-40B4-BE49-F238E27FC236}">
                <a16:creationId xmlns:a16="http://schemas.microsoft.com/office/drawing/2014/main" id="{9850B2BD-DE09-418F-8328-ECEB612299CF}"/>
              </a:ext>
            </a:extLst>
          </p:cNvPr>
          <p:cNvPicPr>
            <a:picLocks noChangeAspect="1"/>
          </p:cNvPicPr>
          <p:nvPr/>
        </p:nvPicPr>
        <p:blipFill rotWithShape="1">
          <a:blip r:embed="rId5"/>
          <a:srcRect t="2001" r="2379"/>
          <a:stretch/>
        </p:blipFill>
        <p:spPr>
          <a:xfrm>
            <a:off x="8992229" y="5120799"/>
            <a:ext cx="1707945" cy="1311505"/>
          </a:xfrm>
          <a:prstGeom prst="rect">
            <a:avLst/>
          </a:prstGeom>
          <a:effectLst>
            <a:outerShdw blurRad="50800" dist="38100" dir="5400000" algn="t" rotWithShape="0">
              <a:prstClr val="black">
                <a:alpha val="40000"/>
              </a:prstClr>
            </a:outerShdw>
          </a:effectLst>
        </p:spPr>
      </p:pic>
      <p:pic>
        <p:nvPicPr>
          <p:cNvPr id="20" name="Image 19" descr="Une image contenant texte&#10;&#10;Description générée automatiquement">
            <a:extLst>
              <a:ext uri="{FF2B5EF4-FFF2-40B4-BE49-F238E27FC236}">
                <a16:creationId xmlns:a16="http://schemas.microsoft.com/office/drawing/2014/main" id="{4022DD97-0000-4DCB-8F26-879BC4C11945}"/>
              </a:ext>
            </a:extLst>
          </p:cNvPr>
          <p:cNvPicPr>
            <a:picLocks noChangeAspect="1"/>
          </p:cNvPicPr>
          <p:nvPr/>
        </p:nvPicPr>
        <p:blipFill>
          <a:blip r:embed="rId6"/>
          <a:stretch>
            <a:fillRect/>
          </a:stretch>
        </p:blipFill>
        <p:spPr>
          <a:xfrm>
            <a:off x="5418742" y="4631299"/>
            <a:ext cx="2311821" cy="523219"/>
          </a:xfrm>
          <a:prstGeom prst="rect">
            <a:avLst/>
          </a:prstGeom>
        </p:spPr>
      </p:pic>
      <p:pic>
        <p:nvPicPr>
          <p:cNvPr id="26" name="Image 25" descr="Une image contenant texte&#10;&#10;Description générée automatiquement">
            <a:extLst>
              <a:ext uri="{FF2B5EF4-FFF2-40B4-BE49-F238E27FC236}">
                <a16:creationId xmlns:a16="http://schemas.microsoft.com/office/drawing/2014/main" id="{41CC3A95-D8A7-413B-9D8A-9AE7C9842B87}"/>
              </a:ext>
            </a:extLst>
          </p:cNvPr>
          <p:cNvPicPr>
            <a:picLocks noChangeAspect="1"/>
          </p:cNvPicPr>
          <p:nvPr/>
        </p:nvPicPr>
        <p:blipFill>
          <a:blip r:embed="rId7"/>
          <a:stretch>
            <a:fillRect/>
          </a:stretch>
        </p:blipFill>
        <p:spPr>
          <a:xfrm>
            <a:off x="5867557" y="5136052"/>
            <a:ext cx="1414191" cy="923037"/>
          </a:xfrm>
          <a:prstGeom prst="rect">
            <a:avLst/>
          </a:prstGeom>
          <a:effectLst>
            <a:outerShdw blurRad="50800" dist="38100" dir="5400000" algn="t" rotWithShape="0">
              <a:prstClr val="black">
                <a:alpha val="40000"/>
              </a:prstClr>
            </a:outerShdw>
          </a:effectLst>
        </p:spPr>
      </p:pic>
      <p:pic>
        <p:nvPicPr>
          <p:cNvPr id="17" name="Image 16">
            <a:extLst>
              <a:ext uri="{FF2B5EF4-FFF2-40B4-BE49-F238E27FC236}">
                <a16:creationId xmlns:a16="http://schemas.microsoft.com/office/drawing/2014/main" id="{9DA5EB3B-739B-4548-BD92-CDAF0DBC9DD6}"/>
              </a:ext>
            </a:extLst>
          </p:cNvPr>
          <p:cNvPicPr>
            <a:picLocks noChangeAspect="1"/>
          </p:cNvPicPr>
          <p:nvPr/>
        </p:nvPicPr>
        <p:blipFill>
          <a:blip r:embed="rId8"/>
          <a:stretch>
            <a:fillRect/>
          </a:stretch>
        </p:blipFill>
        <p:spPr>
          <a:xfrm>
            <a:off x="4939210" y="1802540"/>
            <a:ext cx="2557399" cy="514641"/>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39D11B17-F333-45DE-B3DD-3AAE9C5A376E}"/>
              </a:ext>
            </a:extLst>
          </p:cNvPr>
          <p:cNvPicPr>
            <a:picLocks noChangeAspect="1"/>
          </p:cNvPicPr>
          <p:nvPr/>
        </p:nvPicPr>
        <p:blipFill>
          <a:blip r:embed="rId9"/>
          <a:stretch>
            <a:fillRect/>
          </a:stretch>
        </p:blipFill>
        <p:spPr>
          <a:xfrm>
            <a:off x="7505734" y="1803491"/>
            <a:ext cx="1905347" cy="506063"/>
          </a:xfrm>
          <a:prstGeom prst="rect">
            <a:avLst/>
          </a:prstGeom>
        </p:spPr>
      </p:pic>
      <p:pic>
        <p:nvPicPr>
          <p:cNvPr id="24" name="Image 23" descr="Une image contenant table&#10;&#10;Description générée automatiquement">
            <a:extLst>
              <a:ext uri="{FF2B5EF4-FFF2-40B4-BE49-F238E27FC236}">
                <a16:creationId xmlns:a16="http://schemas.microsoft.com/office/drawing/2014/main" id="{1F9A7424-9365-47A4-A333-34C92CB606CB}"/>
              </a:ext>
            </a:extLst>
          </p:cNvPr>
          <p:cNvPicPr>
            <a:picLocks noChangeAspect="1"/>
          </p:cNvPicPr>
          <p:nvPr/>
        </p:nvPicPr>
        <p:blipFill rotWithShape="1">
          <a:blip r:embed="rId10"/>
          <a:srcRect r="2720" b="2074"/>
          <a:stretch/>
        </p:blipFill>
        <p:spPr>
          <a:xfrm>
            <a:off x="7572847" y="2302938"/>
            <a:ext cx="1771122" cy="2189868"/>
          </a:xfrm>
          <a:prstGeom prst="rect">
            <a:avLst/>
          </a:prstGeom>
          <a:effectLst>
            <a:outerShdw blurRad="50800" dist="38100" dir="5400000" algn="t" rotWithShape="0">
              <a:prstClr val="black">
                <a:alpha val="40000"/>
              </a:prstClr>
            </a:outerShdw>
          </a:effectLst>
        </p:spPr>
      </p:pic>
      <p:pic>
        <p:nvPicPr>
          <p:cNvPr id="21" name="Image 20" descr="Une image contenant texte&#10;&#10;Description générée automatiquement">
            <a:extLst>
              <a:ext uri="{FF2B5EF4-FFF2-40B4-BE49-F238E27FC236}">
                <a16:creationId xmlns:a16="http://schemas.microsoft.com/office/drawing/2014/main" id="{6751F094-86B0-4995-89BC-F189A9EE8D08}"/>
              </a:ext>
            </a:extLst>
          </p:cNvPr>
          <p:cNvPicPr>
            <a:picLocks noChangeAspect="1"/>
          </p:cNvPicPr>
          <p:nvPr/>
        </p:nvPicPr>
        <p:blipFill>
          <a:blip r:embed="rId11"/>
          <a:stretch>
            <a:fillRect/>
          </a:stretch>
        </p:blipFill>
        <p:spPr>
          <a:xfrm>
            <a:off x="9420206" y="1801588"/>
            <a:ext cx="2235607" cy="523219"/>
          </a:xfrm>
          <a:prstGeom prst="rect">
            <a:avLst/>
          </a:prstGeom>
        </p:spPr>
      </p:pic>
      <p:sp>
        <p:nvSpPr>
          <p:cNvPr id="38" name="Espace réservé du numéro de diapositive 1">
            <a:extLst>
              <a:ext uri="{FF2B5EF4-FFF2-40B4-BE49-F238E27FC236}">
                <a16:creationId xmlns:a16="http://schemas.microsoft.com/office/drawing/2014/main" id="{553C5D32-4CB9-49BA-926C-51F8C5A844D7}"/>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pic>
        <p:nvPicPr>
          <p:cNvPr id="7" name="Image 6" descr="Une image contenant texte&#10;&#10;Description générée automatiquement">
            <a:extLst>
              <a:ext uri="{FF2B5EF4-FFF2-40B4-BE49-F238E27FC236}">
                <a16:creationId xmlns:a16="http://schemas.microsoft.com/office/drawing/2014/main" id="{662F928F-1045-4EA0-8748-882D831753BC}"/>
              </a:ext>
            </a:extLst>
          </p:cNvPr>
          <p:cNvPicPr>
            <a:picLocks noChangeAspect="1"/>
          </p:cNvPicPr>
          <p:nvPr/>
        </p:nvPicPr>
        <p:blipFill rotWithShape="1">
          <a:blip r:embed="rId12"/>
          <a:srcRect l="7950" t="20328" r="43819" b="18203"/>
          <a:stretch/>
        </p:blipFill>
        <p:spPr>
          <a:xfrm>
            <a:off x="5125805" y="2302938"/>
            <a:ext cx="1523570" cy="1846241"/>
          </a:xfrm>
          <a:prstGeom prst="rect">
            <a:avLst/>
          </a:prstGeom>
          <a:effectLst>
            <a:outerShdw blurRad="50800" dist="38100" dir="5400000" algn="t" rotWithShape="0">
              <a:prstClr val="black">
                <a:alpha val="40000"/>
              </a:prstClr>
            </a:outerShdw>
          </a:effectLst>
        </p:spPr>
      </p:pic>
      <p:pic>
        <p:nvPicPr>
          <p:cNvPr id="34" name="Image 33" descr="Une image contenant texte&#10;&#10;Description générée automatiquement">
            <a:extLst>
              <a:ext uri="{FF2B5EF4-FFF2-40B4-BE49-F238E27FC236}">
                <a16:creationId xmlns:a16="http://schemas.microsoft.com/office/drawing/2014/main" id="{AB8B9E47-F4C4-414A-8CA3-B2F33C2BB5DB}"/>
              </a:ext>
            </a:extLst>
          </p:cNvPr>
          <p:cNvPicPr>
            <a:picLocks noChangeAspect="1"/>
          </p:cNvPicPr>
          <p:nvPr/>
        </p:nvPicPr>
        <p:blipFill rotWithShape="1">
          <a:blip r:embed="rId13"/>
          <a:srcRect l="6979" t="20529" r="31595" b="11441"/>
          <a:stretch/>
        </p:blipFill>
        <p:spPr>
          <a:xfrm>
            <a:off x="9736393" y="2308660"/>
            <a:ext cx="1603232" cy="1820568"/>
          </a:xfrm>
          <a:prstGeom prst="rect">
            <a:avLst/>
          </a:prstGeom>
          <a:effectLst>
            <a:outerShdw blurRad="50800" dist="38100" dir="5400000" algn="t" rotWithShape="0">
              <a:prstClr val="black">
                <a:alpha val="40000"/>
              </a:prstClr>
            </a:outerShdw>
          </a:effectLst>
        </p:spPr>
      </p:pic>
      <p:cxnSp>
        <p:nvCxnSpPr>
          <p:cNvPr id="35" name="Connecteur droit 34">
            <a:extLst>
              <a:ext uri="{FF2B5EF4-FFF2-40B4-BE49-F238E27FC236}">
                <a16:creationId xmlns:a16="http://schemas.microsoft.com/office/drawing/2014/main" id="{C4E82DBF-AFA8-402C-8837-D94771F9B8D9}"/>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36" name="ZoneTexte 35">
            <a:extLst>
              <a:ext uri="{FF2B5EF4-FFF2-40B4-BE49-F238E27FC236}">
                <a16:creationId xmlns:a16="http://schemas.microsoft.com/office/drawing/2014/main" id="{CF92BDDD-B77D-416D-8C2A-D972CCFCA39C}"/>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Exploiter les filtres de la cartographie des lieux d’activité (2/2)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37" name="Image 36">
            <a:extLst>
              <a:ext uri="{FF2B5EF4-FFF2-40B4-BE49-F238E27FC236}">
                <a16:creationId xmlns:a16="http://schemas.microsoft.com/office/drawing/2014/main" id="{316AD90F-36BA-4849-B67B-BFDD8193CD14}"/>
              </a:ext>
            </a:extLst>
          </p:cNvPr>
          <p:cNvPicPr>
            <a:picLocks noChangeAspect="1"/>
          </p:cNvPicPr>
          <p:nvPr/>
        </p:nvPicPr>
        <p:blipFill rotWithShape="1">
          <a:blip r:embed="rId14"/>
          <a:srcRect t="-1" b="61515"/>
          <a:stretch/>
        </p:blipFill>
        <p:spPr>
          <a:xfrm>
            <a:off x="587031" y="1185102"/>
            <a:ext cx="3114772" cy="348524"/>
          </a:xfrm>
          <a:prstGeom prst="rect">
            <a:avLst/>
          </a:prstGeom>
        </p:spPr>
      </p:pic>
      <p:sp>
        <p:nvSpPr>
          <p:cNvPr id="39" name="Espace réservé du texte 8">
            <a:extLst>
              <a:ext uri="{FF2B5EF4-FFF2-40B4-BE49-F238E27FC236}">
                <a16:creationId xmlns:a16="http://schemas.microsoft.com/office/drawing/2014/main" id="{81C44EF4-5C8F-4F08-9954-E73E9D47D194}"/>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1181492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9A5EE701-5062-48BB-8B0C-5F878979F8AB}"/>
              </a:ext>
            </a:extLst>
          </p:cNvPr>
          <p:cNvPicPr>
            <a:picLocks noChangeAspect="1"/>
          </p:cNvPicPr>
          <p:nvPr/>
        </p:nvPicPr>
        <p:blipFill>
          <a:blip r:embed="rId2"/>
          <a:stretch>
            <a:fillRect/>
          </a:stretch>
        </p:blipFill>
        <p:spPr>
          <a:xfrm>
            <a:off x="335360" y="1594903"/>
            <a:ext cx="8104947" cy="3571873"/>
          </a:xfrm>
          <a:prstGeom prst="rect">
            <a:avLst/>
          </a:prstGeom>
        </p:spPr>
      </p:pic>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Consultation d’une fiche établissement dans la cartographie</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16" name="Espace réservé du texte 8">
            <a:extLst>
              <a:ext uri="{FF2B5EF4-FFF2-40B4-BE49-F238E27FC236}">
                <a16:creationId xmlns:a16="http://schemas.microsoft.com/office/drawing/2014/main" id="{9E036091-08EE-4784-8BD6-98CA20483161}"/>
              </a:ext>
            </a:extLst>
          </p:cNvPr>
          <p:cNvSpPr txBox="1">
            <a:spLocks/>
          </p:cNvSpPr>
          <p:nvPr/>
        </p:nvSpPr>
        <p:spPr>
          <a:xfrm>
            <a:off x="335360" y="1944262"/>
            <a:ext cx="10987065" cy="4270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endParaRPr lang="fr-FR" sz="1800">
              <a:latin typeface="Marianne" panose="02000000000000000000" pitchFamily="2" charset="0"/>
            </a:endParaRPr>
          </a:p>
        </p:txBody>
      </p:sp>
      <p:pic>
        <p:nvPicPr>
          <p:cNvPr id="18" name="Graphique 17" descr="Curseur avec un remplissage uni">
            <a:extLst>
              <a:ext uri="{FF2B5EF4-FFF2-40B4-BE49-F238E27FC236}">
                <a16:creationId xmlns:a16="http://schemas.microsoft.com/office/drawing/2014/main" id="{40BF8C54-CF12-4FDD-9D01-643784C219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2827" y="3584683"/>
            <a:ext cx="292873" cy="292873"/>
          </a:xfrm>
          <a:prstGeom prst="rect">
            <a:avLst/>
          </a:prstGeom>
        </p:spPr>
      </p:pic>
      <p:sp>
        <p:nvSpPr>
          <p:cNvPr id="19" name="Rectangle 18">
            <a:extLst>
              <a:ext uri="{FF2B5EF4-FFF2-40B4-BE49-F238E27FC236}">
                <a16:creationId xmlns:a16="http://schemas.microsoft.com/office/drawing/2014/main" id="{39440207-330D-4DCC-9E9F-9C28F2CC6545}"/>
              </a:ext>
            </a:extLst>
          </p:cNvPr>
          <p:cNvSpPr/>
          <p:nvPr/>
        </p:nvSpPr>
        <p:spPr>
          <a:xfrm>
            <a:off x="450225" y="5362649"/>
            <a:ext cx="5310175" cy="852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100" b="1">
                <a:solidFill>
                  <a:schemeClr val="tx1"/>
                </a:solidFill>
                <a:latin typeface="Marianne" panose="02000000000000000000" pitchFamily="50" charset="0"/>
              </a:rPr>
              <a:t>Après une recherche ou une simple navigation, cliquez sur l’établissement dans la liste de gauche pour accéder à la fiche détaillée contenant l’ensemble des informations relatives à ses zones d’atelier. </a:t>
            </a:r>
          </a:p>
          <a:p>
            <a:pPr algn="just"/>
            <a:endParaRPr lang="fr-FR" sz="1100" b="1">
              <a:solidFill>
                <a:schemeClr val="tx1"/>
              </a:solidFill>
              <a:latin typeface="Marianne" panose="02000000000000000000" pitchFamily="50" charset="0"/>
            </a:endParaRPr>
          </a:p>
          <a:p>
            <a:pPr algn="just"/>
            <a:endParaRPr lang="fr-FR" sz="1100" b="1">
              <a:solidFill>
                <a:schemeClr val="tx1"/>
              </a:solidFill>
              <a:latin typeface="Marianne" panose="02000000000000000000" pitchFamily="50" charset="0"/>
            </a:endParaRPr>
          </a:p>
        </p:txBody>
      </p:sp>
      <p:sp>
        <p:nvSpPr>
          <p:cNvPr id="20" name="Forme libre 37">
            <a:extLst>
              <a:ext uri="{FF2B5EF4-FFF2-40B4-BE49-F238E27FC236}">
                <a16:creationId xmlns:a16="http://schemas.microsoft.com/office/drawing/2014/main" id="{66C1F79F-B34D-4AC5-9BE5-9F276315E0C0}"/>
              </a:ext>
            </a:extLst>
          </p:cNvPr>
          <p:cNvSpPr/>
          <p:nvPr/>
        </p:nvSpPr>
        <p:spPr>
          <a:xfrm rot="5400000" flipH="1">
            <a:off x="3684446" y="2162580"/>
            <a:ext cx="1583649" cy="4609200"/>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pic>
        <p:nvPicPr>
          <p:cNvPr id="21" name="Image 20" descr="Une image contenant texte&#10;&#10;Description générée automatiquement">
            <a:extLst>
              <a:ext uri="{FF2B5EF4-FFF2-40B4-BE49-F238E27FC236}">
                <a16:creationId xmlns:a16="http://schemas.microsoft.com/office/drawing/2014/main" id="{014FE491-7AFB-4341-9B23-AE27BA9C8D1D}"/>
              </a:ext>
            </a:extLst>
          </p:cNvPr>
          <p:cNvPicPr>
            <a:picLocks noChangeAspect="1"/>
          </p:cNvPicPr>
          <p:nvPr/>
        </p:nvPicPr>
        <p:blipFill>
          <a:blip r:embed="rId6"/>
          <a:stretch>
            <a:fillRect/>
          </a:stretch>
        </p:blipFill>
        <p:spPr>
          <a:xfrm>
            <a:off x="6780871" y="2841542"/>
            <a:ext cx="2852593" cy="2898418"/>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22" name="Image 21" descr="Une image contenant table&#10;&#10;Description générée automatiquement">
            <a:extLst>
              <a:ext uri="{FF2B5EF4-FFF2-40B4-BE49-F238E27FC236}">
                <a16:creationId xmlns:a16="http://schemas.microsoft.com/office/drawing/2014/main" id="{8A71C65B-90A1-4580-A2FB-235EAB9DFA28}"/>
              </a:ext>
            </a:extLst>
          </p:cNvPr>
          <p:cNvPicPr>
            <a:picLocks noChangeAspect="1"/>
          </p:cNvPicPr>
          <p:nvPr/>
        </p:nvPicPr>
        <p:blipFill>
          <a:blip r:embed="rId7"/>
          <a:stretch>
            <a:fillRect/>
          </a:stretch>
        </p:blipFill>
        <p:spPr>
          <a:xfrm>
            <a:off x="8665704" y="3378835"/>
            <a:ext cx="2399356" cy="2788889"/>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23" name="Image 22" descr="Une image contenant table&#10;&#10;Description générée automatiquement">
            <a:extLst>
              <a:ext uri="{FF2B5EF4-FFF2-40B4-BE49-F238E27FC236}">
                <a16:creationId xmlns:a16="http://schemas.microsoft.com/office/drawing/2014/main" id="{41DA6E3E-41D0-4FBC-804D-60A35FA66D1C}"/>
              </a:ext>
            </a:extLst>
          </p:cNvPr>
          <p:cNvPicPr>
            <a:picLocks noChangeAspect="1"/>
          </p:cNvPicPr>
          <p:nvPr/>
        </p:nvPicPr>
        <p:blipFill>
          <a:blip r:embed="rId8"/>
          <a:stretch>
            <a:fillRect/>
          </a:stretch>
        </p:blipFill>
        <p:spPr>
          <a:xfrm>
            <a:off x="9853126" y="3945863"/>
            <a:ext cx="2064554" cy="2410487"/>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id="{43AB3CA2-E73E-4764-A332-37663B7170DD}"/>
              </a:ext>
            </a:extLst>
          </p:cNvPr>
          <p:cNvSpPr/>
          <p:nvPr/>
        </p:nvSpPr>
        <p:spPr>
          <a:xfrm>
            <a:off x="5274796" y="5935833"/>
            <a:ext cx="3335804" cy="53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fr-FR" sz="1100" b="1">
                <a:solidFill>
                  <a:schemeClr val="tx1"/>
                </a:solidFill>
                <a:latin typeface="Marianne" panose="02000000000000000000" pitchFamily="50" charset="0"/>
              </a:rPr>
              <a:t>La fiche établissement s’ouvre au format PDF dans un nouvel onglet. </a:t>
            </a:r>
          </a:p>
          <a:p>
            <a:pPr algn="r"/>
            <a:r>
              <a:rPr lang="fr-FR" sz="1100" b="1">
                <a:solidFill>
                  <a:schemeClr val="tx1"/>
                </a:solidFill>
                <a:latin typeface="Marianne" panose="02000000000000000000" pitchFamily="50" charset="0"/>
              </a:rPr>
              <a:t>Vous pouvez la consulter et / ou la télécharger.</a:t>
            </a:r>
          </a:p>
        </p:txBody>
      </p:sp>
      <p:sp>
        <p:nvSpPr>
          <p:cNvPr id="26" name="Espace réservé du numéro de diapositive 1">
            <a:extLst>
              <a:ext uri="{FF2B5EF4-FFF2-40B4-BE49-F238E27FC236}">
                <a16:creationId xmlns:a16="http://schemas.microsoft.com/office/drawing/2014/main" id="{29C3A202-481F-432E-934F-3A4B259E1B6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27" name="Espace réservé du texte 8">
            <a:extLst>
              <a:ext uri="{FF2B5EF4-FFF2-40B4-BE49-F238E27FC236}">
                <a16:creationId xmlns:a16="http://schemas.microsoft.com/office/drawing/2014/main" id="{2242A7A6-DEE3-4F47-86DE-10272A9FFEA2}"/>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140627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EFEA848D-95A0-4EBA-9302-38B7B1F23F44}"/>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kern="0">
                <a:solidFill>
                  <a:schemeClr val="tx1">
                    <a:lumMod val="65000"/>
                    <a:lumOff val="35000"/>
                  </a:schemeClr>
                </a:solidFill>
                <a:latin typeface="Marianne Medium" panose="02000000000000000000" pitchFamily="50" charset="0"/>
              </a:rPr>
              <a:t>Un prospect recherche un établissement disposant d’un atelier correspondant à plusieurs critères, quel(s) établissement(s) semblent répondre à son besoin ?</a:t>
            </a:r>
          </a:p>
          <a:p>
            <a:pPr algn="ctr"/>
            <a:r>
              <a:rPr lang="fr-FR" sz="1600" b="1" spc="300">
                <a:solidFill>
                  <a:schemeClr val="tx1">
                    <a:lumMod val="65000"/>
                    <a:lumOff val="35000"/>
                  </a:schemeClr>
                </a:solidFill>
                <a:latin typeface="Marianne ExtraBold" panose="02000000000000000000" pitchFamily="50" charset="0"/>
              </a:rPr>
              <a:t> </a:t>
            </a:r>
          </a:p>
        </p:txBody>
      </p:sp>
      <p:sp>
        <p:nvSpPr>
          <p:cNvPr id="13" name="Rectangle 12">
            <a:extLst>
              <a:ext uri="{FF2B5EF4-FFF2-40B4-BE49-F238E27FC236}">
                <a16:creationId xmlns:a16="http://schemas.microsoft.com/office/drawing/2014/main" id="{48415FBA-B67F-4E67-A01C-9028B4CA73E3}"/>
              </a:ext>
            </a:extLst>
          </p:cNvPr>
          <p:cNvSpPr/>
          <p:nvPr/>
        </p:nvSpPr>
        <p:spPr>
          <a:xfrm>
            <a:off x="424200" y="2340743"/>
            <a:ext cx="11343600" cy="3757224"/>
          </a:xfrm>
          <a:prstGeom prst="rect">
            <a:avLst/>
          </a:prstGeom>
          <a:noFill/>
          <a:ln w="25400" cap="flat" cmpd="sng" algn="ctr">
            <a:solidFill>
              <a:srgbClr val="7CA18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1</a:t>
            </a:r>
          </a:p>
        </p:txBody>
      </p:sp>
      <p:sp>
        <p:nvSpPr>
          <p:cNvPr id="36" name="Ellipse 35">
            <a:extLst>
              <a:ext uri="{FF2B5EF4-FFF2-40B4-BE49-F238E27FC236}">
                <a16:creationId xmlns:a16="http://schemas.microsoft.com/office/drawing/2014/main" id="{A234C356-73F5-41B6-9FA1-2CAD4DBCB1EC}"/>
              </a:ext>
            </a:extLst>
          </p:cNvPr>
          <p:cNvSpPr/>
          <p:nvPr/>
        </p:nvSpPr>
        <p:spPr>
          <a:xfrm>
            <a:off x="10003062" y="3472595"/>
            <a:ext cx="1493520" cy="1493520"/>
          </a:xfrm>
          <a:prstGeom prst="ellipse">
            <a:avLst/>
          </a:prstGeom>
          <a:solidFill>
            <a:srgbClr val="7CA180"/>
          </a:solidFill>
          <a:ln w="25400" cap="flat" cmpd="sng" algn="ctr">
            <a:solidFill>
              <a:srgbClr val="7CA1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a:ln>
                  <a:noFill/>
                </a:ln>
                <a:solidFill>
                  <a:prstClr val="white"/>
                </a:solidFill>
                <a:effectLst/>
                <a:uLnTx/>
                <a:uFillTx/>
                <a:latin typeface="Marianne"/>
                <a:ea typeface="+mn-ea"/>
                <a:cs typeface="+mn-cs"/>
              </a:rPr>
              <a:t>?</a:t>
            </a:r>
          </a:p>
        </p:txBody>
      </p:sp>
      <p:sp>
        <p:nvSpPr>
          <p:cNvPr id="38" name="Rectangle 37">
            <a:extLst>
              <a:ext uri="{FF2B5EF4-FFF2-40B4-BE49-F238E27FC236}">
                <a16:creationId xmlns:a16="http://schemas.microsoft.com/office/drawing/2014/main" id="{C7924118-53BD-449B-A84E-67929C9C5B90}"/>
              </a:ext>
            </a:extLst>
          </p:cNvPr>
          <p:cNvSpPr/>
          <p:nvPr/>
        </p:nvSpPr>
        <p:spPr>
          <a:xfrm>
            <a:off x="1745546" y="3049664"/>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Hauts de France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41" name="Rectangle 40">
            <a:extLst>
              <a:ext uri="{FF2B5EF4-FFF2-40B4-BE49-F238E27FC236}">
                <a16:creationId xmlns:a16="http://schemas.microsoft.com/office/drawing/2014/main" id="{36068CAF-BC35-44B3-AAF7-8217F64A2FB0}"/>
              </a:ext>
            </a:extLst>
          </p:cNvPr>
          <p:cNvSpPr/>
          <p:nvPr/>
        </p:nvSpPr>
        <p:spPr>
          <a:xfrm>
            <a:off x="1745546" y="2560336"/>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Région</a:t>
            </a:r>
          </a:p>
        </p:txBody>
      </p:sp>
      <p:sp>
        <p:nvSpPr>
          <p:cNvPr id="42" name="Rectangle 41">
            <a:extLst>
              <a:ext uri="{FF2B5EF4-FFF2-40B4-BE49-F238E27FC236}">
                <a16:creationId xmlns:a16="http://schemas.microsoft.com/office/drawing/2014/main" id="{54591A55-EB52-46D2-B51D-12C403DC7A57}"/>
              </a:ext>
            </a:extLst>
          </p:cNvPr>
          <p:cNvSpPr/>
          <p:nvPr/>
        </p:nvSpPr>
        <p:spPr>
          <a:xfrm>
            <a:off x="4350254" y="3049664"/>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&gt; 100m2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45" name="Rectangle 44">
            <a:extLst>
              <a:ext uri="{FF2B5EF4-FFF2-40B4-BE49-F238E27FC236}">
                <a16:creationId xmlns:a16="http://schemas.microsoft.com/office/drawing/2014/main" id="{60D7E3C3-C86E-4C91-B2EE-36017005BA50}"/>
              </a:ext>
            </a:extLst>
          </p:cNvPr>
          <p:cNvSpPr/>
          <p:nvPr/>
        </p:nvSpPr>
        <p:spPr>
          <a:xfrm>
            <a:off x="4350254" y="2560336"/>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kern="0">
                <a:solidFill>
                  <a:prstClr val="white"/>
                </a:solidFill>
                <a:latin typeface="Marianne"/>
              </a:rPr>
              <a:t>Surface </a:t>
            </a:r>
            <a:endParaRPr kumimoji="0" lang="fr-FR" sz="1400" b="0" i="0" u="none" strike="noStrike" kern="0" cap="none" spc="0" normalizeH="0" baseline="0" noProof="0">
              <a:ln>
                <a:noFill/>
              </a:ln>
              <a:solidFill>
                <a:prstClr val="white"/>
              </a:solidFill>
              <a:effectLst/>
              <a:uLnTx/>
              <a:uFillTx/>
              <a:latin typeface="Marianne"/>
              <a:ea typeface="+mn-ea"/>
              <a:cs typeface="+mn-cs"/>
            </a:endParaRPr>
          </a:p>
        </p:txBody>
      </p:sp>
      <p:sp>
        <p:nvSpPr>
          <p:cNvPr id="46" name="Rectangle 45">
            <a:extLst>
              <a:ext uri="{FF2B5EF4-FFF2-40B4-BE49-F238E27FC236}">
                <a16:creationId xmlns:a16="http://schemas.microsoft.com/office/drawing/2014/main" id="{5A69CEB5-EC36-444A-831C-302C10C22B5D}"/>
              </a:ext>
            </a:extLst>
          </p:cNvPr>
          <p:cNvSpPr/>
          <p:nvPr/>
        </p:nvSpPr>
        <p:spPr>
          <a:xfrm>
            <a:off x="6919450" y="3049664"/>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494F57"/>
                </a:solidFill>
                <a:effectLst/>
                <a:uLnTx/>
                <a:uFillTx/>
                <a:latin typeface="Marianne"/>
                <a:ea typeface="+mn-ea"/>
                <a:cs typeface="+mn-cs"/>
              </a:rPr>
              <a:t>« Centre pénitentiaire »</a:t>
            </a:r>
          </a:p>
        </p:txBody>
      </p:sp>
      <p:sp>
        <p:nvSpPr>
          <p:cNvPr id="47" name="Rectangle 46">
            <a:extLst>
              <a:ext uri="{FF2B5EF4-FFF2-40B4-BE49-F238E27FC236}">
                <a16:creationId xmlns:a16="http://schemas.microsoft.com/office/drawing/2014/main" id="{D5F213F4-5DF8-4D3D-B842-1C8F638836D4}"/>
              </a:ext>
            </a:extLst>
          </p:cNvPr>
          <p:cNvSpPr/>
          <p:nvPr/>
        </p:nvSpPr>
        <p:spPr>
          <a:xfrm>
            <a:off x="6919450" y="2560336"/>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Type d’établissement</a:t>
            </a:r>
          </a:p>
        </p:txBody>
      </p:sp>
      <p:sp>
        <p:nvSpPr>
          <p:cNvPr id="56" name="Espace réservé du numéro de diapositive 1">
            <a:extLst>
              <a:ext uri="{FF2B5EF4-FFF2-40B4-BE49-F238E27FC236}">
                <a16:creationId xmlns:a16="http://schemas.microsoft.com/office/drawing/2014/main" id="{A87EBA45-7369-4BEF-A1F8-B24F588A8D12}"/>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28" name="Connecteur droit 27">
            <a:extLst>
              <a:ext uri="{FF2B5EF4-FFF2-40B4-BE49-F238E27FC236}">
                <a16:creationId xmlns:a16="http://schemas.microsoft.com/office/drawing/2014/main" id="{B530740A-2876-4775-B4A1-D21281DF2486}"/>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29" name="ZoneTexte 28">
            <a:extLst>
              <a:ext uri="{FF2B5EF4-FFF2-40B4-BE49-F238E27FC236}">
                <a16:creationId xmlns:a16="http://schemas.microsoft.com/office/drawing/2014/main" id="{79F0A13F-73CC-49DE-BB14-928F2525CC90}"/>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lieux d’activité</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30" name="Image 29">
            <a:extLst>
              <a:ext uri="{FF2B5EF4-FFF2-40B4-BE49-F238E27FC236}">
                <a16:creationId xmlns:a16="http://schemas.microsoft.com/office/drawing/2014/main" id="{6F11CEFE-A88E-49A0-A36A-3E3AC0CB567D}"/>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31" name="Espace réservé du texte 8">
            <a:extLst>
              <a:ext uri="{FF2B5EF4-FFF2-40B4-BE49-F238E27FC236}">
                <a16:creationId xmlns:a16="http://schemas.microsoft.com/office/drawing/2014/main" id="{34F76496-FFF5-49D3-B5FC-24F55D461889}"/>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EXERCICE</a:t>
            </a:r>
          </a:p>
        </p:txBody>
      </p:sp>
      <p:sp>
        <p:nvSpPr>
          <p:cNvPr id="27" name="Rectangle 26">
            <a:extLst>
              <a:ext uri="{FF2B5EF4-FFF2-40B4-BE49-F238E27FC236}">
                <a16:creationId xmlns:a16="http://schemas.microsoft.com/office/drawing/2014/main" id="{1F1F0B2C-ACF1-47FB-9F76-2DF7B74555B3}"/>
              </a:ext>
            </a:extLst>
          </p:cNvPr>
          <p:cNvSpPr/>
          <p:nvPr/>
        </p:nvSpPr>
        <p:spPr>
          <a:xfrm>
            <a:off x="3026486" y="4921519"/>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&gt; 26 tonnes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33" name="Rectangle 32">
            <a:extLst>
              <a:ext uri="{FF2B5EF4-FFF2-40B4-BE49-F238E27FC236}">
                <a16:creationId xmlns:a16="http://schemas.microsoft.com/office/drawing/2014/main" id="{BCE83B48-3341-41B7-96A7-E948748D0145}"/>
              </a:ext>
            </a:extLst>
          </p:cNvPr>
          <p:cNvSpPr/>
          <p:nvPr/>
        </p:nvSpPr>
        <p:spPr>
          <a:xfrm>
            <a:off x="3026486" y="4432191"/>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Tonnage</a:t>
            </a:r>
          </a:p>
        </p:txBody>
      </p:sp>
      <p:sp>
        <p:nvSpPr>
          <p:cNvPr id="35" name="Rectangle 34">
            <a:extLst>
              <a:ext uri="{FF2B5EF4-FFF2-40B4-BE49-F238E27FC236}">
                <a16:creationId xmlns:a16="http://schemas.microsoft.com/office/drawing/2014/main" id="{D6DC4D02-90FA-4098-A428-8EC5A6BFFC60}"/>
              </a:ext>
            </a:extLst>
          </p:cNvPr>
          <p:cNvSpPr/>
          <p:nvPr/>
        </p:nvSpPr>
        <p:spPr>
          <a:xfrm>
            <a:off x="5661582" y="4921519"/>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Oui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39" name="Rectangle 38">
            <a:extLst>
              <a:ext uri="{FF2B5EF4-FFF2-40B4-BE49-F238E27FC236}">
                <a16:creationId xmlns:a16="http://schemas.microsoft.com/office/drawing/2014/main" id="{F2BE5763-03EA-4C08-9C79-1E0F3460CDF7}"/>
              </a:ext>
            </a:extLst>
          </p:cNvPr>
          <p:cNvSpPr/>
          <p:nvPr/>
        </p:nvSpPr>
        <p:spPr>
          <a:xfrm>
            <a:off x="5661582" y="4432191"/>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kern="0">
                <a:solidFill>
                  <a:prstClr val="white"/>
                </a:solidFill>
                <a:latin typeface="Marianne"/>
              </a:rPr>
              <a:t>Disponibilité </a:t>
            </a:r>
            <a:endParaRPr kumimoji="0" lang="fr-FR" sz="1400" b="0" i="0" u="none" strike="noStrike" kern="0" cap="none" spc="0" normalizeH="0" baseline="0" noProof="0">
              <a:ln>
                <a:noFill/>
              </a:ln>
              <a:solidFill>
                <a:prstClr val="white"/>
              </a:solidFill>
              <a:effectLst/>
              <a:uLnTx/>
              <a:uFillTx/>
              <a:latin typeface="Marianne"/>
              <a:ea typeface="+mn-ea"/>
              <a:cs typeface="+mn-cs"/>
            </a:endParaRPr>
          </a:p>
        </p:txBody>
      </p:sp>
    </p:spTree>
    <p:extLst>
      <p:ext uri="{BB962C8B-B14F-4D97-AF65-F5344CB8AC3E}">
        <p14:creationId xmlns:p14="http://schemas.microsoft.com/office/powerpoint/2010/main" val="3810133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EFEA848D-95A0-4EBA-9302-38B7B1F23F44}"/>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kern="0">
                <a:solidFill>
                  <a:schemeClr val="tx1">
                    <a:lumMod val="65000"/>
                    <a:lumOff val="35000"/>
                  </a:schemeClr>
                </a:solidFill>
                <a:latin typeface="Marianne Medium" panose="02000000000000000000" pitchFamily="50" charset="0"/>
              </a:rPr>
              <a:t>Un prospect recherche un établissement disposant d’un atelier correspondant à plusieurs critères, quel(s) établissement(s) semblent répondre à son besoin ?</a:t>
            </a:r>
          </a:p>
          <a:p>
            <a:pPr algn="ctr"/>
            <a:r>
              <a:rPr lang="fr-FR" sz="1600" b="1" spc="300">
                <a:solidFill>
                  <a:schemeClr val="tx1">
                    <a:lumMod val="65000"/>
                    <a:lumOff val="35000"/>
                  </a:schemeClr>
                </a:solidFill>
                <a:latin typeface="Marianne ExtraBold" panose="02000000000000000000" pitchFamily="50" charset="0"/>
              </a:rPr>
              <a:t> </a:t>
            </a:r>
          </a:p>
        </p:txBody>
      </p:sp>
      <p:sp>
        <p:nvSpPr>
          <p:cNvPr id="13" name="Rectangle 12">
            <a:extLst>
              <a:ext uri="{FF2B5EF4-FFF2-40B4-BE49-F238E27FC236}">
                <a16:creationId xmlns:a16="http://schemas.microsoft.com/office/drawing/2014/main" id="{48415FBA-B67F-4E67-A01C-9028B4CA73E3}"/>
              </a:ext>
            </a:extLst>
          </p:cNvPr>
          <p:cNvSpPr/>
          <p:nvPr/>
        </p:nvSpPr>
        <p:spPr>
          <a:xfrm>
            <a:off x="424200" y="2340743"/>
            <a:ext cx="11343600" cy="3757224"/>
          </a:xfrm>
          <a:prstGeom prst="rect">
            <a:avLst/>
          </a:prstGeom>
          <a:noFill/>
          <a:ln w="25400" cap="flat" cmpd="sng" algn="ctr">
            <a:solidFill>
              <a:srgbClr val="7CA18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1</a:t>
            </a:r>
          </a:p>
        </p:txBody>
      </p:sp>
      <p:sp>
        <p:nvSpPr>
          <p:cNvPr id="38" name="Rectangle 37">
            <a:extLst>
              <a:ext uri="{FF2B5EF4-FFF2-40B4-BE49-F238E27FC236}">
                <a16:creationId xmlns:a16="http://schemas.microsoft.com/office/drawing/2014/main" id="{C7924118-53BD-449B-A84E-67929C9C5B90}"/>
              </a:ext>
            </a:extLst>
          </p:cNvPr>
          <p:cNvSpPr/>
          <p:nvPr/>
        </p:nvSpPr>
        <p:spPr>
          <a:xfrm>
            <a:off x="1745546" y="3049664"/>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Hauts de France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41" name="Rectangle 40">
            <a:extLst>
              <a:ext uri="{FF2B5EF4-FFF2-40B4-BE49-F238E27FC236}">
                <a16:creationId xmlns:a16="http://schemas.microsoft.com/office/drawing/2014/main" id="{36068CAF-BC35-44B3-AAF7-8217F64A2FB0}"/>
              </a:ext>
            </a:extLst>
          </p:cNvPr>
          <p:cNvSpPr/>
          <p:nvPr/>
        </p:nvSpPr>
        <p:spPr>
          <a:xfrm>
            <a:off x="1745546" y="2560336"/>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Région</a:t>
            </a:r>
          </a:p>
        </p:txBody>
      </p:sp>
      <p:sp>
        <p:nvSpPr>
          <p:cNvPr id="42" name="Rectangle 41">
            <a:extLst>
              <a:ext uri="{FF2B5EF4-FFF2-40B4-BE49-F238E27FC236}">
                <a16:creationId xmlns:a16="http://schemas.microsoft.com/office/drawing/2014/main" id="{54591A55-EB52-46D2-B51D-12C403DC7A57}"/>
              </a:ext>
            </a:extLst>
          </p:cNvPr>
          <p:cNvSpPr/>
          <p:nvPr/>
        </p:nvSpPr>
        <p:spPr>
          <a:xfrm>
            <a:off x="4350254" y="3049664"/>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&gt; 100m2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45" name="Rectangle 44">
            <a:extLst>
              <a:ext uri="{FF2B5EF4-FFF2-40B4-BE49-F238E27FC236}">
                <a16:creationId xmlns:a16="http://schemas.microsoft.com/office/drawing/2014/main" id="{60D7E3C3-C86E-4C91-B2EE-36017005BA50}"/>
              </a:ext>
            </a:extLst>
          </p:cNvPr>
          <p:cNvSpPr/>
          <p:nvPr/>
        </p:nvSpPr>
        <p:spPr>
          <a:xfrm>
            <a:off x="4350254" y="2560336"/>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kern="0">
                <a:solidFill>
                  <a:prstClr val="white"/>
                </a:solidFill>
                <a:latin typeface="Marianne"/>
              </a:rPr>
              <a:t>Surface </a:t>
            </a:r>
            <a:endParaRPr kumimoji="0" lang="fr-FR" sz="1400" b="0" i="0" u="none" strike="noStrike" kern="0" cap="none" spc="0" normalizeH="0" baseline="0" noProof="0">
              <a:ln>
                <a:noFill/>
              </a:ln>
              <a:solidFill>
                <a:prstClr val="white"/>
              </a:solidFill>
              <a:effectLst/>
              <a:uLnTx/>
              <a:uFillTx/>
              <a:latin typeface="Marianne"/>
              <a:ea typeface="+mn-ea"/>
              <a:cs typeface="+mn-cs"/>
            </a:endParaRPr>
          </a:p>
        </p:txBody>
      </p:sp>
      <p:sp>
        <p:nvSpPr>
          <p:cNvPr id="46" name="Rectangle 45">
            <a:extLst>
              <a:ext uri="{FF2B5EF4-FFF2-40B4-BE49-F238E27FC236}">
                <a16:creationId xmlns:a16="http://schemas.microsoft.com/office/drawing/2014/main" id="{5A69CEB5-EC36-444A-831C-302C10C22B5D}"/>
              </a:ext>
            </a:extLst>
          </p:cNvPr>
          <p:cNvSpPr/>
          <p:nvPr/>
        </p:nvSpPr>
        <p:spPr>
          <a:xfrm>
            <a:off x="6919450" y="3049664"/>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494F57"/>
                </a:solidFill>
                <a:effectLst/>
                <a:uLnTx/>
                <a:uFillTx/>
                <a:latin typeface="Marianne"/>
                <a:ea typeface="+mn-ea"/>
                <a:cs typeface="+mn-cs"/>
              </a:rPr>
              <a:t>« Centre pénitentiaire »</a:t>
            </a:r>
          </a:p>
        </p:txBody>
      </p:sp>
      <p:sp>
        <p:nvSpPr>
          <p:cNvPr id="47" name="Rectangle 46">
            <a:extLst>
              <a:ext uri="{FF2B5EF4-FFF2-40B4-BE49-F238E27FC236}">
                <a16:creationId xmlns:a16="http://schemas.microsoft.com/office/drawing/2014/main" id="{D5F213F4-5DF8-4D3D-B842-1C8F638836D4}"/>
              </a:ext>
            </a:extLst>
          </p:cNvPr>
          <p:cNvSpPr/>
          <p:nvPr/>
        </p:nvSpPr>
        <p:spPr>
          <a:xfrm>
            <a:off x="6919450" y="2560336"/>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Type d’établissement</a:t>
            </a:r>
          </a:p>
        </p:txBody>
      </p:sp>
      <p:sp>
        <p:nvSpPr>
          <p:cNvPr id="56" name="Espace réservé du numéro de diapositive 1">
            <a:extLst>
              <a:ext uri="{FF2B5EF4-FFF2-40B4-BE49-F238E27FC236}">
                <a16:creationId xmlns:a16="http://schemas.microsoft.com/office/drawing/2014/main" id="{A87EBA45-7369-4BEF-A1F8-B24F588A8D12}"/>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28" name="Connecteur droit 27">
            <a:extLst>
              <a:ext uri="{FF2B5EF4-FFF2-40B4-BE49-F238E27FC236}">
                <a16:creationId xmlns:a16="http://schemas.microsoft.com/office/drawing/2014/main" id="{B530740A-2876-4775-B4A1-D21281DF2486}"/>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29" name="ZoneTexte 28">
            <a:extLst>
              <a:ext uri="{FF2B5EF4-FFF2-40B4-BE49-F238E27FC236}">
                <a16:creationId xmlns:a16="http://schemas.microsoft.com/office/drawing/2014/main" id="{79F0A13F-73CC-49DE-BB14-928F2525CC90}"/>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lieux d’activité</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30" name="Image 29">
            <a:extLst>
              <a:ext uri="{FF2B5EF4-FFF2-40B4-BE49-F238E27FC236}">
                <a16:creationId xmlns:a16="http://schemas.microsoft.com/office/drawing/2014/main" id="{6F11CEFE-A88E-49A0-A36A-3E3AC0CB567D}"/>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31" name="Espace réservé du texte 8">
            <a:extLst>
              <a:ext uri="{FF2B5EF4-FFF2-40B4-BE49-F238E27FC236}">
                <a16:creationId xmlns:a16="http://schemas.microsoft.com/office/drawing/2014/main" id="{34F76496-FFF5-49D3-B5FC-24F55D461889}"/>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EXERCICE</a:t>
            </a:r>
          </a:p>
        </p:txBody>
      </p:sp>
      <p:sp>
        <p:nvSpPr>
          <p:cNvPr id="27" name="Rectangle 26">
            <a:extLst>
              <a:ext uri="{FF2B5EF4-FFF2-40B4-BE49-F238E27FC236}">
                <a16:creationId xmlns:a16="http://schemas.microsoft.com/office/drawing/2014/main" id="{1F1F0B2C-ACF1-47FB-9F76-2DF7B74555B3}"/>
              </a:ext>
            </a:extLst>
          </p:cNvPr>
          <p:cNvSpPr/>
          <p:nvPr/>
        </p:nvSpPr>
        <p:spPr>
          <a:xfrm>
            <a:off x="3026486" y="4921519"/>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&gt; 26 tonnes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33" name="Rectangle 32">
            <a:extLst>
              <a:ext uri="{FF2B5EF4-FFF2-40B4-BE49-F238E27FC236}">
                <a16:creationId xmlns:a16="http://schemas.microsoft.com/office/drawing/2014/main" id="{BCE83B48-3341-41B7-96A7-E948748D0145}"/>
              </a:ext>
            </a:extLst>
          </p:cNvPr>
          <p:cNvSpPr/>
          <p:nvPr/>
        </p:nvSpPr>
        <p:spPr>
          <a:xfrm>
            <a:off x="3026486" y="4432191"/>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Tonnage</a:t>
            </a:r>
          </a:p>
        </p:txBody>
      </p:sp>
      <p:sp>
        <p:nvSpPr>
          <p:cNvPr id="35" name="Rectangle 34">
            <a:extLst>
              <a:ext uri="{FF2B5EF4-FFF2-40B4-BE49-F238E27FC236}">
                <a16:creationId xmlns:a16="http://schemas.microsoft.com/office/drawing/2014/main" id="{D6DC4D02-90FA-4098-A428-8EC5A6BFFC60}"/>
              </a:ext>
            </a:extLst>
          </p:cNvPr>
          <p:cNvSpPr/>
          <p:nvPr/>
        </p:nvSpPr>
        <p:spPr>
          <a:xfrm>
            <a:off x="5661582" y="4921519"/>
            <a:ext cx="2515736"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Oui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39" name="Rectangle 38">
            <a:extLst>
              <a:ext uri="{FF2B5EF4-FFF2-40B4-BE49-F238E27FC236}">
                <a16:creationId xmlns:a16="http://schemas.microsoft.com/office/drawing/2014/main" id="{F2BE5763-03EA-4C08-9C79-1E0F3460CDF7}"/>
              </a:ext>
            </a:extLst>
          </p:cNvPr>
          <p:cNvSpPr/>
          <p:nvPr/>
        </p:nvSpPr>
        <p:spPr>
          <a:xfrm>
            <a:off x="5661582" y="4432191"/>
            <a:ext cx="2515736"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kern="0">
                <a:solidFill>
                  <a:prstClr val="white"/>
                </a:solidFill>
                <a:latin typeface="Marianne"/>
              </a:rPr>
              <a:t>Disponibilité </a:t>
            </a:r>
            <a:endParaRPr kumimoji="0" lang="fr-FR" sz="1400" b="0" i="0" u="none" strike="noStrike" kern="0" cap="none" spc="0" normalizeH="0" baseline="0" noProof="0">
              <a:ln>
                <a:noFill/>
              </a:ln>
              <a:solidFill>
                <a:prstClr val="white"/>
              </a:solidFill>
              <a:effectLst/>
              <a:uLnTx/>
              <a:uFillTx/>
              <a:latin typeface="Marianne"/>
              <a:ea typeface="+mn-ea"/>
              <a:cs typeface="+mn-cs"/>
            </a:endParaRPr>
          </a:p>
        </p:txBody>
      </p:sp>
      <p:sp>
        <p:nvSpPr>
          <p:cNvPr id="21" name="Rectangle : coins arrondis 20">
            <a:extLst>
              <a:ext uri="{FF2B5EF4-FFF2-40B4-BE49-F238E27FC236}">
                <a16:creationId xmlns:a16="http://schemas.microsoft.com/office/drawing/2014/main" id="{2387575F-5237-4102-AFEE-A94128C39D38}"/>
              </a:ext>
            </a:extLst>
          </p:cNvPr>
          <p:cNvSpPr/>
          <p:nvPr/>
        </p:nvSpPr>
        <p:spPr>
          <a:xfrm>
            <a:off x="9554546" y="3523353"/>
            <a:ext cx="2087216" cy="1391468"/>
          </a:xfrm>
          <a:prstGeom prst="roundRect">
            <a:avLst/>
          </a:prstGeom>
          <a:gradFill flip="none" rotWithShape="1">
            <a:gsLst>
              <a:gs pos="0">
                <a:schemeClr val="accent6"/>
              </a:gs>
              <a:gs pos="13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tx1"/>
                </a:solidFill>
                <a:latin typeface="Marianne" panose="02000000000000000000" pitchFamily="50" charset="0"/>
              </a:rPr>
              <a:t>1 établissement à Beauvais</a:t>
            </a:r>
            <a:endParaRPr lang="fr-FR" sz="1050">
              <a:solidFill>
                <a:schemeClr val="tx1"/>
              </a:solidFill>
              <a:latin typeface="Marianne" panose="02000000000000000000" pitchFamily="50" charset="0"/>
            </a:endParaRPr>
          </a:p>
        </p:txBody>
      </p:sp>
    </p:spTree>
    <p:extLst>
      <p:ext uri="{BB962C8B-B14F-4D97-AF65-F5344CB8AC3E}">
        <p14:creationId xmlns:p14="http://schemas.microsoft.com/office/powerpoint/2010/main" val="1353925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EFEA848D-95A0-4EBA-9302-38B7B1F23F44}"/>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kern="0">
                <a:solidFill>
                  <a:schemeClr val="tx1">
                    <a:lumMod val="65000"/>
                    <a:lumOff val="35000"/>
                  </a:schemeClr>
                </a:solidFill>
                <a:latin typeface="Marianne Medium" panose="02000000000000000000" pitchFamily="50" charset="0"/>
              </a:rPr>
              <a:t>Un prospect recherche un établissement disposant d’un atelier correspondant à plusieurs critères, quel(s) établissement(s) semblent répondre à son besoin ?</a:t>
            </a:r>
          </a:p>
          <a:p>
            <a:pPr algn="ctr"/>
            <a:r>
              <a:rPr lang="fr-FR" sz="1600" b="1" spc="300">
                <a:solidFill>
                  <a:schemeClr val="tx1">
                    <a:lumMod val="65000"/>
                    <a:lumOff val="35000"/>
                  </a:schemeClr>
                </a:solidFill>
                <a:latin typeface="Marianne ExtraBold" panose="02000000000000000000" pitchFamily="50" charset="0"/>
              </a:rPr>
              <a:t> </a:t>
            </a:r>
          </a:p>
        </p:txBody>
      </p:sp>
      <p:sp>
        <p:nvSpPr>
          <p:cNvPr id="13" name="Rectangle 12">
            <a:extLst>
              <a:ext uri="{FF2B5EF4-FFF2-40B4-BE49-F238E27FC236}">
                <a16:creationId xmlns:a16="http://schemas.microsoft.com/office/drawing/2014/main" id="{48415FBA-B67F-4E67-A01C-9028B4CA73E3}"/>
              </a:ext>
            </a:extLst>
          </p:cNvPr>
          <p:cNvSpPr/>
          <p:nvPr/>
        </p:nvSpPr>
        <p:spPr>
          <a:xfrm>
            <a:off x="424200" y="2340743"/>
            <a:ext cx="11343600" cy="1943581"/>
          </a:xfrm>
          <a:prstGeom prst="rect">
            <a:avLst/>
          </a:prstGeom>
          <a:noFill/>
          <a:ln w="25400" cap="flat" cmpd="sng" algn="ctr">
            <a:solidFill>
              <a:srgbClr val="7CA18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2</a:t>
            </a:r>
          </a:p>
        </p:txBody>
      </p:sp>
      <p:sp>
        <p:nvSpPr>
          <p:cNvPr id="42" name="Rectangle 41">
            <a:extLst>
              <a:ext uri="{FF2B5EF4-FFF2-40B4-BE49-F238E27FC236}">
                <a16:creationId xmlns:a16="http://schemas.microsoft.com/office/drawing/2014/main" id="{54591A55-EB52-46D2-B51D-12C403DC7A57}"/>
              </a:ext>
            </a:extLst>
          </p:cNvPr>
          <p:cNvSpPr/>
          <p:nvPr/>
        </p:nvSpPr>
        <p:spPr>
          <a:xfrm>
            <a:off x="1967540" y="3049664"/>
            <a:ext cx="3611327"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&gt; 100m2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45" name="Rectangle 44">
            <a:extLst>
              <a:ext uri="{FF2B5EF4-FFF2-40B4-BE49-F238E27FC236}">
                <a16:creationId xmlns:a16="http://schemas.microsoft.com/office/drawing/2014/main" id="{60D7E3C3-C86E-4C91-B2EE-36017005BA50}"/>
              </a:ext>
            </a:extLst>
          </p:cNvPr>
          <p:cNvSpPr/>
          <p:nvPr/>
        </p:nvSpPr>
        <p:spPr>
          <a:xfrm>
            <a:off x="1967540" y="2560336"/>
            <a:ext cx="3611327"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kern="0">
                <a:solidFill>
                  <a:prstClr val="white"/>
                </a:solidFill>
                <a:latin typeface="Marianne"/>
              </a:rPr>
              <a:t>Surface </a:t>
            </a:r>
            <a:endParaRPr kumimoji="0" lang="fr-FR" sz="1400" b="0" i="0" u="none" strike="noStrike" kern="0" cap="none" spc="0" normalizeH="0" baseline="0" noProof="0">
              <a:ln>
                <a:noFill/>
              </a:ln>
              <a:solidFill>
                <a:prstClr val="white"/>
              </a:solidFill>
              <a:effectLst/>
              <a:uLnTx/>
              <a:uFillTx/>
              <a:latin typeface="Marianne"/>
              <a:ea typeface="+mn-ea"/>
              <a:cs typeface="+mn-cs"/>
            </a:endParaRPr>
          </a:p>
        </p:txBody>
      </p:sp>
      <p:sp>
        <p:nvSpPr>
          <p:cNvPr id="46" name="Rectangle 45">
            <a:extLst>
              <a:ext uri="{FF2B5EF4-FFF2-40B4-BE49-F238E27FC236}">
                <a16:creationId xmlns:a16="http://schemas.microsoft.com/office/drawing/2014/main" id="{5A69CEB5-EC36-444A-831C-302C10C22B5D}"/>
              </a:ext>
            </a:extLst>
          </p:cNvPr>
          <p:cNvSpPr/>
          <p:nvPr/>
        </p:nvSpPr>
        <p:spPr>
          <a:xfrm>
            <a:off x="5911136" y="3049664"/>
            <a:ext cx="3611327"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494F57"/>
                </a:solidFill>
                <a:effectLst/>
                <a:uLnTx/>
                <a:uFillTx/>
                <a:latin typeface="Marianne"/>
                <a:ea typeface="+mn-ea"/>
                <a:cs typeface="+mn-cs"/>
              </a:rPr>
              <a:t>« Oui »</a:t>
            </a:r>
          </a:p>
        </p:txBody>
      </p:sp>
      <p:sp>
        <p:nvSpPr>
          <p:cNvPr id="47" name="Rectangle 46">
            <a:extLst>
              <a:ext uri="{FF2B5EF4-FFF2-40B4-BE49-F238E27FC236}">
                <a16:creationId xmlns:a16="http://schemas.microsoft.com/office/drawing/2014/main" id="{D5F213F4-5DF8-4D3D-B842-1C8F638836D4}"/>
              </a:ext>
            </a:extLst>
          </p:cNvPr>
          <p:cNvSpPr/>
          <p:nvPr/>
        </p:nvSpPr>
        <p:spPr>
          <a:xfrm>
            <a:off x="5911136" y="2560336"/>
            <a:ext cx="3611327"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Disponibilité</a:t>
            </a:r>
          </a:p>
        </p:txBody>
      </p:sp>
      <p:sp>
        <p:nvSpPr>
          <p:cNvPr id="56" name="Espace réservé du numéro de diapositive 1">
            <a:extLst>
              <a:ext uri="{FF2B5EF4-FFF2-40B4-BE49-F238E27FC236}">
                <a16:creationId xmlns:a16="http://schemas.microsoft.com/office/drawing/2014/main" id="{A87EBA45-7369-4BEF-A1F8-B24F588A8D12}"/>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28" name="Connecteur droit 27">
            <a:extLst>
              <a:ext uri="{FF2B5EF4-FFF2-40B4-BE49-F238E27FC236}">
                <a16:creationId xmlns:a16="http://schemas.microsoft.com/office/drawing/2014/main" id="{B530740A-2876-4775-B4A1-D21281DF2486}"/>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29" name="ZoneTexte 28">
            <a:extLst>
              <a:ext uri="{FF2B5EF4-FFF2-40B4-BE49-F238E27FC236}">
                <a16:creationId xmlns:a16="http://schemas.microsoft.com/office/drawing/2014/main" id="{79F0A13F-73CC-49DE-BB14-928F2525CC90}"/>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lieux d’activité</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30" name="Image 29">
            <a:extLst>
              <a:ext uri="{FF2B5EF4-FFF2-40B4-BE49-F238E27FC236}">
                <a16:creationId xmlns:a16="http://schemas.microsoft.com/office/drawing/2014/main" id="{6F11CEFE-A88E-49A0-A36A-3E3AC0CB567D}"/>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31" name="Espace réservé du texte 8">
            <a:extLst>
              <a:ext uri="{FF2B5EF4-FFF2-40B4-BE49-F238E27FC236}">
                <a16:creationId xmlns:a16="http://schemas.microsoft.com/office/drawing/2014/main" id="{34F76496-FFF5-49D3-B5FC-24F55D461889}"/>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EXERCICE</a:t>
            </a:r>
          </a:p>
        </p:txBody>
      </p:sp>
      <p:sp>
        <p:nvSpPr>
          <p:cNvPr id="22" name="Ellipse 21">
            <a:extLst>
              <a:ext uri="{FF2B5EF4-FFF2-40B4-BE49-F238E27FC236}">
                <a16:creationId xmlns:a16="http://schemas.microsoft.com/office/drawing/2014/main" id="{4DA21449-BF34-4003-A2ED-C3E12F7B0FF8}"/>
              </a:ext>
            </a:extLst>
          </p:cNvPr>
          <p:cNvSpPr/>
          <p:nvPr/>
        </p:nvSpPr>
        <p:spPr>
          <a:xfrm>
            <a:off x="9854733" y="2458285"/>
            <a:ext cx="1493520" cy="1493520"/>
          </a:xfrm>
          <a:prstGeom prst="ellipse">
            <a:avLst/>
          </a:prstGeom>
          <a:solidFill>
            <a:srgbClr val="7CA180"/>
          </a:solidFill>
          <a:ln w="25400" cap="flat" cmpd="sng" algn="ctr">
            <a:solidFill>
              <a:srgbClr val="7CA1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a:ln>
                  <a:noFill/>
                </a:ln>
                <a:solidFill>
                  <a:prstClr val="white"/>
                </a:solidFill>
                <a:effectLst/>
                <a:uLnTx/>
                <a:uFillTx/>
                <a:latin typeface="Marianne"/>
                <a:ea typeface="+mn-ea"/>
                <a:cs typeface="+mn-cs"/>
              </a:rPr>
              <a:t>?</a:t>
            </a:r>
          </a:p>
        </p:txBody>
      </p:sp>
    </p:spTree>
    <p:extLst>
      <p:ext uri="{BB962C8B-B14F-4D97-AF65-F5344CB8AC3E}">
        <p14:creationId xmlns:p14="http://schemas.microsoft.com/office/powerpoint/2010/main" val="1663404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EFEA848D-95A0-4EBA-9302-38B7B1F23F44}"/>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kern="0">
                <a:solidFill>
                  <a:schemeClr val="tx1">
                    <a:lumMod val="65000"/>
                    <a:lumOff val="35000"/>
                  </a:schemeClr>
                </a:solidFill>
                <a:latin typeface="Marianne Medium" panose="02000000000000000000" pitchFamily="50" charset="0"/>
              </a:rPr>
              <a:t>Un prospect recherche un établissement disposant d’un atelier correspondant à plusieurs critères, quel(s) établissement(s) semblent répondre à son besoin ?</a:t>
            </a:r>
          </a:p>
          <a:p>
            <a:pPr algn="ctr"/>
            <a:r>
              <a:rPr lang="fr-FR" sz="1600" b="1" spc="300">
                <a:solidFill>
                  <a:schemeClr val="tx1">
                    <a:lumMod val="65000"/>
                    <a:lumOff val="35000"/>
                  </a:schemeClr>
                </a:solidFill>
                <a:latin typeface="Marianne ExtraBold" panose="02000000000000000000" pitchFamily="50" charset="0"/>
              </a:rPr>
              <a:t> </a:t>
            </a:r>
          </a:p>
        </p:txBody>
      </p:sp>
      <p:sp>
        <p:nvSpPr>
          <p:cNvPr id="13" name="Rectangle 12">
            <a:extLst>
              <a:ext uri="{FF2B5EF4-FFF2-40B4-BE49-F238E27FC236}">
                <a16:creationId xmlns:a16="http://schemas.microsoft.com/office/drawing/2014/main" id="{48415FBA-B67F-4E67-A01C-9028B4CA73E3}"/>
              </a:ext>
            </a:extLst>
          </p:cNvPr>
          <p:cNvSpPr/>
          <p:nvPr/>
        </p:nvSpPr>
        <p:spPr>
          <a:xfrm>
            <a:off x="424200" y="2340743"/>
            <a:ext cx="11343600" cy="1943581"/>
          </a:xfrm>
          <a:prstGeom prst="rect">
            <a:avLst/>
          </a:prstGeom>
          <a:noFill/>
          <a:ln w="25400" cap="flat" cmpd="sng" algn="ctr">
            <a:solidFill>
              <a:srgbClr val="7CA18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2</a:t>
            </a:r>
          </a:p>
        </p:txBody>
      </p:sp>
      <p:sp>
        <p:nvSpPr>
          <p:cNvPr id="42" name="Rectangle 41">
            <a:extLst>
              <a:ext uri="{FF2B5EF4-FFF2-40B4-BE49-F238E27FC236}">
                <a16:creationId xmlns:a16="http://schemas.microsoft.com/office/drawing/2014/main" id="{54591A55-EB52-46D2-B51D-12C403DC7A57}"/>
              </a:ext>
            </a:extLst>
          </p:cNvPr>
          <p:cNvSpPr/>
          <p:nvPr/>
        </p:nvSpPr>
        <p:spPr>
          <a:xfrm>
            <a:off x="1967540" y="3049664"/>
            <a:ext cx="3611327"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i="1" kern="0">
                <a:solidFill>
                  <a:srgbClr val="494F57"/>
                </a:solidFill>
                <a:latin typeface="Marianne"/>
              </a:rPr>
              <a:t>« &gt; 100m2 »</a:t>
            </a:r>
            <a:endParaRPr kumimoji="0" lang="fr-FR" sz="1400" b="0" i="1" u="none" strike="noStrike" kern="0" cap="none" spc="0" normalizeH="0" baseline="0" noProof="0">
              <a:ln>
                <a:noFill/>
              </a:ln>
              <a:solidFill>
                <a:srgbClr val="494F57"/>
              </a:solidFill>
              <a:effectLst/>
              <a:uLnTx/>
              <a:uFillTx/>
              <a:latin typeface="Marianne"/>
              <a:ea typeface="+mn-ea"/>
              <a:cs typeface="+mn-cs"/>
            </a:endParaRPr>
          </a:p>
        </p:txBody>
      </p:sp>
      <p:sp>
        <p:nvSpPr>
          <p:cNvPr id="45" name="Rectangle 44">
            <a:extLst>
              <a:ext uri="{FF2B5EF4-FFF2-40B4-BE49-F238E27FC236}">
                <a16:creationId xmlns:a16="http://schemas.microsoft.com/office/drawing/2014/main" id="{60D7E3C3-C86E-4C91-B2EE-36017005BA50}"/>
              </a:ext>
            </a:extLst>
          </p:cNvPr>
          <p:cNvSpPr/>
          <p:nvPr/>
        </p:nvSpPr>
        <p:spPr>
          <a:xfrm>
            <a:off x="1967540" y="2560336"/>
            <a:ext cx="3611327"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kern="0">
                <a:solidFill>
                  <a:prstClr val="white"/>
                </a:solidFill>
                <a:latin typeface="Marianne"/>
              </a:rPr>
              <a:t>Surface </a:t>
            </a:r>
            <a:endParaRPr kumimoji="0" lang="fr-FR" sz="1400" b="0" i="0" u="none" strike="noStrike" kern="0" cap="none" spc="0" normalizeH="0" baseline="0" noProof="0">
              <a:ln>
                <a:noFill/>
              </a:ln>
              <a:solidFill>
                <a:prstClr val="white"/>
              </a:solidFill>
              <a:effectLst/>
              <a:uLnTx/>
              <a:uFillTx/>
              <a:latin typeface="Marianne"/>
              <a:ea typeface="+mn-ea"/>
              <a:cs typeface="+mn-cs"/>
            </a:endParaRPr>
          </a:p>
        </p:txBody>
      </p:sp>
      <p:sp>
        <p:nvSpPr>
          <p:cNvPr id="46" name="Rectangle 45">
            <a:extLst>
              <a:ext uri="{FF2B5EF4-FFF2-40B4-BE49-F238E27FC236}">
                <a16:creationId xmlns:a16="http://schemas.microsoft.com/office/drawing/2014/main" id="{5A69CEB5-EC36-444A-831C-302C10C22B5D}"/>
              </a:ext>
            </a:extLst>
          </p:cNvPr>
          <p:cNvSpPr/>
          <p:nvPr/>
        </p:nvSpPr>
        <p:spPr>
          <a:xfrm>
            <a:off x="5911136" y="3049664"/>
            <a:ext cx="3611327" cy="902141"/>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a:ln>
                  <a:noFill/>
                </a:ln>
                <a:solidFill>
                  <a:srgbClr val="494F57"/>
                </a:solidFill>
                <a:effectLst/>
                <a:uLnTx/>
                <a:uFillTx/>
                <a:latin typeface="Marianne"/>
                <a:ea typeface="+mn-ea"/>
                <a:cs typeface="+mn-cs"/>
              </a:rPr>
              <a:t>« Oui »</a:t>
            </a:r>
          </a:p>
        </p:txBody>
      </p:sp>
      <p:sp>
        <p:nvSpPr>
          <p:cNvPr id="47" name="Rectangle 46">
            <a:extLst>
              <a:ext uri="{FF2B5EF4-FFF2-40B4-BE49-F238E27FC236}">
                <a16:creationId xmlns:a16="http://schemas.microsoft.com/office/drawing/2014/main" id="{D5F213F4-5DF8-4D3D-B842-1C8F638836D4}"/>
              </a:ext>
            </a:extLst>
          </p:cNvPr>
          <p:cNvSpPr/>
          <p:nvPr/>
        </p:nvSpPr>
        <p:spPr>
          <a:xfrm>
            <a:off x="5911136" y="2560336"/>
            <a:ext cx="3611327" cy="417600"/>
          </a:xfrm>
          <a:prstGeom prst="rect">
            <a:avLst/>
          </a:prstGeom>
          <a:solidFill>
            <a:srgbClr val="494F57"/>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prstClr val="white"/>
                </a:solidFill>
                <a:effectLst/>
                <a:uLnTx/>
                <a:uFillTx/>
                <a:latin typeface="Marianne"/>
                <a:ea typeface="+mn-ea"/>
                <a:cs typeface="+mn-cs"/>
              </a:rPr>
              <a:t>Disponibilité</a:t>
            </a:r>
          </a:p>
        </p:txBody>
      </p:sp>
      <p:sp>
        <p:nvSpPr>
          <p:cNvPr id="56" name="Espace réservé du numéro de diapositive 1">
            <a:extLst>
              <a:ext uri="{FF2B5EF4-FFF2-40B4-BE49-F238E27FC236}">
                <a16:creationId xmlns:a16="http://schemas.microsoft.com/office/drawing/2014/main" id="{A87EBA45-7369-4BEF-A1F8-B24F588A8D12}"/>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28" name="Connecteur droit 27">
            <a:extLst>
              <a:ext uri="{FF2B5EF4-FFF2-40B4-BE49-F238E27FC236}">
                <a16:creationId xmlns:a16="http://schemas.microsoft.com/office/drawing/2014/main" id="{B530740A-2876-4775-B4A1-D21281DF2486}"/>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29" name="ZoneTexte 28">
            <a:extLst>
              <a:ext uri="{FF2B5EF4-FFF2-40B4-BE49-F238E27FC236}">
                <a16:creationId xmlns:a16="http://schemas.microsoft.com/office/drawing/2014/main" id="{79F0A13F-73CC-49DE-BB14-928F2525CC90}"/>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lieux d’activité</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30" name="Image 29">
            <a:extLst>
              <a:ext uri="{FF2B5EF4-FFF2-40B4-BE49-F238E27FC236}">
                <a16:creationId xmlns:a16="http://schemas.microsoft.com/office/drawing/2014/main" id="{6F11CEFE-A88E-49A0-A36A-3E3AC0CB567D}"/>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31" name="Espace réservé du texte 8">
            <a:extLst>
              <a:ext uri="{FF2B5EF4-FFF2-40B4-BE49-F238E27FC236}">
                <a16:creationId xmlns:a16="http://schemas.microsoft.com/office/drawing/2014/main" id="{34F76496-FFF5-49D3-B5FC-24F55D461889}"/>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EXERCICE</a:t>
            </a:r>
          </a:p>
        </p:txBody>
      </p:sp>
      <p:sp>
        <p:nvSpPr>
          <p:cNvPr id="15" name="Rectangle : coins arrondis 14">
            <a:extLst>
              <a:ext uri="{FF2B5EF4-FFF2-40B4-BE49-F238E27FC236}">
                <a16:creationId xmlns:a16="http://schemas.microsoft.com/office/drawing/2014/main" id="{70997DCD-4967-4689-B773-606D42A174DE}"/>
              </a:ext>
            </a:extLst>
          </p:cNvPr>
          <p:cNvSpPr/>
          <p:nvPr/>
        </p:nvSpPr>
        <p:spPr>
          <a:xfrm>
            <a:off x="9601523" y="2560336"/>
            <a:ext cx="2087216" cy="1391468"/>
          </a:xfrm>
          <a:prstGeom prst="roundRect">
            <a:avLst/>
          </a:prstGeom>
          <a:gradFill flip="none" rotWithShape="1">
            <a:gsLst>
              <a:gs pos="0">
                <a:schemeClr val="accent6"/>
              </a:gs>
              <a:gs pos="13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chemeClr val="tx1"/>
                </a:solidFill>
                <a:latin typeface="Marianne" panose="02000000000000000000" pitchFamily="50" charset="0"/>
              </a:rPr>
              <a:t>54 établissements</a:t>
            </a:r>
            <a:endParaRPr lang="fr-FR" sz="1050" dirty="0">
              <a:solidFill>
                <a:schemeClr val="tx1"/>
              </a:solidFill>
              <a:latin typeface="Marianne" panose="02000000000000000000" pitchFamily="50" charset="0"/>
            </a:endParaRPr>
          </a:p>
        </p:txBody>
      </p:sp>
    </p:spTree>
    <p:extLst>
      <p:ext uri="{BB962C8B-B14F-4D97-AF65-F5344CB8AC3E}">
        <p14:creationId xmlns:p14="http://schemas.microsoft.com/office/powerpoint/2010/main" val="3541158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numéro de diapositive 1">
            <a:extLst>
              <a:ext uri="{FF2B5EF4-FFF2-40B4-BE49-F238E27FC236}">
                <a16:creationId xmlns:a16="http://schemas.microsoft.com/office/drawing/2014/main" id="{E9276AEF-866D-41A0-A93D-55196ACD62D3}"/>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12" name="Rectangle : coins arrondis 11">
            <a:extLst>
              <a:ext uri="{FF2B5EF4-FFF2-40B4-BE49-F238E27FC236}">
                <a16:creationId xmlns:a16="http://schemas.microsoft.com/office/drawing/2014/main" id="{EFEA848D-95A0-4EBA-9302-38B7B1F23F44}"/>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fr-FR" sz="1600" b="1" kern="0">
                <a:solidFill>
                  <a:schemeClr val="tx1">
                    <a:lumMod val="65000"/>
                    <a:lumOff val="35000"/>
                  </a:schemeClr>
                </a:solidFill>
                <a:latin typeface="Marianne Medium" panose="02000000000000000000" pitchFamily="50" charset="0"/>
              </a:rPr>
              <a:t>Trouver les informations suivantes sur les établissements donnés</a:t>
            </a:r>
          </a:p>
          <a:p>
            <a:pPr algn="ctr"/>
            <a:r>
              <a:rPr lang="fr-FR" sz="1600" b="1" spc="300">
                <a:solidFill>
                  <a:schemeClr val="tx1">
                    <a:lumMod val="65000"/>
                    <a:lumOff val="35000"/>
                  </a:schemeClr>
                </a:solidFill>
                <a:latin typeface="Marianne ExtraBold" panose="02000000000000000000" pitchFamily="50" charset="0"/>
              </a:rPr>
              <a:t> </a:t>
            </a:r>
          </a:p>
        </p:txBody>
      </p:sp>
      <p:sp>
        <p:nvSpPr>
          <p:cNvPr id="13" name="Rectangle 12">
            <a:extLst>
              <a:ext uri="{FF2B5EF4-FFF2-40B4-BE49-F238E27FC236}">
                <a16:creationId xmlns:a16="http://schemas.microsoft.com/office/drawing/2014/main" id="{48415FBA-B67F-4E67-A01C-9028B4CA73E3}"/>
              </a:ext>
            </a:extLst>
          </p:cNvPr>
          <p:cNvSpPr/>
          <p:nvPr/>
        </p:nvSpPr>
        <p:spPr>
          <a:xfrm>
            <a:off x="424200" y="2340743"/>
            <a:ext cx="11343600" cy="1830657"/>
          </a:xfrm>
          <a:prstGeom prst="rect">
            <a:avLst/>
          </a:prstGeom>
          <a:noFill/>
          <a:ln w="25400" cap="flat" cmpd="sng" algn="ctr">
            <a:solidFill>
              <a:srgbClr val="7CA18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3</a:t>
            </a:r>
          </a:p>
        </p:txBody>
      </p:sp>
      <p:sp>
        <p:nvSpPr>
          <p:cNvPr id="26" name="Rectangle 25">
            <a:extLst>
              <a:ext uri="{FF2B5EF4-FFF2-40B4-BE49-F238E27FC236}">
                <a16:creationId xmlns:a16="http://schemas.microsoft.com/office/drawing/2014/main" id="{8D35C7EF-C466-4437-90EE-7BAD86CA3066}"/>
              </a:ext>
            </a:extLst>
          </p:cNvPr>
          <p:cNvSpPr/>
          <p:nvPr/>
        </p:nvSpPr>
        <p:spPr>
          <a:xfrm>
            <a:off x="1745546" y="2560336"/>
            <a:ext cx="7689640" cy="1391469"/>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u="none" strike="noStrike" kern="0" cap="none" spc="0" normalizeH="0" baseline="0" noProof="0">
              <a:ln>
                <a:noFill/>
              </a:ln>
              <a:solidFill>
                <a:srgbClr val="494F57"/>
              </a:solidFill>
              <a:effectLst/>
              <a:uLnTx/>
              <a:uFillTx/>
              <a:latin typeface="Marianne"/>
              <a:ea typeface="+mn-ea"/>
              <a:cs typeface="+mn-cs"/>
            </a:endParaRPr>
          </a:p>
        </p:txBody>
      </p:sp>
      <p:sp>
        <p:nvSpPr>
          <p:cNvPr id="21" name="Rectangle 20">
            <a:extLst>
              <a:ext uri="{FF2B5EF4-FFF2-40B4-BE49-F238E27FC236}">
                <a16:creationId xmlns:a16="http://schemas.microsoft.com/office/drawing/2014/main" id="{89B44636-B37B-4E0D-A9F3-A359F0C58B36}"/>
              </a:ext>
            </a:extLst>
          </p:cNvPr>
          <p:cNvSpPr/>
          <p:nvPr/>
        </p:nvSpPr>
        <p:spPr>
          <a:xfrm>
            <a:off x="1745546" y="2560336"/>
            <a:ext cx="6884746" cy="1395554"/>
          </a:xfrm>
          <a:prstGeom prst="rect">
            <a:avLst/>
          </a:prstGeom>
          <a:noFill/>
          <a:ln w="25400" cap="flat" cmpd="sng" algn="ctr">
            <a:noFill/>
            <a:prstDash val="solid"/>
          </a:ln>
          <a:effectLst/>
        </p:spPr>
        <p:txBody>
          <a:bodyPr rtlCol="0" anchor="ctr"/>
          <a:lstStyle/>
          <a:p>
            <a:pPr lvl="1">
              <a:defRPr/>
            </a:pPr>
            <a:r>
              <a:rPr kumimoji="0" lang="fr-FR" sz="1400" b="0" u="none" strike="noStrike" kern="0" cap="none" spc="0" normalizeH="0" baseline="0" noProof="0">
                <a:ln>
                  <a:noFill/>
                </a:ln>
                <a:solidFill>
                  <a:srgbClr val="494F57"/>
                </a:solidFill>
                <a:effectLst/>
                <a:uLnTx/>
                <a:uFillTx/>
                <a:latin typeface="Marianne"/>
                <a:ea typeface="+mn-ea"/>
                <a:cs typeface="+mn-cs"/>
              </a:rPr>
              <a:t>Pour la Maison d’arrêt de Draguignan : </a:t>
            </a:r>
          </a:p>
          <a:p>
            <a:pPr marL="742950" lvl="1" indent="-285750">
              <a:buFontTx/>
              <a:buChar char="-"/>
              <a:defRPr/>
            </a:pPr>
            <a:r>
              <a:rPr lang="fr-FR" sz="1400" kern="0">
                <a:solidFill>
                  <a:srgbClr val="494F57"/>
                </a:solidFill>
                <a:latin typeface="Marianne"/>
              </a:rPr>
              <a:t>Quelle est la capacité théorique totale ? </a:t>
            </a:r>
          </a:p>
          <a:p>
            <a:pPr marL="742950" lvl="1" indent="-285750">
              <a:buFontTx/>
              <a:buChar char="-"/>
              <a:defRPr/>
            </a:pPr>
            <a:r>
              <a:rPr kumimoji="0" lang="fr-FR" sz="1400" b="0" u="none" strike="noStrike" kern="0" cap="none" spc="0" normalizeH="0" baseline="0" noProof="0">
                <a:ln>
                  <a:noFill/>
                </a:ln>
                <a:solidFill>
                  <a:srgbClr val="494F57"/>
                </a:solidFill>
                <a:effectLst/>
                <a:uLnTx/>
                <a:uFillTx/>
                <a:latin typeface="Marianne"/>
                <a:ea typeface="+mn-ea"/>
                <a:cs typeface="+mn-cs"/>
              </a:rPr>
              <a:t>Quelle est la surface globale théorique de l’atelier ?</a:t>
            </a:r>
          </a:p>
          <a:p>
            <a:pPr marL="742950" lvl="1" indent="-285750">
              <a:buFontTx/>
              <a:buChar char="-"/>
              <a:defRPr/>
            </a:pPr>
            <a:r>
              <a:rPr lang="fr-FR" sz="1400" kern="0">
                <a:solidFill>
                  <a:srgbClr val="494F57"/>
                </a:solidFill>
                <a:latin typeface="Marianne"/>
              </a:rPr>
              <a:t>Quels sont les types d’activités renseignés ?</a:t>
            </a:r>
          </a:p>
          <a:p>
            <a:pPr marL="742950" lvl="1" indent="-285750">
              <a:buFontTx/>
              <a:buChar char="-"/>
              <a:defRPr/>
            </a:pPr>
            <a:r>
              <a:rPr kumimoji="0" lang="fr-FR" sz="1400" b="0" u="none" strike="noStrike" kern="0" cap="none" spc="0" normalizeH="0" baseline="0" noProof="0">
                <a:ln>
                  <a:noFill/>
                </a:ln>
                <a:solidFill>
                  <a:srgbClr val="494F57"/>
                </a:solidFill>
                <a:effectLst/>
                <a:uLnTx/>
                <a:uFillTx/>
                <a:latin typeface="Marianne"/>
                <a:ea typeface="+mn-ea"/>
                <a:cs typeface="+mn-cs"/>
              </a:rPr>
              <a:t>Quelle est la surface de stockage ?   </a:t>
            </a:r>
          </a:p>
        </p:txBody>
      </p:sp>
      <p:cxnSp>
        <p:nvCxnSpPr>
          <p:cNvPr id="22" name="Connecteur droit 21">
            <a:extLst>
              <a:ext uri="{FF2B5EF4-FFF2-40B4-BE49-F238E27FC236}">
                <a16:creationId xmlns:a16="http://schemas.microsoft.com/office/drawing/2014/main" id="{D0EC7BAD-1AC1-4A51-BF6A-A3C13985C1A1}"/>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24" name="ZoneTexte 23">
            <a:extLst>
              <a:ext uri="{FF2B5EF4-FFF2-40B4-BE49-F238E27FC236}">
                <a16:creationId xmlns:a16="http://schemas.microsoft.com/office/drawing/2014/main" id="{B3AE2BBA-9549-4FFF-B543-DAC3CD2FCB4A}"/>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Effectuer des recherches dans la cartographie des lieux d’activité</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25" name="Image 24">
            <a:extLst>
              <a:ext uri="{FF2B5EF4-FFF2-40B4-BE49-F238E27FC236}">
                <a16:creationId xmlns:a16="http://schemas.microsoft.com/office/drawing/2014/main" id="{6F57CCA3-43C0-433B-8593-BEF5742C318A}"/>
              </a:ext>
            </a:extLst>
          </p:cNvPr>
          <p:cNvPicPr>
            <a:picLocks noChangeAspect="1"/>
          </p:cNvPicPr>
          <p:nvPr/>
        </p:nvPicPr>
        <p:blipFill rotWithShape="1">
          <a:blip r:embed="rId2"/>
          <a:srcRect t="-1" b="61515"/>
          <a:stretch/>
        </p:blipFill>
        <p:spPr>
          <a:xfrm>
            <a:off x="587031" y="1185102"/>
            <a:ext cx="3114772" cy="348524"/>
          </a:xfrm>
          <a:prstGeom prst="rect">
            <a:avLst/>
          </a:prstGeom>
        </p:spPr>
      </p:pic>
      <p:sp>
        <p:nvSpPr>
          <p:cNvPr id="27" name="Espace réservé du texte 8">
            <a:extLst>
              <a:ext uri="{FF2B5EF4-FFF2-40B4-BE49-F238E27FC236}">
                <a16:creationId xmlns:a16="http://schemas.microsoft.com/office/drawing/2014/main" id="{3992D27E-3FAC-4140-AECE-AA2F1A6ED11C}"/>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EXERCICE</a:t>
            </a:r>
          </a:p>
        </p:txBody>
      </p:sp>
      <p:sp>
        <p:nvSpPr>
          <p:cNvPr id="29" name="Ellipse 28">
            <a:extLst>
              <a:ext uri="{FF2B5EF4-FFF2-40B4-BE49-F238E27FC236}">
                <a16:creationId xmlns:a16="http://schemas.microsoft.com/office/drawing/2014/main" id="{558C0F8E-CA0A-4159-82BA-E2A96A428900}"/>
              </a:ext>
            </a:extLst>
          </p:cNvPr>
          <p:cNvSpPr/>
          <p:nvPr/>
        </p:nvSpPr>
        <p:spPr>
          <a:xfrm>
            <a:off x="9854733" y="2458285"/>
            <a:ext cx="1493520" cy="1493520"/>
          </a:xfrm>
          <a:prstGeom prst="ellipse">
            <a:avLst/>
          </a:prstGeom>
          <a:solidFill>
            <a:srgbClr val="7CA180"/>
          </a:solidFill>
          <a:ln w="25400" cap="flat" cmpd="sng" algn="ctr">
            <a:solidFill>
              <a:srgbClr val="7CA18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a:ln>
                  <a:noFill/>
                </a:ln>
                <a:solidFill>
                  <a:prstClr val="white"/>
                </a:solidFill>
                <a:effectLst/>
                <a:uLnTx/>
                <a:uFillTx/>
                <a:latin typeface="Marianne"/>
                <a:ea typeface="+mn-ea"/>
                <a:cs typeface="+mn-cs"/>
              </a:rPr>
              <a:t>?</a:t>
            </a:r>
          </a:p>
        </p:txBody>
      </p:sp>
    </p:spTree>
    <p:extLst>
      <p:ext uri="{BB962C8B-B14F-4D97-AF65-F5344CB8AC3E}">
        <p14:creationId xmlns:p14="http://schemas.microsoft.com/office/powerpoint/2010/main" val="1713823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numéro de diapositive 1">
            <a:extLst>
              <a:ext uri="{FF2B5EF4-FFF2-40B4-BE49-F238E27FC236}">
                <a16:creationId xmlns:a16="http://schemas.microsoft.com/office/drawing/2014/main" id="{E9276AEF-866D-41A0-A93D-55196ACD62D3}"/>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12" name="Rectangle : coins arrondis 11">
            <a:extLst>
              <a:ext uri="{FF2B5EF4-FFF2-40B4-BE49-F238E27FC236}">
                <a16:creationId xmlns:a16="http://schemas.microsoft.com/office/drawing/2014/main" id="{EFEA848D-95A0-4EBA-9302-38B7B1F23F44}"/>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fr-FR" sz="1600" b="1" kern="0">
                <a:solidFill>
                  <a:schemeClr val="tx1">
                    <a:lumMod val="65000"/>
                    <a:lumOff val="35000"/>
                  </a:schemeClr>
                </a:solidFill>
                <a:latin typeface="Marianne Medium" panose="02000000000000000000" pitchFamily="50" charset="0"/>
              </a:rPr>
              <a:t>Trouver les informations suivantes sur les établissements donnés</a:t>
            </a:r>
          </a:p>
          <a:p>
            <a:pPr algn="ctr"/>
            <a:r>
              <a:rPr lang="fr-FR" sz="1600" b="1" spc="300">
                <a:solidFill>
                  <a:schemeClr val="tx1">
                    <a:lumMod val="65000"/>
                    <a:lumOff val="35000"/>
                  </a:schemeClr>
                </a:solidFill>
                <a:latin typeface="Marianne ExtraBold" panose="02000000000000000000" pitchFamily="50" charset="0"/>
              </a:rPr>
              <a:t> </a:t>
            </a:r>
          </a:p>
        </p:txBody>
      </p:sp>
      <p:sp>
        <p:nvSpPr>
          <p:cNvPr id="13" name="Rectangle 12">
            <a:extLst>
              <a:ext uri="{FF2B5EF4-FFF2-40B4-BE49-F238E27FC236}">
                <a16:creationId xmlns:a16="http://schemas.microsoft.com/office/drawing/2014/main" id="{48415FBA-B67F-4E67-A01C-9028B4CA73E3}"/>
              </a:ext>
            </a:extLst>
          </p:cNvPr>
          <p:cNvSpPr/>
          <p:nvPr/>
        </p:nvSpPr>
        <p:spPr>
          <a:xfrm>
            <a:off x="424200" y="2340743"/>
            <a:ext cx="11343600" cy="1830657"/>
          </a:xfrm>
          <a:prstGeom prst="rect">
            <a:avLst/>
          </a:prstGeom>
          <a:noFill/>
          <a:ln w="25400" cap="flat" cmpd="sng" algn="ctr">
            <a:solidFill>
              <a:srgbClr val="7CA18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3</a:t>
            </a:r>
          </a:p>
        </p:txBody>
      </p:sp>
      <p:sp>
        <p:nvSpPr>
          <p:cNvPr id="26" name="Rectangle 25">
            <a:extLst>
              <a:ext uri="{FF2B5EF4-FFF2-40B4-BE49-F238E27FC236}">
                <a16:creationId xmlns:a16="http://schemas.microsoft.com/office/drawing/2014/main" id="{8D35C7EF-C466-4437-90EE-7BAD86CA3066}"/>
              </a:ext>
            </a:extLst>
          </p:cNvPr>
          <p:cNvSpPr/>
          <p:nvPr/>
        </p:nvSpPr>
        <p:spPr>
          <a:xfrm>
            <a:off x="1745546" y="2560336"/>
            <a:ext cx="7689640" cy="1391469"/>
          </a:xfrm>
          <a:prstGeom prst="rect">
            <a:avLst/>
          </a:prstGeom>
          <a:solidFill>
            <a:sysClr val="window" lastClr="FFFFFF"/>
          </a:solidFill>
          <a:ln w="25400" cap="flat" cmpd="sng" algn="ctr">
            <a:solidFill>
              <a:srgbClr val="494F5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u="none" strike="noStrike" kern="0" cap="none" spc="0" normalizeH="0" baseline="0" noProof="0">
              <a:ln>
                <a:noFill/>
              </a:ln>
              <a:solidFill>
                <a:srgbClr val="494F57"/>
              </a:solidFill>
              <a:effectLst/>
              <a:uLnTx/>
              <a:uFillTx/>
              <a:latin typeface="Marianne"/>
              <a:ea typeface="+mn-ea"/>
              <a:cs typeface="+mn-cs"/>
            </a:endParaRPr>
          </a:p>
        </p:txBody>
      </p:sp>
      <p:sp>
        <p:nvSpPr>
          <p:cNvPr id="21" name="Rectangle 20">
            <a:extLst>
              <a:ext uri="{FF2B5EF4-FFF2-40B4-BE49-F238E27FC236}">
                <a16:creationId xmlns:a16="http://schemas.microsoft.com/office/drawing/2014/main" id="{89B44636-B37B-4E0D-A9F3-A359F0C58B36}"/>
              </a:ext>
            </a:extLst>
          </p:cNvPr>
          <p:cNvSpPr/>
          <p:nvPr/>
        </p:nvSpPr>
        <p:spPr>
          <a:xfrm>
            <a:off x="1745546" y="2560336"/>
            <a:ext cx="6884746" cy="1395554"/>
          </a:xfrm>
          <a:prstGeom prst="rect">
            <a:avLst/>
          </a:prstGeom>
          <a:noFill/>
          <a:ln w="25400" cap="flat" cmpd="sng" algn="ctr">
            <a:noFill/>
            <a:prstDash val="solid"/>
          </a:ln>
          <a:effectLst/>
        </p:spPr>
        <p:txBody>
          <a:bodyPr rtlCol="0" anchor="ctr"/>
          <a:lstStyle/>
          <a:p>
            <a:pPr lvl="1">
              <a:defRPr/>
            </a:pPr>
            <a:r>
              <a:rPr kumimoji="0" lang="fr-FR" sz="1400" b="0" u="none" strike="noStrike" kern="0" cap="none" spc="0" normalizeH="0" baseline="0" noProof="0">
                <a:ln>
                  <a:noFill/>
                </a:ln>
                <a:solidFill>
                  <a:srgbClr val="494F57"/>
                </a:solidFill>
                <a:effectLst/>
                <a:uLnTx/>
                <a:uFillTx/>
                <a:latin typeface="Marianne"/>
                <a:ea typeface="+mn-ea"/>
                <a:cs typeface="+mn-cs"/>
              </a:rPr>
              <a:t>Pour la Maison d’arrêt de Draguignan : </a:t>
            </a:r>
          </a:p>
          <a:p>
            <a:pPr marL="742950" lvl="1" indent="-285750">
              <a:buFontTx/>
              <a:buChar char="-"/>
              <a:defRPr/>
            </a:pPr>
            <a:r>
              <a:rPr lang="fr-FR" sz="1400" kern="0">
                <a:solidFill>
                  <a:srgbClr val="494F57"/>
                </a:solidFill>
                <a:latin typeface="Marianne"/>
              </a:rPr>
              <a:t>Quelle est la capacité théorique totale ? </a:t>
            </a:r>
          </a:p>
          <a:p>
            <a:pPr marL="742950" lvl="1" indent="-285750">
              <a:buFontTx/>
              <a:buChar char="-"/>
              <a:defRPr/>
            </a:pPr>
            <a:r>
              <a:rPr kumimoji="0" lang="fr-FR" sz="1400" b="0" u="none" strike="noStrike" kern="0" cap="none" spc="0" normalizeH="0" baseline="0" noProof="0">
                <a:ln>
                  <a:noFill/>
                </a:ln>
                <a:solidFill>
                  <a:srgbClr val="494F57"/>
                </a:solidFill>
                <a:effectLst/>
                <a:uLnTx/>
                <a:uFillTx/>
                <a:latin typeface="Marianne"/>
                <a:ea typeface="+mn-ea"/>
                <a:cs typeface="+mn-cs"/>
              </a:rPr>
              <a:t>Quelle est la surface globale théorique de l’atelier ?</a:t>
            </a:r>
          </a:p>
          <a:p>
            <a:pPr marL="742950" lvl="1" indent="-285750">
              <a:buFontTx/>
              <a:buChar char="-"/>
              <a:defRPr/>
            </a:pPr>
            <a:r>
              <a:rPr lang="fr-FR" sz="1400" kern="0">
                <a:solidFill>
                  <a:srgbClr val="494F57"/>
                </a:solidFill>
                <a:latin typeface="Marianne"/>
              </a:rPr>
              <a:t>Quels sont les types d’activités renseignés ?</a:t>
            </a:r>
          </a:p>
          <a:p>
            <a:pPr marL="742950" lvl="1" indent="-285750">
              <a:buFontTx/>
              <a:buChar char="-"/>
              <a:defRPr/>
            </a:pPr>
            <a:r>
              <a:rPr kumimoji="0" lang="fr-FR" sz="1400" b="0" u="none" strike="noStrike" kern="0" cap="none" spc="0" normalizeH="0" baseline="0" noProof="0">
                <a:ln>
                  <a:noFill/>
                </a:ln>
                <a:solidFill>
                  <a:srgbClr val="494F57"/>
                </a:solidFill>
                <a:effectLst/>
                <a:uLnTx/>
                <a:uFillTx/>
                <a:latin typeface="Marianne"/>
                <a:ea typeface="+mn-ea"/>
                <a:cs typeface="+mn-cs"/>
              </a:rPr>
              <a:t>Quelle est la surface de stockage ?   </a:t>
            </a:r>
          </a:p>
        </p:txBody>
      </p:sp>
      <p:cxnSp>
        <p:nvCxnSpPr>
          <p:cNvPr id="22" name="Connecteur droit 21">
            <a:extLst>
              <a:ext uri="{FF2B5EF4-FFF2-40B4-BE49-F238E27FC236}">
                <a16:creationId xmlns:a16="http://schemas.microsoft.com/office/drawing/2014/main" id="{D0EC7BAD-1AC1-4A51-BF6A-A3C13985C1A1}"/>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24" name="ZoneTexte 23">
            <a:extLst>
              <a:ext uri="{FF2B5EF4-FFF2-40B4-BE49-F238E27FC236}">
                <a16:creationId xmlns:a16="http://schemas.microsoft.com/office/drawing/2014/main" id="{B3AE2BBA-9549-4FFF-B543-DAC3CD2FCB4A}"/>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Effectuer des recherches dans la cartographie des lieux d’activité</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25" name="Image 24">
            <a:extLst>
              <a:ext uri="{FF2B5EF4-FFF2-40B4-BE49-F238E27FC236}">
                <a16:creationId xmlns:a16="http://schemas.microsoft.com/office/drawing/2014/main" id="{6F57CCA3-43C0-433B-8593-BEF5742C318A}"/>
              </a:ext>
            </a:extLst>
          </p:cNvPr>
          <p:cNvPicPr>
            <a:picLocks noChangeAspect="1"/>
          </p:cNvPicPr>
          <p:nvPr/>
        </p:nvPicPr>
        <p:blipFill rotWithShape="1">
          <a:blip r:embed="rId2"/>
          <a:srcRect t="-1" b="61515"/>
          <a:stretch/>
        </p:blipFill>
        <p:spPr>
          <a:xfrm>
            <a:off x="587031" y="1185102"/>
            <a:ext cx="3114772" cy="348524"/>
          </a:xfrm>
          <a:prstGeom prst="rect">
            <a:avLst/>
          </a:prstGeom>
        </p:spPr>
      </p:pic>
      <p:sp>
        <p:nvSpPr>
          <p:cNvPr id="27" name="Espace réservé du texte 8">
            <a:extLst>
              <a:ext uri="{FF2B5EF4-FFF2-40B4-BE49-F238E27FC236}">
                <a16:creationId xmlns:a16="http://schemas.microsoft.com/office/drawing/2014/main" id="{3992D27E-3FAC-4140-AECE-AA2F1A6ED11C}"/>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EXERCICE</a:t>
            </a:r>
          </a:p>
        </p:txBody>
      </p:sp>
      <p:sp>
        <p:nvSpPr>
          <p:cNvPr id="14" name="Rectangle : coins arrondis 13">
            <a:extLst>
              <a:ext uri="{FF2B5EF4-FFF2-40B4-BE49-F238E27FC236}">
                <a16:creationId xmlns:a16="http://schemas.microsoft.com/office/drawing/2014/main" id="{548FFEAF-2830-43EE-A9FF-CE09B73A2E5A}"/>
              </a:ext>
            </a:extLst>
          </p:cNvPr>
          <p:cNvSpPr/>
          <p:nvPr/>
        </p:nvSpPr>
        <p:spPr>
          <a:xfrm>
            <a:off x="9601523" y="2560336"/>
            <a:ext cx="2087216" cy="1391468"/>
          </a:xfrm>
          <a:prstGeom prst="roundRect">
            <a:avLst/>
          </a:prstGeom>
          <a:gradFill flip="none" rotWithShape="1">
            <a:gsLst>
              <a:gs pos="0">
                <a:schemeClr val="accent6"/>
              </a:gs>
              <a:gs pos="13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tx1"/>
                </a:solidFill>
                <a:latin typeface="Marianne" panose="02000000000000000000" pitchFamily="50" charset="0"/>
              </a:rPr>
              <a:t>504 places</a:t>
            </a:r>
          </a:p>
          <a:p>
            <a:pPr algn="ctr"/>
            <a:r>
              <a:rPr lang="fr-FR" sz="1050" b="1">
                <a:solidFill>
                  <a:schemeClr val="tx1"/>
                </a:solidFill>
                <a:latin typeface="Marianne" panose="02000000000000000000" pitchFamily="50" charset="0"/>
              </a:rPr>
              <a:t>1 200 m2</a:t>
            </a:r>
          </a:p>
          <a:p>
            <a:pPr algn="ctr"/>
            <a:r>
              <a:rPr lang="fr-FR" sz="1050" b="1">
                <a:solidFill>
                  <a:schemeClr val="tx1"/>
                </a:solidFill>
                <a:latin typeface="Marianne" panose="02000000000000000000" pitchFamily="50" charset="0"/>
              </a:rPr>
              <a:t>Industrie – Préparation et conditionnement</a:t>
            </a:r>
          </a:p>
          <a:p>
            <a:pPr algn="ctr"/>
            <a:r>
              <a:rPr lang="fr-FR" sz="1050" b="1">
                <a:solidFill>
                  <a:schemeClr val="tx1"/>
                </a:solidFill>
                <a:latin typeface="Marianne" panose="02000000000000000000" pitchFamily="50" charset="0"/>
              </a:rPr>
              <a:t>358 m2</a:t>
            </a:r>
          </a:p>
        </p:txBody>
      </p:sp>
    </p:spTree>
    <p:extLst>
      <p:ext uri="{BB962C8B-B14F-4D97-AF65-F5344CB8AC3E}">
        <p14:creationId xmlns:p14="http://schemas.microsoft.com/office/powerpoint/2010/main" val="133924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F3B237"/>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Objectif de la journée</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150" name="Espace réservé du numéro de diapositive 1">
            <a:extLst>
              <a:ext uri="{FF2B5EF4-FFF2-40B4-BE49-F238E27FC236}">
                <a16:creationId xmlns:a16="http://schemas.microsoft.com/office/drawing/2014/main" id="{69463142-19D2-4991-8E39-7FAE99ABC828}"/>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12" name="Espace réservé du texte 5">
            <a:extLst>
              <a:ext uri="{FF2B5EF4-FFF2-40B4-BE49-F238E27FC236}">
                <a16:creationId xmlns:a16="http://schemas.microsoft.com/office/drawing/2014/main" id="{BE679386-5DDF-41FF-AEB9-E1A4410B9A17}"/>
              </a:ext>
            </a:extLst>
          </p:cNvPr>
          <p:cNvSpPr txBox="1">
            <a:spLocks/>
          </p:cNvSpPr>
          <p:nvPr/>
        </p:nvSpPr>
        <p:spPr bwMode="gray">
          <a:xfrm>
            <a:off x="245726" y="1486856"/>
            <a:ext cx="400109" cy="570765"/>
          </a:xfrm>
          <a:prstGeom prst="rect">
            <a:avLst/>
          </a:prstGeom>
          <a:solidFill>
            <a:srgbClr val="43484B"/>
          </a:solidFill>
          <a:ln>
            <a:noFill/>
          </a:ln>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endPar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endParaRPr>
          </a:p>
        </p:txBody>
      </p:sp>
      <p:sp>
        <p:nvSpPr>
          <p:cNvPr id="13" name="ZoneTexte 12">
            <a:extLst>
              <a:ext uri="{FF2B5EF4-FFF2-40B4-BE49-F238E27FC236}">
                <a16:creationId xmlns:a16="http://schemas.microsoft.com/office/drawing/2014/main" id="{BC02B64F-30C5-476C-9477-5D9DC4231C0A}"/>
              </a:ext>
            </a:extLst>
          </p:cNvPr>
          <p:cNvSpPr txBox="1"/>
          <p:nvPr/>
        </p:nvSpPr>
        <p:spPr>
          <a:xfrm>
            <a:off x="303209" y="1605258"/>
            <a:ext cx="278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300" normalizeH="0" baseline="0" noProof="0">
                <a:ln>
                  <a:noFill/>
                </a:ln>
                <a:solidFill>
                  <a:prstClr val="white"/>
                </a:solidFill>
                <a:effectLst/>
                <a:uLnTx/>
                <a:uFillTx/>
                <a:latin typeface="Marianne" panose="02000000000000000000" pitchFamily="2" charset="0"/>
                <a:ea typeface="+mn-ea"/>
                <a:cs typeface="+mn-cs"/>
              </a:rPr>
              <a:t>1</a:t>
            </a:r>
            <a:endParaRPr kumimoji="0" lang="fr-FR" sz="1600" b="0" i="0" u="none" strike="noStrike" kern="1200" cap="none" spc="300" normalizeH="0" baseline="0" noProof="0">
              <a:ln>
                <a:noFill/>
              </a:ln>
              <a:solidFill>
                <a:prstClr val="white"/>
              </a:solidFill>
              <a:effectLst/>
              <a:uLnTx/>
              <a:uFillTx/>
              <a:latin typeface="Marianne Medium" panose="02000000000000000000" pitchFamily="2" charset="0"/>
              <a:ea typeface="+mn-ea"/>
              <a:cs typeface="+mn-cs"/>
            </a:endParaRPr>
          </a:p>
        </p:txBody>
      </p:sp>
      <p:sp>
        <p:nvSpPr>
          <p:cNvPr id="14" name="Espace réservé du texte 5">
            <a:extLst>
              <a:ext uri="{FF2B5EF4-FFF2-40B4-BE49-F238E27FC236}">
                <a16:creationId xmlns:a16="http://schemas.microsoft.com/office/drawing/2014/main" id="{84280002-0D8C-4119-9030-C2C793CFA6F6}"/>
              </a:ext>
            </a:extLst>
          </p:cNvPr>
          <p:cNvSpPr txBox="1">
            <a:spLocks/>
          </p:cNvSpPr>
          <p:nvPr/>
        </p:nvSpPr>
        <p:spPr bwMode="gray">
          <a:xfrm>
            <a:off x="766435" y="1486856"/>
            <a:ext cx="5529620" cy="570765"/>
          </a:xfrm>
          <a:prstGeom prst="rect">
            <a:avLst/>
          </a:prstGeom>
          <a:solidFill>
            <a:srgbClr val="43484B"/>
          </a:solidFill>
          <a:ln>
            <a:noFill/>
          </a:ln>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endPar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endParaRPr>
          </a:p>
        </p:txBody>
      </p:sp>
      <p:sp>
        <p:nvSpPr>
          <p:cNvPr id="15" name="ZoneTexte 14">
            <a:extLst>
              <a:ext uri="{FF2B5EF4-FFF2-40B4-BE49-F238E27FC236}">
                <a16:creationId xmlns:a16="http://schemas.microsoft.com/office/drawing/2014/main" id="{D3594777-97C1-48AF-A587-4EB64DDC1E7B}"/>
              </a:ext>
            </a:extLst>
          </p:cNvPr>
          <p:cNvSpPr txBox="1"/>
          <p:nvPr/>
        </p:nvSpPr>
        <p:spPr>
          <a:xfrm>
            <a:off x="888786" y="1605258"/>
            <a:ext cx="5392358" cy="1508105"/>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b="1">
                <a:solidFill>
                  <a:prstClr val="white"/>
                </a:solidFill>
                <a:latin typeface="Marianne" panose="02000000000000000000" pitchFamily="2" charset="0"/>
              </a:rPr>
              <a:t>COMPRENDRE</a:t>
            </a:r>
            <a:endParaRPr kumimoji="0" lang="fr-FR" sz="1800" b="1" i="0" u="none" strike="noStrike" kern="1200" cap="none" spc="0" normalizeH="0" baseline="0" noProof="0">
              <a:ln>
                <a:noFill/>
              </a:ln>
              <a:solidFill>
                <a:prstClr val="black"/>
              </a:solidFill>
              <a:effectLst/>
              <a:uLnTx/>
              <a:uFillTx/>
              <a:latin typeface="Marianne" panose="02000000000000000000" pitchFamily="2" charset="0"/>
              <a:ea typeface="+mn-ea"/>
              <a:cs typeface="+mn-cs"/>
            </a:endParaRP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fr-FR" sz="1600" i="0" u="none" strike="noStrike" kern="1200" cap="none" spc="0" normalizeH="0" baseline="0" noProof="0">
                <a:ln>
                  <a:noFill/>
                </a:ln>
                <a:effectLst/>
                <a:uLnTx/>
                <a:uFillTx/>
                <a:latin typeface="Marianne" panose="02000000000000000000" pitchFamily="2" charset="0"/>
                <a:ea typeface="+mn-ea"/>
                <a:cs typeface="+mn-cs"/>
              </a:rPr>
              <a:t>Comprendre le contexte du projet IPRO360° porté par l’ATIGIP, </a:t>
            </a:r>
            <a:r>
              <a:rPr lang="fr-FR" sz="1600">
                <a:latin typeface="Marianne" panose="02000000000000000000" pitchFamily="2" charset="0"/>
              </a:rPr>
              <a:t>et son </a:t>
            </a:r>
            <a:r>
              <a:rPr kumimoji="0" lang="fr-FR" sz="1600" i="0" u="none" strike="noStrike" kern="1200" cap="none" spc="0" normalizeH="0" baseline="0" noProof="0">
                <a:ln>
                  <a:noFill/>
                </a:ln>
                <a:effectLst/>
                <a:uLnTx/>
                <a:uFillTx/>
                <a:latin typeface="Marianne" panose="02000000000000000000" pitchFamily="2" charset="0"/>
                <a:ea typeface="+mn-ea"/>
                <a:cs typeface="+mn-cs"/>
              </a:rPr>
              <a:t>impact sur le parcours d’insertion professionnelle de la PPSMJ et sur l’organisation des métiers de l’administration pénitentiaire</a:t>
            </a:r>
          </a:p>
        </p:txBody>
      </p:sp>
      <p:sp>
        <p:nvSpPr>
          <p:cNvPr id="57" name="Espace réservé du texte 5">
            <a:extLst>
              <a:ext uri="{FF2B5EF4-FFF2-40B4-BE49-F238E27FC236}">
                <a16:creationId xmlns:a16="http://schemas.microsoft.com/office/drawing/2014/main" id="{23CC147F-41B6-4D6D-B300-8EA3CB3263A0}"/>
              </a:ext>
            </a:extLst>
          </p:cNvPr>
          <p:cNvSpPr txBox="1">
            <a:spLocks/>
          </p:cNvSpPr>
          <p:nvPr/>
        </p:nvSpPr>
        <p:spPr bwMode="gray">
          <a:xfrm>
            <a:off x="3070836" y="3223955"/>
            <a:ext cx="400109" cy="570765"/>
          </a:xfrm>
          <a:prstGeom prst="rect">
            <a:avLst/>
          </a:prstGeom>
          <a:solidFill>
            <a:srgbClr val="83A47D"/>
          </a:solidFill>
          <a:ln>
            <a:noFill/>
          </a:ln>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endPar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endParaRPr>
          </a:p>
        </p:txBody>
      </p:sp>
      <p:sp>
        <p:nvSpPr>
          <p:cNvPr id="58" name="ZoneTexte 57">
            <a:extLst>
              <a:ext uri="{FF2B5EF4-FFF2-40B4-BE49-F238E27FC236}">
                <a16:creationId xmlns:a16="http://schemas.microsoft.com/office/drawing/2014/main" id="{303C01CB-703D-4A14-92EA-21D5775D29EA}"/>
              </a:ext>
            </a:extLst>
          </p:cNvPr>
          <p:cNvSpPr txBox="1"/>
          <p:nvPr/>
        </p:nvSpPr>
        <p:spPr>
          <a:xfrm>
            <a:off x="3128319" y="3342357"/>
            <a:ext cx="278189" cy="338554"/>
          </a:xfrm>
          <a:prstGeom prst="rect">
            <a:avLst/>
          </a:prstGeom>
          <a:solidFill>
            <a:srgbClr val="83A47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300" normalizeH="0" baseline="0" noProof="0">
                <a:ln>
                  <a:noFill/>
                </a:ln>
                <a:solidFill>
                  <a:prstClr val="white"/>
                </a:solidFill>
                <a:effectLst/>
                <a:uLnTx/>
                <a:uFillTx/>
                <a:latin typeface="Marianne Medium" panose="02000000000000000000" pitchFamily="2" charset="0"/>
                <a:ea typeface="+mn-ea"/>
                <a:cs typeface="+mn-cs"/>
              </a:rPr>
              <a:t>2</a:t>
            </a:r>
          </a:p>
        </p:txBody>
      </p:sp>
      <p:sp>
        <p:nvSpPr>
          <p:cNvPr id="59" name="Espace réservé du texte 5">
            <a:extLst>
              <a:ext uri="{FF2B5EF4-FFF2-40B4-BE49-F238E27FC236}">
                <a16:creationId xmlns:a16="http://schemas.microsoft.com/office/drawing/2014/main" id="{E0D27D45-2575-4FE6-8B79-DD0AA58FA15E}"/>
              </a:ext>
            </a:extLst>
          </p:cNvPr>
          <p:cNvSpPr txBox="1">
            <a:spLocks/>
          </p:cNvSpPr>
          <p:nvPr/>
        </p:nvSpPr>
        <p:spPr bwMode="gray">
          <a:xfrm>
            <a:off x="3591545" y="3223955"/>
            <a:ext cx="5529620" cy="570765"/>
          </a:xfrm>
          <a:prstGeom prst="rect">
            <a:avLst/>
          </a:prstGeom>
          <a:solidFill>
            <a:srgbClr val="83A47D"/>
          </a:solidFill>
          <a:ln>
            <a:noFill/>
          </a:ln>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endPar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endParaRPr>
          </a:p>
        </p:txBody>
      </p:sp>
      <p:sp>
        <p:nvSpPr>
          <p:cNvPr id="60" name="ZoneTexte 59">
            <a:extLst>
              <a:ext uri="{FF2B5EF4-FFF2-40B4-BE49-F238E27FC236}">
                <a16:creationId xmlns:a16="http://schemas.microsoft.com/office/drawing/2014/main" id="{8BA7E600-2865-44F0-84AA-AD992E6D0BD0}"/>
              </a:ext>
            </a:extLst>
          </p:cNvPr>
          <p:cNvSpPr txBox="1"/>
          <p:nvPr/>
        </p:nvSpPr>
        <p:spPr>
          <a:xfrm>
            <a:off x="3713896" y="3342358"/>
            <a:ext cx="5392358" cy="1508105"/>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b="1">
                <a:solidFill>
                  <a:prstClr val="white"/>
                </a:solidFill>
                <a:latin typeface="Marianne" panose="02000000000000000000" pitchFamily="2" charset="0"/>
              </a:rPr>
              <a:t>MAÎTRISER</a:t>
            </a:r>
            <a:endParaRPr kumimoji="0" lang="fr-FR" sz="1800" b="1" i="0" u="none" strike="noStrike" kern="1200" cap="none" spc="0" normalizeH="0" baseline="0" noProof="0">
              <a:ln>
                <a:noFill/>
              </a:ln>
              <a:solidFill>
                <a:prstClr val="black"/>
              </a:solidFill>
              <a:effectLst/>
              <a:uLnTx/>
              <a:uFillTx/>
              <a:latin typeface="Marianne" panose="02000000000000000000" pitchFamily="2" charset="0"/>
              <a:ea typeface="+mn-ea"/>
              <a:cs typeface="+mn-cs"/>
            </a:endParaRP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fr-FR" sz="1600" i="0" u="none" strike="noStrike" kern="1200" cap="none" spc="0" normalizeH="0" baseline="0" noProof="0">
                <a:ln>
                  <a:noFill/>
                </a:ln>
                <a:effectLst/>
                <a:uLnTx/>
                <a:uFillTx/>
                <a:latin typeface="Marianne" panose="02000000000000000000" pitchFamily="2" charset="0"/>
                <a:ea typeface="+mn-ea"/>
                <a:cs typeface="+mn-cs"/>
              </a:rPr>
              <a:t>Connaitre et maîtriser le parcours utilisateurs des fonctionnalités « cartographie des lieux d’activités » et « cartographie des activités de travail et de formation professionnelle »</a:t>
            </a:r>
          </a:p>
        </p:txBody>
      </p:sp>
      <p:sp>
        <p:nvSpPr>
          <p:cNvPr id="62" name="Espace réservé du texte 5">
            <a:extLst>
              <a:ext uri="{FF2B5EF4-FFF2-40B4-BE49-F238E27FC236}">
                <a16:creationId xmlns:a16="http://schemas.microsoft.com/office/drawing/2014/main" id="{ADCC0EA6-F92A-49F2-850E-4D9CBC46E55B}"/>
              </a:ext>
            </a:extLst>
          </p:cNvPr>
          <p:cNvSpPr txBox="1">
            <a:spLocks/>
          </p:cNvSpPr>
          <p:nvPr/>
        </p:nvSpPr>
        <p:spPr bwMode="gray">
          <a:xfrm>
            <a:off x="5895946" y="4961054"/>
            <a:ext cx="400109" cy="570765"/>
          </a:xfrm>
          <a:prstGeom prst="rect">
            <a:avLst/>
          </a:prstGeom>
          <a:solidFill>
            <a:schemeClr val="accent4"/>
          </a:solidFill>
          <a:ln>
            <a:noFill/>
          </a:ln>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endPar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endParaRPr>
          </a:p>
        </p:txBody>
      </p:sp>
      <p:sp>
        <p:nvSpPr>
          <p:cNvPr id="63" name="ZoneTexte 62">
            <a:extLst>
              <a:ext uri="{FF2B5EF4-FFF2-40B4-BE49-F238E27FC236}">
                <a16:creationId xmlns:a16="http://schemas.microsoft.com/office/drawing/2014/main" id="{E2BC8D1B-4804-45D6-9AA9-0287FD507ADD}"/>
              </a:ext>
            </a:extLst>
          </p:cNvPr>
          <p:cNvSpPr txBox="1"/>
          <p:nvPr/>
        </p:nvSpPr>
        <p:spPr>
          <a:xfrm>
            <a:off x="5953429" y="5079456"/>
            <a:ext cx="278189" cy="338554"/>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300" normalizeH="0" baseline="0" noProof="0">
                <a:ln>
                  <a:noFill/>
                </a:ln>
                <a:solidFill>
                  <a:prstClr val="white"/>
                </a:solidFill>
                <a:effectLst/>
                <a:uLnTx/>
                <a:uFillTx/>
                <a:latin typeface="Marianne Medium" panose="02000000000000000000" pitchFamily="2" charset="0"/>
                <a:ea typeface="+mn-ea"/>
                <a:cs typeface="+mn-cs"/>
              </a:rPr>
              <a:t>3</a:t>
            </a:r>
          </a:p>
        </p:txBody>
      </p:sp>
      <p:sp>
        <p:nvSpPr>
          <p:cNvPr id="64" name="Espace réservé du texte 5">
            <a:extLst>
              <a:ext uri="{FF2B5EF4-FFF2-40B4-BE49-F238E27FC236}">
                <a16:creationId xmlns:a16="http://schemas.microsoft.com/office/drawing/2014/main" id="{34C77F4A-BDBE-40D1-812D-C032B93F7129}"/>
              </a:ext>
            </a:extLst>
          </p:cNvPr>
          <p:cNvSpPr txBox="1">
            <a:spLocks/>
          </p:cNvSpPr>
          <p:nvPr/>
        </p:nvSpPr>
        <p:spPr bwMode="gray">
          <a:xfrm>
            <a:off x="6416655" y="4961054"/>
            <a:ext cx="5529620" cy="570765"/>
          </a:xfrm>
          <a:prstGeom prst="rect">
            <a:avLst/>
          </a:prstGeom>
          <a:solidFill>
            <a:schemeClr val="accent4"/>
          </a:solidFill>
          <a:ln>
            <a:noFill/>
          </a:ln>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endPar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endParaRPr>
          </a:p>
        </p:txBody>
      </p:sp>
      <p:sp>
        <p:nvSpPr>
          <p:cNvPr id="65" name="ZoneTexte 64">
            <a:extLst>
              <a:ext uri="{FF2B5EF4-FFF2-40B4-BE49-F238E27FC236}">
                <a16:creationId xmlns:a16="http://schemas.microsoft.com/office/drawing/2014/main" id="{7B5C569D-8E4D-4AFF-8FCB-B635889B6C2C}"/>
              </a:ext>
            </a:extLst>
          </p:cNvPr>
          <p:cNvSpPr txBox="1"/>
          <p:nvPr/>
        </p:nvSpPr>
        <p:spPr>
          <a:xfrm>
            <a:off x="6525322" y="4961054"/>
            <a:ext cx="5392358" cy="1508105"/>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b="1">
                <a:solidFill>
                  <a:prstClr val="white"/>
                </a:solidFill>
                <a:latin typeface="Marianne" panose="02000000000000000000" pitchFamily="2" charset="0"/>
              </a:rPr>
              <a:t>ADOPTER</a:t>
            </a:r>
            <a:endParaRPr kumimoji="0" lang="fr-FR" sz="1800" b="1" i="0" u="none" strike="noStrike" kern="1200" cap="none" spc="0" normalizeH="0" baseline="0" noProof="0">
              <a:ln>
                <a:noFill/>
              </a:ln>
              <a:solidFill>
                <a:prstClr val="black"/>
              </a:solidFill>
              <a:effectLst/>
              <a:uLnTx/>
              <a:uFillTx/>
              <a:latin typeface="Marianne" panose="02000000000000000000" pitchFamily="2" charset="0"/>
              <a:ea typeface="+mn-ea"/>
              <a:cs typeface="+mn-cs"/>
            </a:endParaRP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fr-FR" sz="1600" i="0" u="none" strike="noStrike" kern="1200" cap="none" spc="0" normalizeH="0" baseline="0" noProof="0">
                <a:ln>
                  <a:noFill/>
                </a:ln>
                <a:effectLst/>
                <a:uLnTx/>
                <a:uFillTx/>
                <a:latin typeface="Marianne" panose="02000000000000000000" pitchFamily="2" charset="0"/>
                <a:ea typeface="+mn-ea"/>
                <a:cs typeface="+mn-cs"/>
              </a:rPr>
              <a:t>Intégrer l’outil IPRO360° dans les pratiques quotidiennes de gestion des activités de travail pénitentiaire et de formation professionnelle en établissement</a:t>
            </a:r>
          </a:p>
        </p:txBody>
      </p:sp>
    </p:spTree>
    <p:extLst>
      <p:ext uri="{BB962C8B-B14F-4D97-AF65-F5344CB8AC3E}">
        <p14:creationId xmlns:p14="http://schemas.microsoft.com/office/powerpoint/2010/main" val="85455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EA08C6D-A599-43F2-A72E-D1B8EBA329AA}"/>
              </a:ext>
            </a:extLst>
          </p:cNvPr>
          <p:cNvPicPr>
            <a:picLocks noChangeAspect="1"/>
          </p:cNvPicPr>
          <p:nvPr/>
        </p:nvPicPr>
        <p:blipFill>
          <a:blip r:embed="rId2"/>
          <a:stretch>
            <a:fillRect/>
          </a:stretch>
        </p:blipFill>
        <p:spPr>
          <a:xfrm>
            <a:off x="1398141" y="1914717"/>
            <a:ext cx="8515214" cy="3758181"/>
          </a:xfrm>
          <a:prstGeom prst="rect">
            <a:avLst/>
          </a:prstGeom>
        </p:spPr>
      </p:pic>
      <p:sp>
        <p:nvSpPr>
          <p:cNvPr id="20" name="Rectangle 19">
            <a:extLst>
              <a:ext uri="{FF2B5EF4-FFF2-40B4-BE49-F238E27FC236}">
                <a16:creationId xmlns:a16="http://schemas.microsoft.com/office/drawing/2014/main" id="{057F49AD-826E-4D40-99D3-62D06D27C72E}"/>
              </a:ext>
            </a:extLst>
          </p:cNvPr>
          <p:cNvSpPr/>
          <p:nvPr/>
        </p:nvSpPr>
        <p:spPr>
          <a:xfrm>
            <a:off x="8701108" y="1956934"/>
            <a:ext cx="918777" cy="224367"/>
          </a:xfrm>
          <a:prstGeom prst="rect">
            <a:avLst/>
          </a:prstGeom>
          <a:solidFill>
            <a:srgbClr val="494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a:solidFill>
                  <a:schemeClr val="bg1"/>
                </a:solidFill>
                <a:latin typeface="Marianne" panose="02000000000000000000" pitchFamily="50" charset="0"/>
              </a:rPr>
              <a:t>Prénom NOM</a:t>
            </a:r>
          </a:p>
        </p:txBody>
      </p:sp>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Accès au tableau de bord de gestion de données</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63" name="Espace réservé du texte 8">
            <a:extLst>
              <a:ext uri="{FF2B5EF4-FFF2-40B4-BE49-F238E27FC236}">
                <a16:creationId xmlns:a16="http://schemas.microsoft.com/office/drawing/2014/main" id="{865B523D-BD3A-41E3-B1C4-67ADAA8A02E3}"/>
              </a:ext>
            </a:extLst>
          </p:cNvPr>
          <p:cNvSpPr txBox="1">
            <a:spLocks/>
          </p:cNvSpPr>
          <p:nvPr/>
        </p:nvSpPr>
        <p:spPr>
          <a:xfrm>
            <a:off x="293708" y="3452225"/>
            <a:ext cx="4556813" cy="924465"/>
          </a:xfrm>
          <a:prstGeom prst="rect">
            <a:avLst/>
          </a:prstGeom>
          <a:solidFill>
            <a:srgbClr val="494F57"/>
          </a:solidFill>
          <a:ln w="12700">
            <a:no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050">
                <a:solidFill>
                  <a:schemeClr val="bg1"/>
                </a:solidFill>
                <a:latin typeface="Marianne"/>
              </a:rPr>
              <a:t>Accès au module IPRO360° permettant de consulter et modifier les fiches établissement apparaissant sur la cartographie des lieux, et de gérer les fiches partenaires, relation travail, et activités de travail et de formation professionnelle apparaissant sur la cartographie des activités.</a:t>
            </a:r>
          </a:p>
        </p:txBody>
      </p:sp>
      <p:cxnSp>
        <p:nvCxnSpPr>
          <p:cNvPr id="66" name="Connecteur en arc 11">
            <a:extLst>
              <a:ext uri="{FF2B5EF4-FFF2-40B4-BE49-F238E27FC236}">
                <a16:creationId xmlns:a16="http://schemas.microsoft.com/office/drawing/2014/main" id="{264C7056-D706-4326-8219-D09ECE472627}"/>
              </a:ext>
            </a:extLst>
          </p:cNvPr>
          <p:cNvCxnSpPr>
            <a:cxnSpLocks/>
          </p:cNvCxnSpPr>
          <p:nvPr/>
        </p:nvCxnSpPr>
        <p:spPr>
          <a:xfrm flipV="1">
            <a:off x="927906" y="2776769"/>
            <a:ext cx="1039635" cy="675458"/>
          </a:xfrm>
          <a:prstGeom prst="curvedConnector3">
            <a:avLst>
              <a:gd name="adj1" fmla="val -3121"/>
            </a:avLst>
          </a:prstGeom>
          <a:ln w="12700">
            <a:solidFill>
              <a:srgbClr val="494F5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8" name="Espace réservé du texte 8">
            <a:extLst>
              <a:ext uri="{FF2B5EF4-FFF2-40B4-BE49-F238E27FC236}">
                <a16:creationId xmlns:a16="http://schemas.microsoft.com/office/drawing/2014/main" id="{C665DA5A-A391-40A5-9411-48F104B8CFE1}"/>
              </a:ext>
            </a:extLst>
          </p:cNvPr>
          <p:cNvSpPr txBox="1">
            <a:spLocks/>
          </p:cNvSpPr>
          <p:nvPr/>
        </p:nvSpPr>
        <p:spPr>
          <a:xfrm>
            <a:off x="2389312" y="5788581"/>
            <a:ext cx="4739615" cy="663342"/>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050">
                <a:latin typeface="Marianne" panose="02000000000000000000" pitchFamily="2" charset="0"/>
              </a:rPr>
              <a:t>Accès à la cartographie des activités de travail pénitentiaire et de formation professionnelle en consultation uniquement (cartographie accessible aux utilisateurs disposant d’un identifiant)</a:t>
            </a:r>
          </a:p>
        </p:txBody>
      </p:sp>
      <p:cxnSp>
        <p:nvCxnSpPr>
          <p:cNvPr id="70" name="Connecteur en arc 23">
            <a:extLst>
              <a:ext uri="{FF2B5EF4-FFF2-40B4-BE49-F238E27FC236}">
                <a16:creationId xmlns:a16="http://schemas.microsoft.com/office/drawing/2014/main" id="{C26C0E13-A0D8-48D7-8E9C-69CF5A36810A}"/>
              </a:ext>
            </a:extLst>
          </p:cNvPr>
          <p:cNvCxnSpPr>
            <a:cxnSpLocks/>
          </p:cNvCxnSpPr>
          <p:nvPr/>
        </p:nvCxnSpPr>
        <p:spPr>
          <a:xfrm rot="5400000" flipH="1" flipV="1">
            <a:off x="4680467" y="4258275"/>
            <a:ext cx="2668027" cy="392591"/>
          </a:xfrm>
          <a:prstGeom prst="curvedConnector3">
            <a:avLst>
              <a:gd name="adj1" fmla="val 10257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Espace réservé du texte 8">
            <a:extLst>
              <a:ext uri="{FF2B5EF4-FFF2-40B4-BE49-F238E27FC236}">
                <a16:creationId xmlns:a16="http://schemas.microsoft.com/office/drawing/2014/main" id="{A786FA2F-EE3F-43C2-BB71-310D10928FFF}"/>
              </a:ext>
            </a:extLst>
          </p:cNvPr>
          <p:cNvSpPr txBox="1">
            <a:spLocks/>
          </p:cNvSpPr>
          <p:nvPr/>
        </p:nvSpPr>
        <p:spPr>
          <a:xfrm>
            <a:off x="7341479" y="5788580"/>
            <a:ext cx="4556813" cy="663342"/>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050">
                <a:latin typeface="Marianne" panose="02000000000000000000" pitchFamily="2" charset="0"/>
              </a:rPr>
              <a:t>Accès à la cartographie des lieux en consultation uniquement (cartographie accessible au grand public)</a:t>
            </a:r>
          </a:p>
        </p:txBody>
      </p:sp>
      <p:cxnSp>
        <p:nvCxnSpPr>
          <p:cNvPr id="33" name="Connecteur en arc 23">
            <a:extLst>
              <a:ext uri="{FF2B5EF4-FFF2-40B4-BE49-F238E27FC236}">
                <a16:creationId xmlns:a16="http://schemas.microsoft.com/office/drawing/2014/main" id="{FB6A4C57-C795-4A96-B4A2-B10FDED5C94A}"/>
              </a:ext>
            </a:extLst>
          </p:cNvPr>
          <p:cNvCxnSpPr>
            <a:cxnSpLocks/>
          </p:cNvCxnSpPr>
          <p:nvPr/>
        </p:nvCxnSpPr>
        <p:spPr>
          <a:xfrm rot="10800000">
            <a:off x="7134053" y="4884671"/>
            <a:ext cx="1733561" cy="903910"/>
          </a:xfrm>
          <a:prstGeom prst="curvedConnector3">
            <a:avLst>
              <a:gd name="adj1" fmla="val 326"/>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Espace réservé du texte 8">
            <a:extLst>
              <a:ext uri="{FF2B5EF4-FFF2-40B4-BE49-F238E27FC236}">
                <a16:creationId xmlns:a16="http://schemas.microsoft.com/office/drawing/2014/main" id="{CC156F04-6593-4C84-8091-F9D066294680}"/>
              </a:ext>
            </a:extLst>
          </p:cNvPr>
          <p:cNvSpPr txBox="1">
            <a:spLocks/>
          </p:cNvSpPr>
          <p:nvPr/>
        </p:nvSpPr>
        <p:spPr>
          <a:xfrm>
            <a:off x="10061420" y="2985130"/>
            <a:ext cx="1969447" cy="1391560"/>
          </a:xfrm>
          <a:prstGeom prst="rect">
            <a:avLst/>
          </a:prstGeom>
          <a:solidFill>
            <a:srgbClr val="7030A0">
              <a:alpha val="16863"/>
            </a:srgbClr>
          </a:solid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Cette page d’accueil sera progressivement complétée par les modules cibles d’IPRO360° : gestion des activités d’insertion professionnelle, prospection etc. </a:t>
            </a:r>
          </a:p>
        </p:txBody>
      </p:sp>
      <p:pic>
        <p:nvPicPr>
          <p:cNvPr id="39" name="Graphique 38" descr="Informations avec un remplissage uni">
            <a:extLst>
              <a:ext uri="{FF2B5EF4-FFF2-40B4-BE49-F238E27FC236}">
                <a16:creationId xmlns:a16="http://schemas.microsoft.com/office/drawing/2014/main" id="{A2960F15-6105-4ABC-8FE7-BA583E91DC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20465" y="2820729"/>
            <a:ext cx="251356" cy="251356"/>
          </a:xfrm>
          <a:prstGeom prst="rect">
            <a:avLst/>
          </a:prstGeom>
        </p:spPr>
      </p:pic>
      <p:sp>
        <p:nvSpPr>
          <p:cNvPr id="16" name="Espace réservé du texte 8">
            <a:extLst>
              <a:ext uri="{FF2B5EF4-FFF2-40B4-BE49-F238E27FC236}">
                <a16:creationId xmlns:a16="http://schemas.microsoft.com/office/drawing/2014/main" id="{F3C292DD-7A64-45CB-B8B8-36D2FA58DF3A}"/>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1214626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Votre tableau de bord IPRO360°</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2"/>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pic>
        <p:nvPicPr>
          <p:cNvPr id="11" name="Image 10" descr="Une image contenant texte, intérieur, capture d’écran&#10;&#10;Description générée automatiquement">
            <a:extLst>
              <a:ext uri="{FF2B5EF4-FFF2-40B4-BE49-F238E27FC236}">
                <a16:creationId xmlns:a16="http://schemas.microsoft.com/office/drawing/2014/main" id="{E923C14E-5CF7-4B63-9A94-045F471A2956}"/>
              </a:ext>
            </a:extLst>
          </p:cNvPr>
          <p:cNvPicPr>
            <a:picLocks noChangeAspect="1"/>
          </p:cNvPicPr>
          <p:nvPr/>
        </p:nvPicPr>
        <p:blipFill rotWithShape="1">
          <a:blip r:embed="rId3"/>
          <a:srcRect b="2756"/>
          <a:stretch/>
        </p:blipFill>
        <p:spPr>
          <a:xfrm>
            <a:off x="1907995" y="2305260"/>
            <a:ext cx="8088265" cy="3475128"/>
          </a:xfrm>
          <a:prstGeom prst="rect">
            <a:avLst/>
          </a:prstGeom>
        </p:spPr>
      </p:pic>
      <p:sp>
        <p:nvSpPr>
          <p:cNvPr id="31" name="Rectangle : coins arrondis 30">
            <a:extLst>
              <a:ext uri="{FF2B5EF4-FFF2-40B4-BE49-F238E27FC236}">
                <a16:creationId xmlns:a16="http://schemas.microsoft.com/office/drawing/2014/main" id="{FD9B8F17-C7B1-4BDA-BEC1-254F9F8B6B7D}"/>
              </a:ext>
            </a:extLst>
          </p:cNvPr>
          <p:cNvSpPr/>
          <p:nvPr/>
        </p:nvSpPr>
        <p:spPr>
          <a:xfrm>
            <a:off x="1890238" y="2831979"/>
            <a:ext cx="1524067" cy="234017"/>
          </a:xfrm>
          <a:prstGeom prst="roundRect">
            <a:avLst/>
          </a:prstGeom>
          <a:solidFill>
            <a:srgbClr val="83A47D">
              <a:alpha val="30980"/>
            </a:srgbClr>
          </a:solidFill>
          <a:ln w="19050">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space réservé du texte 8">
            <a:extLst>
              <a:ext uri="{FF2B5EF4-FFF2-40B4-BE49-F238E27FC236}">
                <a16:creationId xmlns:a16="http://schemas.microsoft.com/office/drawing/2014/main" id="{9AF768D2-F9CA-4E6A-B97A-F6CCEF10E14B}"/>
              </a:ext>
            </a:extLst>
          </p:cNvPr>
          <p:cNvSpPr txBox="1">
            <a:spLocks/>
          </p:cNvSpPr>
          <p:nvPr/>
        </p:nvSpPr>
        <p:spPr>
          <a:xfrm>
            <a:off x="2167998" y="5956453"/>
            <a:ext cx="4556813" cy="548640"/>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Liste de tous les établissements recensés dans le module de gestion de données et disposant d’une fiche dans la cartographie des lieux. </a:t>
            </a:r>
          </a:p>
        </p:txBody>
      </p:sp>
      <p:cxnSp>
        <p:nvCxnSpPr>
          <p:cNvPr id="33" name="Connecteur en arc 24">
            <a:extLst>
              <a:ext uri="{FF2B5EF4-FFF2-40B4-BE49-F238E27FC236}">
                <a16:creationId xmlns:a16="http://schemas.microsoft.com/office/drawing/2014/main" id="{417F381A-A8C3-4744-8594-50D995C8BD13}"/>
              </a:ext>
            </a:extLst>
          </p:cNvPr>
          <p:cNvCxnSpPr>
            <a:cxnSpLocks/>
          </p:cNvCxnSpPr>
          <p:nvPr/>
        </p:nvCxnSpPr>
        <p:spPr>
          <a:xfrm rot="5400000" flipH="1" flipV="1">
            <a:off x="2528637" y="5098235"/>
            <a:ext cx="860667" cy="846861"/>
          </a:xfrm>
          <a:prstGeom prst="curvedConnector3">
            <a:avLst>
              <a:gd name="adj1" fmla="val 101574"/>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Espace réservé du texte 8">
            <a:extLst>
              <a:ext uri="{FF2B5EF4-FFF2-40B4-BE49-F238E27FC236}">
                <a16:creationId xmlns:a16="http://schemas.microsoft.com/office/drawing/2014/main" id="{64FC71F4-1902-454F-9440-AAD86F8B6A57}"/>
              </a:ext>
            </a:extLst>
          </p:cNvPr>
          <p:cNvSpPr txBox="1">
            <a:spLocks/>
          </p:cNvSpPr>
          <p:nvPr/>
        </p:nvSpPr>
        <p:spPr>
          <a:xfrm>
            <a:off x="6889072" y="1613258"/>
            <a:ext cx="3764132" cy="820154"/>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La barre de recherche permet de retrouver facilement l’établissement recherché en saisissant son nom ou sa ville avant de cliquer sur </a:t>
            </a:r>
          </a:p>
        </p:txBody>
      </p:sp>
      <p:cxnSp>
        <p:nvCxnSpPr>
          <p:cNvPr id="36" name="Connecteur en arc 24">
            <a:extLst>
              <a:ext uri="{FF2B5EF4-FFF2-40B4-BE49-F238E27FC236}">
                <a16:creationId xmlns:a16="http://schemas.microsoft.com/office/drawing/2014/main" id="{C9ABCD2A-2B6D-4CCB-B264-C41EF3F8E321}"/>
              </a:ext>
            </a:extLst>
          </p:cNvPr>
          <p:cNvCxnSpPr>
            <a:cxnSpLocks/>
          </p:cNvCxnSpPr>
          <p:nvPr/>
        </p:nvCxnSpPr>
        <p:spPr>
          <a:xfrm rot="10800000" flipV="1">
            <a:off x="5131293" y="2437867"/>
            <a:ext cx="1994100" cy="475608"/>
          </a:xfrm>
          <a:prstGeom prst="curvedConnector3">
            <a:avLst>
              <a:gd name="adj1" fmla="val -208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Espace réservé du texte 8">
            <a:extLst>
              <a:ext uri="{FF2B5EF4-FFF2-40B4-BE49-F238E27FC236}">
                <a16:creationId xmlns:a16="http://schemas.microsoft.com/office/drawing/2014/main" id="{0351BD03-36E7-47EB-AAD2-D7943CEEAEB5}"/>
              </a:ext>
            </a:extLst>
          </p:cNvPr>
          <p:cNvSpPr txBox="1">
            <a:spLocks/>
          </p:cNvSpPr>
          <p:nvPr/>
        </p:nvSpPr>
        <p:spPr>
          <a:xfrm>
            <a:off x="205526" y="1994459"/>
            <a:ext cx="1524067" cy="4284000"/>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menu déroulant « Lieux » est composé de deux onglets « Tous les établissements », qui affiche la liste de tous les établissements au niveau national et, « Mes établissements », qui affiche uniquement la liste des établissements du ressort de l’utilisateur.  L’utilisateur peut accéder pour consultation à l’ensemble des fiches établissements. Toutefois, il ne peut réaliser des modifications que sur les établissements de son ressort. </a:t>
            </a:r>
          </a:p>
        </p:txBody>
      </p:sp>
      <p:sp>
        <p:nvSpPr>
          <p:cNvPr id="42" name="Espace réservé du texte 8">
            <a:extLst>
              <a:ext uri="{FF2B5EF4-FFF2-40B4-BE49-F238E27FC236}">
                <a16:creationId xmlns:a16="http://schemas.microsoft.com/office/drawing/2014/main" id="{F8267E31-3863-48DA-8361-C7D66A804110}"/>
              </a:ext>
            </a:extLst>
          </p:cNvPr>
          <p:cNvSpPr txBox="1">
            <a:spLocks/>
          </p:cNvSpPr>
          <p:nvPr/>
        </p:nvSpPr>
        <p:spPr>
          <a:xfrm>
            <a:off x="2834388" y="1613258"/>
            <a:ext cx="3990016" cy="820154"/>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 bouton         permet d’actualiser après la réalisation d’une recherche, et donc de réafficher la liste complète des établissements.</a:t>
            </a:r>
          </a:p>
        </p:txBody>
      </p:sp>
      <p:pic>
        <p:nvPicPr>
          <p:cNvPr id="43" name="Image 42" descr="Une image contenant texte, intérieur, capture d’écran&#10;&#10;Description générée automatiquement">
            <a:extLst>
              <a:ext uri="{FF2B5EF4-FFF2-40B4-BE49-F238E27FC236}">
                <a16:creationId xmlns:a16="http://schemas.microsoft.com/office/drawing/2014/main" id="{A995C1FD-D3AC-4343-AAA7-9A0000BAE50D}"/>
              </a:ext>
            </a:extLst>
          </p:cNvPr>
          <p:cNvPicPr>
            <a:picLocks noChangeAspect="1"/>
          </p:cNvPicPr>
          <p:nvPr/>
        </p:nvPicPr>
        <p:blipFill rotWithShape="1">
          <a:blip r:embed="rId3"/>
          <a:srcRect l="22268" t="15505" r="76679" b="82010"/>
          <a:stretch/>
        </p:blipFill>
        <p:spPr>
          <a:xfrm>
            <a:off x="3701803" y="1729477"/>
            <a:ext cx="184578" cy="192487"/>
          </a:xfrm>
          <a:prstGeom prst="rect">
            <a:avLst/>
          </a:prstGeom>
        </p:spPr>
      </p:pic>
      <p:sp>
        <p:nvSpPr>
          <p:cNvPr id="44" name="Espace réservé du texte 8">
            <a:extLst>
              <a:ext uri="{FF2B5EF4-FFF2-40B4-BE49-F238E27FC236}">
                <a16:creationId xmlns:a16="http://schemas.microsoft.com/office/drawing/2014/main" id="{46850A69-7EE0-4350-A9C2-061F9D5B9D0E}"/>
              </a:ext>
            </a:extLst>
          </p:cNvPr>
          <p:cNvSpPr txBox="1">
            <a:spLocks/>
          </p:cNvSpPr>
          <p:nvPr/>
        </p:nvSpPr>
        <p:spPr>
          <a:xfrm>
            <a:off x="10125596" y="3373133"/>
            <a:ext cx="1969447" cy="1621197"/>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a:rPr>
              <a:t>Les établissements listés dans le module de gestion de données et affichés dans la cartographie, sont gérée automatiquement : elle est issue du SRJ, référentiel pour les systèmes d’information du ministère.</a:t>
            </a:r>
          </a:p>
        </p:txBody>
      </p:sp>
      <p:pic>
        <p:nvPicPr>
          <p:cNvPr id="45" name="Graphique 44" descr="Informations avec un remplissage uni">
            <a:extLst>
              <a:ext uri="{FF2B5EF4-FFF2-40B4-BE49-F238E27FC236}">
                <a16:creationId xmlns:a16="http://schemas.microsoft.com/office/drawing/2014/main" id="{9C4E9C62-5B1C-4052-A594-315557C302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84641" y="3208733"/>
            <a:ext cx="251356" cy="251356"/>
          </a:xfrm>
          <a:prstGeom prst="rect">
            <a:avLst/>
          </a:prstGeom>
        </p:spPr>
      </p:pic>
      <p:cxnSp>
        <p:nvCxnSpPr>
          <p:cNvPr id="46" name="Connecteur en arc 24">
            <a:extLst>
              <a:ext uri="{FF2B5EF4-FFF2-40B4-BE49-F238E27FC236}">
                <a16:creationId xmlns:a16="http://schemas.microsoft.com/office/drawing/2014/main" id="{70E52E02-520D-47D2-A45B-D21ADE1EC8DC}"/>
              </a:ext>
            </a:extLst>
          </p:cNvPr>
          <p:cNvCxnSpPr>
            <a:cxnSpLocks/>
          </p:cNvCxnSpPr>
          <p:nvPr/>
        </p:nvCxnSpPr>
        <p:spPr>
          <a:xfrm rot="10800000" flipV="1">
            <a:off x="3788867" y="2433411"/>
            <a:ext cx="685483" cy="480063"/>
          </a:xfrm>
          <a:prstGeom prst="curvedConnector3">
            <a:avLst>
              <a:gd name="adj1" fmla="val -1804"/>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87840116-4983-473D-82ED-A88A1AACB9B8}"/>
              </a:ext>
            </a:extLst>
          </p:cNvPr>
          <p:cNvPicPr>
            <a:picLocks noChangeAspect="1"/>
          </p:cNvPicPr>
          <p:nvPr/>
        </p:nvPicPr>
        <p:blipFill rotWithShape="1">
          <a:blip r:embed="rId6"/>
          <a:srcRect l="11506" t="12017" r="23550" b="10484"/>
          <a:stretch/>
        </p:blipFill>
        <p:spPr>
          <a:xfrm>
            <a:off x="7802090" y="2129195"/>
            <a:ext cx="175383" cy="230213"/>
          </a:xfrm>
          <a:prstGeom prst="rect">
            <a:avLst/>
          </a:prstGeom>
        </p:spPr>
      </p:pic>
      <p:sp>
        <p:nvSpPr>
          <p:cNvPr id="50" name="Espace réservé du texte 8">
            <a:extLst>
              <a:ext uri="{FF2B5EF4-FFF2-40B4-BE49-F238E27FC236}">
                <a16:creationId xmlns:a16="http://schemas.microsoft.com/office/drawing/2014/main" id="{5E741575-60FA-4AAB-9692-6563709ECB39}"/>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2168094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Rechercher et accéder à aux listes des établissements</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2"/>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pic>
        <p:nvPicPr>
          <p:cNvPr id="37" name="Image 36" descr="Une image contenant texte, intérieur, capture d’écran&#10;&#10;Description générée automatiquement">
            <a:extLst>
              <a:ext uri="{FF2B5EF4-FFF2-40B4-BE49-F238E27FC236}">
                <a16:creationId xmlns:a16="http://schemas.microsoft.com/office/drawing/2014/main" id="{08F538DD-FBB2-4062-A106-52CF98B856B3}"/>
              </a:ext>
            </a:extLst>
          </p:cNvPr>
          <p:cNvPicPr>
            <a:picLocks noChangeAspect="1"/>
          </p:cNvPicPr>
          <p:nvPr/>
        </p:nvPicPr>
        <p:blipFill rotWithShape="1">
          <a:blip r:embed="rId3"/>
          <a:srcRect b="2756"/>
          <a:stretch/>
        </p:blipFill>
        <p:spPr>
          <a:xfrm>
            <a:off x="1967541" y="1691436"/>
            <a:ext cx="8088265" cy="3475128"/>
          </a:xfrm>
          <a:prstGeom prst="rect">
            <a:avLst/>
          </a:prstGeom>
        </p:spPr>
      </p:pic>
      <p:sp>
        <p:nvSpPr>
          <p:cNvPr id="38" name="Rectangle : coins arrondis 37">
            <a:extLst>
              <a:ext uri="{FF2B5EF4-FFF2-40B4-BE49-F238E27FC236}">
                <a16:creationId xmlns:a16="http://schemas.microsoft.com/office/drawing/2014/main" id="{1DFBBC31-8E7B-46D7-A2C1-088ADADE8B14}"/>
              </a:ext>
            </a:extLst>
          </p:cNvPr>
          <p:cNvSpPr/>
          <p:nvPr/>
        </p:nvSpPr>
        <p:spPr>
          <a:xfrm>
            <a:off x="1949784" y="2218155"/>
            <a:ext cx="1524067" cy="234017"/>
          </a:xfrm>
          <a:prstGeom prst="roundRect">
            <a:avLst/>
          </a:prstGeom>
          <a:solidFill>
            <a:srgbClr val="83A47D">
              <a:alpha val="30980"/>
            </a:srgbClr>
          </a:solidFill>
          <a:ln w="19050">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space réservé du texte 8">
            <a:extLst>
              <a:ext uri="{FF2B5EF4-FFF2-40B4-BE49-F238E27FC236}">
                <a16:creationId xmlns:a16="http://schemas.microsoft.com/office/drawing/2014/main" id="{333AE43B-A53D-487B-8670-2513B2C82DCC}"/>
              </a:ext>
            </a:extLst>
          </p:cNvPr>
          <p:cNvSpPr txBox="1">
            <a:spLocks/>
          </p:cNvSpPr>
          <p:nvPr/>
        </p:nvSpPr>
        <p:spPr>
          <a:xfrm>
            <a:off x="130570" y="2125984"/>
            <a:ext cx="1778659" cy="3695828"/>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panose="02000000000000000000" pitchFamily="2" charset="0"/>
              </a:rPr>
              <a:t>Recherche par colonne </a:t>
            </a:r>
          </a:p>
          <a:p>
            <a:pPr marL="0" indent="0" algn="just">
              <a:lnSpc>
                <a:spcPts val="1500"/>
              </a:lnSpc>
              <a:spcBef>
                <a:spcPts val="400"/>
              </a:spcBef>
              <a:buNone/>
            </a:pPr>
            <a:r>
              <a:rPr lang="fr-FR" sz="900">
                <a:latin typeface="Marianne" panose="02000000000000000000" pitchFamily="2" charset="0"/>
              </a:rPr>
              <a:t>La barre de recherche par colonne permet d’affiner la recherche en fonction de l’information dont vous disposez.</a:t>
            </a:r>
          </a:p>
          <a:p>
            <a:pPr marL="0" indent="0" algn="just">
              <a:lnSpc>
                <a:spcPts val="1500"/>
              </a:lnSpc>
              <a:spcBef>
                <a:spcPts val="300"/>
              </a:spcBef>
              <a:buNone/>
            </a:pPr>
            <a:r>
              <a:rPr lang="fr-FR" sz="900" i="1">
                <a:latin typeface="Marianne" panose="02000000000000000000" pitchFamily="2" charset="0"/>
              </a:rPr>
              <a:t>Exemple : saisir « Marseille » sous l’intitulé de colonne « DISP » pour afficher une liste réduite des établissements de la DISP de Marseille uniquement.</a:t>
            </a:r>
          </a:p>
          <a:p>
            <a:pPr marL="0" indent="0" algn="just">
              <a:lnSpc>
                <a:spcPts val="1500"/>
              </a:lnSpc>
              <a:spcBef>
                <a:spcPts val="300"/>
              </a:spcBef>
              <a:buNone/>
            </a:pPr>
            <a:endParaRPr lang="fr-FR" sz="900" i="1">
              <a:latin typeface="Marianne" panose="02000000000000000000" pitchFamily="2" charset="0"/>
            </a:endParaRPr>
          </a:p>
          <a:p>
            <a:pPr marL="0" indent="0" algn="just">
              <a:lnSpc>
                <a:spcPts val="1500"/>
              </a:lnSpc>
              <a:spcBef>
                <a:spcPts val="300"/>
              </a:spcBef>
              <a:buNone/>
            </a:pPr>
            <a:r>
              <a:rPr lang="fr-FR" sz="900">
                <a:latin typeface="Marianne" panose="02000000000000000000" pitchFamily="2" charset="0"/>
                <a:sym typeface="Wingdings" panose="05000000000000000000" pitchFamily="2" charset="2"/>
              </a:rPr>
              <a:t> Une fois le critère de recherche saisi, il suffit de cliquer sur l’icône     ou d’appuyer sur la touche Entrée</a:t>
            </a:r>
            <a:endParaRPr lang="fr-FR" sz="900">
              <a:latin typeface="Marianne" panose="02000000000000000000" pitchFamily="2" charset="0"/>
            </a:endParaRPr>
          </a:p>
        </p:txBody>
      </p:sp>
      <p:cxnSp>
        <p:nvCxnSpPr>
          <p:cNvPr id="40" name="Connecteur en arc 24">
            <a:extLst>
              <a:ext uri="{FF2B5EF4-FFF2-40B4-BE49-F238E27FC236}">
                <a16:creationId xmlns:a16="http://schemas.microsoft.com/office/drawing/2014/main" id="{9B6FCB86-AE5C-438E-A3F3-F047AF21578E}"/>
              </a:ext>
            </a:extLst>
          </p:cNvPr>
          <p:cNvCxnSpPr>
            <a:cxnSpLocks/>
          </p:cNvCxnSpPr>
          <p:nvPr/>
        </p:nvCxnSpPr>
        <p:spPr>
          <a:xfrm>
            <a:off x="1926986" y="2641281"/>
            <a:ext cx="1584000" cy="0"/>
          </a:xfrm>
          <a:prstGeom prst="curvedConnector3">
            <a:avLst>
              <a:gd name="adj1" fmla="val 50000"/>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3" name="Image 42">
            <a:extLst>
              <a:ext uri="{FF2B5EF4-FFF2-40B4-BE49-F238E27FC236}">
                <a16:creationId xmlns:a16="http://schemas.microsoft.com/office/drawing/2014/main" id="{821D01E2-B67B-4862-B0AD-5FA53B3BA74F}"/>
              </a:ext>
            </a:extLst>
          </p:cNvPr>
          <p:cNvPicPr>
            <a:picLocks noChangeAspect="1"/>
          </p:cNvPicPr>
          <p:nvPr/>
        </p:nvPicPr>
        <p:blipFill>
          <a:blip r:embed="rId4"/>
          <a:stretch>
            <a:fillRect/>
          </a:stretch>
        </p:blipFill>
        <p:spPr>
          <a:xfrm>
            <a:off x="5515972" y="2436877"/>
            <a:ext cx="131520" cy="148491"/>
          </a:xfrm>
          <a:prstGeom prst="rect">
            <a:avLst/>
          </a:prstGeom>
        </p:spPr>
      </p:pic>
      <p:sp>
        <p:nvSpPr>
          <p:cNvPr id="44" name="Espace réservé du texte 8">
            <a:extLst>
              <a:ext uri="{FF2B5EF4-FFF2-40B4-BE49-F238E27FC236}">
                <a16:creationId xmlns:a16="http://schemas.microsoft.com/office/drawing/2014/main" id="{A7EE01A4-5E99-4B47-BD51-B3723517D41E}"/>
              </a:ext>
            </a:extLst>
          </p:cNvPr>
          <p:cNvSpPr txBox="1">
            <a:spLocks/>
          </p:cNvSpPr>
          <p:nvPr/>
        </p:nvSpPr>
        <p:spPr>
          <a:xfrm>
            <a:off x="2902815" y="5324373"/>
            <a:ext cx="4462414" cy="1478865"/>
          </a:xfrm>
          <a:prstGeom prst="rect">
            <a:avLst/>
          </a:prstGeom>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panose="02000000000000000000" pitchFamily="2" charset="0"/>
              </a:rPr>
              <a:t>Fonction « Grouper »</a:t>
            </a:r>
          </a:p>
          <a:p>
            <a:pPr marL="0" indent="0" algn="just">
              <a:lnSpc>
                <a:spcPts val="1500"/>
              </a:lnSpc>
              <a:spcBef>
                <a:spcPts val="400"/>
              </a:spcBef>
              <a:buNone/>
            </a:pPr>
            <a:r>
              <a:rPr lang="fr-FR" sz="900">
                <a:latin typeface="Marianne" panose="02000000000000000000" pitchFamily="2" charset="0"/>
              </a:rPr>
              <a:t>En cliquant sur l’icône        à droite d’un intitulé de colonne, vous pouvez trier ou grouper les établissements de la liste. </a:t>
            </a:r>
          </a:p>
        </p:txBody>
      </p:sp>
      <p:pic>
        <p:nvPicPr>
          <p:cNvPr id="46" name="Image 45">
            <a:extLst>
              <a:ext uri="{FF2B5EF4-FFF2-40B4-BE49-F238E27FC236}">
                <a16:creationId xmlns:a16="http://schemas.microsoft.com/office/drawing/2014/main" id="{1A95A9BE-9796-46A1-AAEE-AE7FA7D05605}"/>
              </a:ext>
            </a:extLst>
          </p:cNvPr>
          <p:cNvPicPr>
            <a:picLocks noChangeAspect="1"/>
          </p:cNvPicPr>
          <p:nvPr/>
        </p:nvPicPr>
        <p:blipFill>
          <a:blip r:embed="rId4"/>
          <a:stretch>
            <a:fillRect/>
          </a:stretch>
        </p:blipFill>
        <p:spPr>
          <a:xfrm>
            <a:off x="4253585" y="5639527"/>
            <a:ext cx="131520" cy="148491"/>
          </a:xfrm>
          <a:prstGeom prst="rect">
            <a:avLst/>
          </a:prstGeom>
        </p:spPr>
      </p:pic>
      <p:sp>
        <p:nvSpPr>
          <p:cNvPr id="47" name="ZoneTexte 46">
            <a:extLst>
              <a:ext uri="{FF2B5EF4-FFF2-40B4-BE49-F238E27FC236}">
                <a16:creationId xmlns:a16="http://schemas.microsoft.com/office/drawing/2014/main" id="{FEE8D65D-2FFB-414E-9C43-AA9A74DAD7AD}"/>
              </a:ext>
            </a:extLst>
          </p:cNvPr>
          <p:cNvSpPr txBox="1"/>
          <p:nvPr/>
        </p:nvSpPr>
        <p:spPr>
          <a:xfrm>
            <a:off x="2947205" y="6018408"/>
            <a:ext cx="2285681" cy="784830"/>
          </a:xfrm>
          <a:prstGeom prst="rect">
            <a:avLst/>
          </a:prstGeom>
          <a:noFill/>
        </p:spPr>
        <p:txBody>
          <a:bodyPr wrap="square">
            <a:spAutoFit/>
          </a:bodyPr>
          <a:lstStyle/>
          <a:p>
            <a:pPr marL="0" indent="0" algn="just">
              <a:buNone/>
            </a:pPr>
            <a:r>
              <a:rPr lang="fr-FR" sz="900" i="1">
                <a:latin typeface="Marianne" panose="02000000000000000000" pitchFamily="2" charset="0"/>
              </a:rPr>
              <a:t>Exemple :  en groupant les résultats par type d’établissement, la liste s’ordonne en autant de rubriques « Centre pénitentiaire », « Centre de détention », « Maisons d’arrêt » etc. </a:t>
            </a:r>
          </a:p>
        </p:txBody>
      </p:sp>
      <p:pic>
        <p:nvPicPr>
          <p:cNvPr id="48" name="Image 47">
            <a:extLst>
              <a:ext uri="{FF2B5EF4-FFF2-40B4-BE49-F238E27FC236}">
                <a16:creationId xmlns:a16="http://schemas.microsoft.com/office/drawing/2014/main" id="{5F192062-C70F-4F24-A466-56446F4129CA}"/>
              </a:ext>
            </a:extLst>
          </p:cNvPr>
          <p:cNvPicPr>
            <a:picLocks noChangeAspect="1"/>
          </p:cNvPicPr>
          <p:nvPr/>
        </p:nvPicPr>
        <p:blipFill rotWithShape="1">
          <a:blip r:embed="rId5"/>
          <a:srcRect l="32292" t="28721" r="35832" b="39328"/>
          <a:stretch/>
        </p:blipFill>
        <p:spPr>
          <a:xfrm>
            <a:off x="5232886" y="5821812"/>
            <a:ext cx="2061104" cy="901700"/>
          </a:xfrm>
          <a:prstGeom prst="rect">
            <a:avLst/>
          </a:prstGeom>
          <a:effectLst/>
        </p:spPr>
      </p:pic>
      <p:cxnSp>
        <p:nvCxnSpPr>
          <p:cNvPr id="49" name="Connecteur en arc 24">
            <a:extLst>
              <a:ext uri="{FF2B5EF4-FFF2-40B4-BE49-F238E27FC236}">
                <a16:creationId xmlns:a16="http://schemas.microsoft.com/office/drawing/2014/main" id="{0AD9015E-A7A6-4830-A4B4-BEC903FB933A}"/>
              </a:ext>
            </a:extLst>
          </p:cNvPr>
          <p:cNvCxnSpPr>
            <a:cxnSpLocks/>
          </p:cNvCxnSpPr>
          <p:nvPr/>
        </p:nvCxnSpPr>
        <p:spPr>
          <a:xfrm rot="5400000" flipH="1" flipV="1">
            <a:off x="4218580" y="3961221"/>
            <a:ext cx="2739005" cy="0"/>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1" name="Image 50">
            <a:extLst>
              <a:ext uri="{FF2B5EF4-FFF2-40B4-BE49-F238E27FC236}">
                <a16:creationId xmlns:a16="http://schemas.microsoft.com/office/drawing/2014/main" id="{A525E4D8-48E1-42BC-9A0D-B94360BA5B88}"/>
              </a:ext>
            </a:extLst>
          </p:cNvPr>
          <p:cNvPicPr>
            <a:picLocks noChangeAspect="1"/>
          </p:cNvPicPr>
          <p:nvPr/>
        </p:nvPicPr>
        <p:blipFill rotWithShape="1">
          <a:blip r:embed="rId6"/>
          <a:srcRect l="17595" t="15917" r="1493" b="3768"/>
          <a:stretch/>
        </p:blipFill>
        <p:spPr>
          <a:xfrm>
            <a:off x="7520664" y="5324373"/>
            <a:ext cx="3396099" cy="1478865"/>
          </a:xfrm>
          <a:prstGeom prst="rect">
            <a:avLst/>
          </a:prstGeom>
          <a:effectLst/>
        </p:spPr>
      </p:pic>
      <p:sp>
        <p:nvSpPr>
          <p:cNvPr id="52" name="Triangle isocèle 51">
            <a:extLst>
              <a:ext uri="{FF2B5EF4-FFF2-40B4-BE49-F238E27FC236}">
                <a16:creationId xmlns:a16="http://schemas.microsoft.com/office/drawing/2014/main" id="{97A83042-BEBA-4A79-B5D3-DD5F1B8672EF}"/>
              </a:ext>
            </a:extLst>
          </p:cNvPr>
          <p:cNvSpPr/>
          <p:nvPr/>
        </p:nvSpPr>
        <p:spPr>
          <a:xfrm rot="5400000">
            <a:off x="7372545" y="6040386"/>
            <a:ext cx="154635" cy="64935"/>
          </a:xfrm>
          <a:prstGeom prst="triangle">
            <a:avLst/>
          </a:prstGeom>
          <a:solidFill>
            <a:srgbClr val="83A47D"/>
          </a:solidFill>
          <a:ln>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space réservé du texte 8">
            <a:extLst>
              <a:ext uri="{FF2B5EF4-FFF2-40B4-BE49-F238E27FC236}">
                <a16:creationId xmlns:a16="http://schemas.microsoft.com/office/drawing/2014/main" id="{8F9B5BEF-CE4C-40C3-A52F-4BD1A982887C}"/>
              </a:ext>
            </a:extLst>
          </p:cNvPr>
          <p:cNvSpPr txBox="1">
            <a:spLocks/>
          </p:cNvSpPr>
          <p:nvPr/>
        </p:nvSpPr>
        <p:spPr>
          <a:xfrm>
            <a:off x="10125596" y="2618402"/>
            <a:ext cx="1969447" cy="1478866"/>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Pour faciliter la lecture, vous pouvez élargir ou réduire chaque colonne, à la façon d’un tableur Excel.</a:t>
            </a:r>
          </a:p>
          <a:p>
            <a:pPr marL="0" indent="0" algn="just">
              <a:lnSpc>
                <a:spcPct val="150000"/>
              </a:lnSpc>
              <a:spcBef>
                <a:spcPts val="400"/>
              </a:spcBef>
              <a:buNone/>
            </a:pPr>
            <a:r>
              <a:rPr lang="fr-FR" sz="900" i="1">
                <a:solidFill>
                  <a:srgbClr val="7030A0"/>
                </a:solidFill>
                <a:latin typeface="Marianne" panose="02000000000000000000" pitchFamily="2" charset="0"/>
              </a:rPr>
              <a:t>Cumulez les filtres pour affiner votre recherche</a:t>
            </a:r>
          </a:p>
        </p:txBody>
      </p:sp>
      <p:pic>
        <p:nvPicPr>
          <p:cNvPr id="54" name="Graphique 53" descr="Informations avec un remplissage uni">
            <a:extLst>
              <a:ext uri="{FF2B5EF4-FFF2-40B4-BE49-F238E27FC236}">
                <a16:creationId xmlns:a16="http://schemas.microsoft.com/office/drawing/2014/main" id="{6CF179FC-4A38-432F-BE18-0E4D0F85F7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41" y="2454001"/>
            <a:ext cx="251356" cy="251356"/>
          </a:xfrm>
          <a:prstGeom prst="rect">
            <a:avLst/>
          </a:prstGeom>
        </p:spPr>
      </p:pic>
      <p:sp>
        <p:nvSpPr>
          <p:cNvPr id="55" name="Espace réservé du texte 8">
            <a:extLst>
              <a:ext uri="{FF2B5EF4-FFF2-40B4-BE49-F238E27FC236}">
                <a16:creationId xmlns:a16="http://schemas.microsoft.com/office/drawing/2014/main" id="{D8010E1F-0989-4646-AF55-A3A6AC0244A9}"/>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pic>
        <p:nvPicPr>
          <p:cNvPr id="4" name="Image 3">
            <a:extLst>
              <a:ext uri="{FF2B5EF4-FFF2-40B4-BE49-F238E27FC236}">
                <a16:creationId xmlns:a16="http://schemas.microsoft.com/office/drawing/2014/main" id="{66846ABC-9299-4AFC-A4AD-61679BD78EF5}"/>
              </a:ext>
            </a:extLst>
          </p:cNvPr>
          <p:cNvPicPr>
            <a:picLocks noChangeAspect="1"/>
          </p:cNvPicPr>
          <p:nvPr/>
        </p:nvPicPr>
        <p:blipFill>
          <a:blip r:embed="rId9"/>
          <a:stretch>
            <a:fillRect/>
          </a:stretch>
        </p:blipFill>
        <p:spPr>
          <a:xfrm>
            <a:off x="1379741" y="5227506"/>
            <a:ext cx="223061" cy="191195"/>
          </a:xfrm>
          <a:prstGeom prst="rect">
            <a:avLst/>
          </a:prstGeom>
        </p:spPr>
      </p:pic>
      <p:sp>
        <p:nvSpPr>
          <p:cNvPr id="7" name="Rectangle 6">
            <a:extLst>
              <a:ext uri="{FF2B5EF4-FFF2-40B4-BE49-F238E27FC236}">
                <a16:creationId xmlns:a16="http://schemas.microsoft.com/office/drawing/2014/main" id="{78D22979-7F0B-40B9-AAD8-06AC85037F6B}"/>
              </a:ext>
            </a:extLst>
          </p:cNvPr>
          <p:cNvSpPr/>
          <p:nvPr/>
        </p:nvSpPr>
        <p:spPr>
          <a:xfrm>
            <a:off x="3490132" y="2591718"/>
            <a:ext cx="6480000" cy="14849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828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Présentation de la fiche établissement pénitentiaire</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2"/>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pic>
        <p:nvPicPr>
          <p:cNvPr id="18" name="Image 17">
            <a:extLst>
              <a:ext uri="{FF2B5EF4-FFF2-40B4-BE49-F238E27FC236}">
                <a16:creationId xmlns:a16="http://schemas.microsoft.com/office/drawing/2014/main" id="{F8E98EE9-4D7F-4B84-A432-C520B79FBE78}"/>
              </a:ext>
            </a:extLst>
          </p:cNvPr>
          <p:cNvPicPr>
            <a:picLocks noChangeAspect="1"/>
          </p:cNvPicPr>
          <p:nvPr/>
        </p:nvPicPr>
        <p:blipFill>
          <a:blip r:embed="rId3"/>
          <a:stretch>
            <a:fillRect/>
          </a:stretch>
        </p:blipFill>
        <p:spPr>
          <a:xfrm>
            <a:off x="3707511" y="6148275"/>
            <a:ext cx="342900" cy="428625"/>
          </a:xfrm>
          <a:prstGeom prst="rect">
            <a:avLst/>
          </a:prstGeom>
        </p:spPr>
      </p:pic>
      <p:sp>
        <p:nvSpPr>
          <p:cNvPr id="21" name="Espace réservé du texte 8">
            <a:extLst>
              <a:ext uri="{FF2B5EF4-FFF2-40B4-BE49-F238E27FC236}">
                <a16:creationId xmlns:a16="http://schemas.microsoft.com/office/drawing/2014/main" id="{C91A8944-821A-40DA-A02A-C850EE462966}"/>
              </a:ext>
            </a:extLst>
          </p:cNvPr>
          <p:cNvSpPr txBox="1">
            <a:spLocks/>
          </p:cNvSpPr>
          <p:nvPr/>
        </p:nvSpPr>
        <p:spPr>
          <a:xfrm>
            <a:off x="4050412" y="5978526"/>
            <a:ext cx="2904178"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rPr>
              <a:t>Cet icône indique un champ obligatoire. La sauvegarde des modifications est conditionnée au remplissage de ces champs</a:t>
            </a:r>
            <a:r>
              <a:rPr lang="fr-FR" sz="900">
                <a:solidFill>
                  <a:srgbClr val="D9534F"/>
                </a:solidFill>
                <a:latin typeface="Marianne" panose="02000000000000000000" pitchFamily="2" charset="0"/>
              </a:rPr>
              <a:t>.</a:t>
            </a:r>
            <a:endPar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endParaRPr>
          </a:p>
        </p:txBody>
      </p:sp>
      <p:pic>
        <p:nvPicPr>
          <p:cNvPr id="22" name="Image 21">
            <a:extLst>
              <a:ext uri="{FF2B5EF4-FFF2-40B4-BE49-F238E27FC236}">
                <a16:creationId xmlns:a16="http://schemas.microsoft.com/office/drawing/2014/main" id="{931E3E3F-0DF9-4A0A-9BD9-A6715A58BEB9}"/>
              </a:ext>
            </a:extLst>
          </p:cNvPr>
          <p:cNvPicPr>
            <a:picLocks noChangeAspect="1"/>
          </p:cNvPicPr>
          <p:nvPr/>
        </p:nvPicPr>
        <p:blipFill rotWithShape="1">
          <a:blip r:embed="rId4"/>
          <a:srcRect t="24528" r="95883" b="18114"/>
          <a:stretch/>
        </p:blipFill>
        <p:spPr>
          <a:xfrm>
            <a:off x="106478" y="6194205"/>
            <a:ext cx="351137" cy="310430"/>
          </a:xfrm>
          <a:prstGeom prst="rect">
            <a:avLst/>
          </a:prstGeom>
        </p:spPr>
      </p:pic>
      <p:sp>
        <p:nvSpPr>
          <p:cNvPr id="23" name="Espace réservé du texte 8">
            <a:extLst>
              <a:ext uri="{FF2B5EF4-FFF2-40B4-BE49-F238E27FC236}">
                <a16:creationId xmlns:a16="http://schemas.microsoft.com/office/drawing/2014/main" id="{7AED0CCE-3DC4-42B0-9E09-7E815748FADA}"/>
              </a:ext>
            </a:extLst>
          </p:cNvPr>
          <p:cNvSpPr txBox="1">
            <a:spLocks/>
          </p:cNvSpPr>
          <p:nvPr/>
        </p:nvSpPr>
        <p:spPr>
          <a:xfrm>
            <a:off x="455155" y="5978526"/>
            <a:ext cx="3286804" cy="76812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Depuis la fiche de l’établissement sélectionné, vous pouvez modifier les données affichées en cliquant</a:t>
            </a:r>
            <a:r>
              <a:rPr kumimoji="0" lang="fr-FR" sz="900" b="0" i="0" u="none" strike="noStrike" kern="1200" cap="none" spc="0" normalizeH="0" baseline="0" noProof="0">
                <a:ln>
                  <a:noFill/>
                </a:ln>
                <a:effectLst/>
                <a:uLnTx/>
                <a:uFillTx/>
                <a:latin typeface="Marianne"/>
              </a:rPr>
              <a:t> sur </a:t>
            </a:r>
            <a:r>
              <a:rPr lang="fr-FR" sz="900">
                <a:latin typeface="Marianne"/>
              </a:rPr>
              <a:t>l'icône "crayon" en haut à gauche.</a:t>
            </a:r>
            <a:r>
              <a:rPr kumimoji="0" lang="fr-FR" sz="900" b="0" i="0" u="none" strike="noStrike" kern="1200" cap="none" spc="0" normalizeH="0" baseline="0" noProof="0">
                <a:ln>
                  <a:noFill/>
                </a:ln>
                <a:effectLst/>
                <a:uLnTx/>
                <a:uFillTx/>
                <a:latin typeface="Marianne"/>
              </a:rPr>
              <a:t> </a:t>
            </a:r>
            <a:endParaRPr kumimoji="0" lang="fr-FR" sz="900" b="0" i="0" u="none" strike="noStrike" kern="1200" cap="none" spc="0" normalizeH="0" baseline="0" noProof="0">
              <a:ln>
                <a:noFill/>
              </a:ln>
              <a:effectLst/>
              <a:uLnTx/>
              <a:uFillTx/>
              <a:latin typeface="Marianne" panose="02000000000000000000" pitchFamily="2" charset="0"/>
              <a:ea typeface="+mn-ea"/>
              <a:cs typeface="+mn-cs"/>
            </a:endParaRPr>
          </a:p>
        </p:txBody>
      </p:sp>
      <p:pic>
        <p:nvPicPr>
          <p:cNvPr id="24" name="Image 23" descr="Une image contenant texte&#10;&#10;Description générée automatiquement">
            <a:extLst>
              <a:ext uri="{FF2B5EF4-FFF2-40B4-BE49-F238E27FC236}">
                <a16:creationId xmlns:a16="http://schemas.microsoft.com/office/drawing/2014/main" id="{E465BFEF-3DD1-415B-B57C-8B016213204C}"/>
              </a:ext>
            </a:extLst>
          </p:cNvPr>
          <p:cNvPicPr>
            <a:picLocks noChangeAspect="1"/>
          </p:cNvPicPr>
          <p:nvPr/>
        </p:nvPicPr>
        <p:blipFill>
          <a:blip r:embed="rId5"/>
          <a:stretch>
            <a:fillRect/>
          </a:stretch>
        </p:blipFill>
        <p:spPr>
          <a:xfrm>
            <a:off x="6954590" y="6194205"/>
            <a:ext cx="427239" cy="336765"/>
          </a:xfrm>
          <a:prstGeom prst="rect">
            <a:avLst/>
          </a:prstGeom>
        </p:spPr>
      </p:pic>
      <p:sp>
        <p:nvSpPr>
          <p:cNvPr id="25" name="Espace réservé du texte 8">
            <a:extLst>
              <a:ext uri="{FF2B5EF4-FFF2-40B4-BE49-F238E27FC236}">
                <a16:creationId xmlns:a16="http://schemas.microsoft.com/office/drawing/2014/main" id="{01A6E341-15AB-492F-9060-1ABDF733E995}"/>
              </a:ext>
            </a:extLst>
          </p:cNvPr>
          <p:cNvSpPr txBox="1">
            <a:spLocks/>
          </p:cNvSpPr>
          <p:nvPr/>
        </p:nvSpPr>
        <p:spPr>
          <a:xfrm>
            <a:off x="7313074" y="5978526"/>
            <a:ext cx="2991164"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rPr>
              <a:t>Cet icône permet de sauvegarder les modifications apportées à la fiche établissement</a:t>
            </a:r>
            <a:r>
              <a:rPr lang="fr-FR" sz="900">
                <a:solidFill>
                  <a:prstClr val="black">
                    <a:lumMod val="85000"/>
                    <a:lumOff val="15000"/>
                  </a:prstClr>
                </a:solidFill>
                <a:latin typeface="Marianne" panose="02000000000000000000" pitchFamily="2" charset="0"/>
              </a:rPr>
              <a:t>.</a:t>
            </a:r>
            <a:endPar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endParaRPr>
          </a:p>
        </p:txBody>
      </p:sp>
      <p:sp>
        <p:nvSpPr>
          <p:cNvPr id="30" name="Espace réservé du texte 8">
            <a:extLst>
              <a:ext uri="{FF2B5EF4-FFF2-40B4-BE49-F238E27FC236}">
                <a16:creationId xmlns:a16="http://schemas.microsoft.com/office/drawing/2014/main" id="{9B778125-7773-4962-A55E-11535000C304}"/>
              </a:ext>
            </a:extLst>
          </p:cNvPr>
          <p:cNvSpPr txBox="1">
            <a:spLocks/>
          </p:cNvSpPr>
          <p:nvPr/>
        </p:nvSpPr>
        <p:spPr>
          <a:xfrm>
            <a:off x="10102790" y="2326959"/>
            <a:ext cx="2016000" cy="3240922"/>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a:rPr>
              <a:t>La « fiche établissement » dans le module de gestion de données est la </a:t>
            </a:r>
            <a:r>
              <a:rPr lang="fr-FR" sz="900" b="1" i="1">
                <a:solidFill>
                  <a:srgbClr val="7030A0"/>
                </a:solidFill>
                <a:latin typeface="Marianne"/>
              </a:rPr>
              <a:t>source</a:t>
            </a:r>
            <a:r>
              <a:rPr lang="fr-FR" sz="900" i="1">
                <a:solidFill>
                  <a:srgbClr val="7030A0"/>
                </a:solidFill>
                <a:latin typeface="Marianne"/>
              </a:rPr>
              <a:t> des informations affichées sur la cartographie. C’est donc ici que s’effectue toute modification / actualisation des informations sur un établissement.</a:t>
            </a:r>
          </a:p>
          <a:p>
            <a:pPr marL="0" indent="0" algn="just">
              <a:lnSpc>
                <a:spcPct val="150000"/>
              </a:lnSpc>
              <a:buNone/>
            </a:pPr>
            <a:r>
              <a:rPr lang="fr-FR" sz="900" i="1">
                <a:solidFill>
                  <a:srgbClr val="7030A0"/>
                </a:solidFill>
                <a:latin typeface="Marianne"/>
              </a:rPr>
              <a:t>Les informations hébergées par IPRO360° sur les établissements pénitentiaires sont structurées en cinq onglets : Informations générales; Quartiers, Activités, Ateliers et Partenaires.</a:t>
            </a:r>
          </a:p>
        </p:txBody>
      </p:sp>
      <p:pic>
        <p:nvPicPr>
          <p:cNvPr id="31" name="Graphique 30" descr="Informations avec un remplissage uni">
            <a:extLst>
              <a:ext uri="{FF2B5EF4-FFF2-40B4-BE49-F238E27FC236}">
                <a16:creationId xmlns:a16="http://schemas.microsoft.com/office/drawing/2014/main" id="{7928AD99-DDB1-4D77-B248-E64E89D6CB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85112" y="2201281"/>
            <a:ext cx="251356" cy="251356"/>
          </a:xfrm>
          <a:prstGeom prst="rect">
            <a:avLst/>
          </a:prstGeom>
        </p:spPr>
      </p:pic>
      <p:pic>
        <p:nvPicPr>
          <p:cNvPr id="36" name="Image 35" descr="Une image contenant texte&#10;&#10;Description générée automatiquement">
            <a:extLst>
              <a:ext uri="{FF2B5EF4-FFF2-40B4-BE49-F238E27FC236}">
                <a16:creationId xmlns:a16="http://schemas.microsoft.com/office/drawing/2014/main" id="{5F69C198-39D5-4780-AB41-F5445B88CD06}"/>
              </a:ext>
            </a:extLst>
          </p:cNvPr>
          <p:cNvPicPr>
            <a:picLocks noChangeAspect="1"/>
          </p:cNvPicPr>
          <p:nvPr/>
        </p:nvPicPr>
        <p:blipFill>
          <a:blip r:embed="rId8"/>
          <a:stretch>
            <a:fillRect/>
          </a:stretch>
        </p:blipFill>
        <p:spPr>
          <a:xfrm>
            <a:off x="154826" y="1578365"/>
            <a:ext cx="9874928" cy="4351908"/>
          </a:xfrm>
          <a:prstGeom prst="rect">
            <a:avLst/>
          </a:prstGeom>
        </p:spPr>
      </p:pic>
      <p:sp>
        <p:nvSpPr>
          <p:cNvPr id="37" name="Espace réservé du texte 8">
            <a:extLst>
              <a:ext uri="{FF2B5EF4-FFF2-40B4-BE49-F238E27FC236}">
                <a16:creationId xmlns:a16="http://schemas.microsoft.com/office/drawing/2014/main" id="{285C644A-43F2-4E27-AE27-95CE07E3ED39}"/>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pic>
        <p:nvPicPr>
          <p:cNvPr id="3" name="Image 2">
            <a:extLst>
              <a:ext uri="{FF2B5EF4-FFF2-40B4-BE49-F238E27FC236}">
                <a16:creationId xmlns:a16="http://schemas.microsoft.com/office/drawing/2014/main" id="{DCEF921F-FE5C-4008-B1F2-81AD66399135}"/>
              </a:ext>
            </a:extLst>
          </p:cNvPr>
          <p:cNvPicPr>
            <a:picLocks noChangeAspect="1"/>
          </p:cNvPicPr>
          <p:nvPr/>
        </p:nvPicPr>
        <p:blipFill>
          <a:blip r:embed="rId9"/>
          <a:stretch>
            <a:fillRect/>
          </a:stretch>
        </p:blipFill>
        <p:spPr>
          <a:xfrm>
            <a:off x="1841618" y="1916023"/>
            <a:ext cx="47625" cy="85725"/>
          </a:xfrm>
          <a:prstGeom prst="rect">
            <a:avLst/>
          </a:prstGeom>
        </p:spPr>
      </p:pic>
      <p:sp>
        <p:nvSpPr>
          <p:cNvPr id="20" name="Espace réservé du texte 8">
            <a:extLst>
              <a:ext uri="{FF2B5EF4-FFF2-40B4-BE49-F238E27FC236}">
                <a16:creationId xmlns:a16="http://schemas.microsoft.com/office/drawing/2014/main" id="{53DCB60E-3770-4D34-B7FD-5105E8F3EEBD}"/>
              </a:ext>
            </a:extLst>
          </p:cNvPr>
          <p:cNvSpPr txBox="1">
            <a:spLocks/>
          </p:cNvSpPr>
          <p:nvPr/>
        </p:nvSpPr>
        <p:spPr>
          <a:xfrm>
            <a:off x="3440323" y="1530112"/>
            <a:ext cx="3500058" cy="523220"/>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Une * à côté de l'onglet indique qu'une modification a été apportée et que la fiche n'est pas encore sauvegardée.</a:t>
            </a:r>
          </a:p>
        </p:txBody>
      </p:sp>
      <p:cxnSp>
        <p:nvCxnSpPr>
          <p:cNvPr id="26" name="Connecteur en arc 24">
            <a:extLst>
              <a:ext uri="{FF2B5EF4-FFF2-40B4-BE49-F238E27FC236}">
                <a16:creationId xmlns:a16="http://schemas.microsoft.com/office/drawing/2014/main" id="{6ADD47B9-0640-46B1-9980-40888E07EEC3}"/>
              </a:ext>
            </a:extLst>
          </p:cNvPr>
          <p:cNvCxnSpPr>
            <a:cxnSpLocks/>
          </p:cNvCxnSpPr>
          <p:nvPr/>
        </p:nvCxnSpPr>
        <p:spPr>
          <a:xfrm rot="10800000" flipV="1">
            <a:off x="1875364" y="1726858"/>
            <a:ext cx="1552172" cy="178405"/>
          </a:xfrm>
          <a:prstGeom prst="curvedConnector3">
            <a:avLst>
              <a:gd name="adj1" fmla="val 9747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348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entagone 74">
            <a:extLst>
              <a:ext uri="{FF2B5EF4-FFF2-40B4-BE49-F238E27FC236}">
                <a16:creationId xmlns:a16="http://schemas.microsoft.com/office/drawing/2014/main" id="{B7A8510B-2964-4917-9503-D423D3693F4D}"/>
              </a:ext>
            </a:extLst>
          </p:cNvPr>
          <p:cNvSpPr/>
          <p:nvPr/>
        </p:nvSpPr>
        <p:spPr>
          <a:xfrm rot="5400000">
            <a:off x="262319" y="5078776"/>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85664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Présentation de l’onglet « Informations générales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150" name="Pentagone 74">
            <a:extLst>
              <a:ext uri="{FF2B5EF4-FFF2-40B4-BE49-F238E27FC236}">
                <a16:creationId xmlns:a16="http://schemas.microsoft.com/office/drawing/2014/main" id="{E29CA858-E27E-4ED3-936F-A06585EB97BB}"/>
              </a:ext>
            </a:extLst>
          </p:cNvPr>
          <p:cNvSpPr/>
          <p:nvPr/>
        </p:nvSpPr>
        <p:spPr>
          <a:xfrm rot="5400000">
            <a:off x="262319" y="4463449"/>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Pentagone 73">
            <a:extLst>
              <a:ext uri="{FF2B5EF4-FFF2-40B4-BE49-F238E27FC236}">
                <a16:creationId xmlns:a16="http://schemas.microsoft.com/office/drawing/2014/main" id="{3273F14F-ADC0-47F0-A603-331D995C7130}"/>
              </a:ext>
            </a:extLst>
          </p:cNvPr>
          <p:cNvSpPr/>
          <p:nvPr/>
        </p:nvSpPr>
        <p:spPr>
          <a:xfrm rot="5400000">
            <a:off x="262319" y="3810524"/>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Pentagone 72">
            <a:extLst>
              <a:ext uri="{FF2B5EF4-FFF2-40B4-BE49-F238E27FC236}">
                <a16:creationId xmlns:a16="http://schemas.microsoft.com/office/drawing/2014/main" id="{350D3A08-DA98-4913-ADD6-5BF8E320652F}"/>
              </a:ext>
            </a:extLst>
          </p:cNvPr>
          <p:cNvSpPr/>
          <p:nvPr/>
        </p:nvSpPr>
        <p:spPr>
          <a:xfrm rot="5400000">
            <a:off x="262319" y="3157599"/>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Pentagone 71">
            <a:extLst>
              <a:ext uri="{FF2B5EF4-FFF2-40B4-BE49-F238E27FC236}">
                <a16:creationId xmlns:a16="http://schemas.microsoft.com/office/drawing/2014/main" id="{C135AF84-92E2-4D1F-9D76-61AC2D6D19F1}"/>
              </a:ext>
            </a:extLst>
          </p:cNvPr>
          <p:cNvSpPr/>
          <p:nvPr/>
        </p:nvSpPr>
        <p:spPr>
          <a:xfrm rot="5400000">
            <a:off x="36871" y="2279226"/>
            <a:ext cx="1218610" cy="594658"/>
          </a:xfrm>
          <a:prstGeom prst="homePlate">
            <a:avLst>
              <a:gd name="adj" fmla="val 17382"/>
            </a:avLst>
          </a:prstGeom>
          <a:solidFill>
            <a:srgbClr val="F3B237"/>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ZoneTexte 161">
            <a:extLst>
              <a:ext uri="{FF2B5EF4-FFF2-40B4-BE49-F238E27FC236}">
                <a16:creationId xmlns:a16="http://schemas.microsoft.com/office/drawing/2014/main" id="{5B0AD89F-2A8D-409C-92E4-349A17F1DA34}"/>
              </a:ext>
            </a:extLst>
          </p:cNvPr>
          <p:cNvSpPr txBox="1"/>
          <p:nvPr/>
        </p:nvSpPr>
        <p:spPr>
          <a:xfrm>
            <a:off x="274954" y="3353180"/>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Quartiers</a:t>
            </a:r>
          </a:p>
        </p:txBody>
      </p:sp>
      <p:sp>
        <p:nvSpPr>
          <p:cNvPr id="165" name="ZoneTexte 164">
            <a:extLst>
              <a:ext uri="{FF2B5EF4-FFF2-40B4-BE49-F238E27FC236}">
                <a16:creationId xmlns:a16="http://schemas.microsoft.com/office/drawing/2014/main" id="{D30C175A-A1EF-489D-AC98-EB9EE018B73B}"/>
              </a:ext>
            </a:extLst>
          </p:cNvPr>
          <p:cNvSpPr txBox="1"/>
          <p:nvPr/>
        </p:nvSpPr>
        <p:spPr>
          <a:xfrm>
            <a:off x="274954" y="4000131"/>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Activités</a:t>
            </a:r>
          </a:p>
        </p:txBody>
      </p:sp>
      <p:sp>
        <p:nvSpPr>
          <p:cNvPr id="166" name="ZoneTexte 165">
            <a:extLst>
              <a:ext uri="{FF2B5EF4-FFF2-40B4-BE49-F238E27FC236}">
                <a16:creationId xmlns:a16="http://schemas.microsoft.com/office/drawing/2014/main" id="{D0E4BE87-28B4-4FD9-99CE-DDB14C24DCAD}"/>
              </a:ext>
            </a:extLst>
          </p:cNvPr>
          <p:cNvSpPr txBox="1"/>
          <p:nvPr/>
        </p:nvSpPr>
        <p:spPr>
          <a:xfrm>
            <a:off x="274954" y="4653056"/>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Ateliers</a:t>
            </a:r>
          </a:p>
        </p:txBody>
      </p:sp>
      <p:sp>
        <p:nvSpPr>
          <p:cNvPr id="154" name="ZoneTexte 153">
            <a:extLst>
              <a:ext uri="{FF2B5EF4-FFF2-40B4-BE49-F238E27FC236}">
                <a16:creationId xmlns:a16="http://schemas.microsoft.com/office/drawing/2014/main" id="{B45C8923-77F4-43B4-B5AD-D132485E3092}"/>
              </a:ext>
            </a:extLst>
          </p:cNvPr>
          <p:cNvSpPr txBox="1"/>
          <p:nvPr/>
        </p:nvSpPr>
        <p:spPr>
          <a:xfrm>
            <a:off x="274954" y="2585113"/>
            <a:ext cx="742444" cy="338554"/>
          </a:xfrm>
          <a:prstGeom prst="rect">
            <a:avLst/>
          </a:prstGeom>
          <a:noFill/>
          <a:ln>
            <a:noFill/>
          </a:ln>
        </p:spPr>
        <p:txBody>
          <a:bodyPr wrap="square" rtlCol="0">
            <a:spAutoFit/>
          </a:bodyPr>
          <a:lstStyle>
            <a:defPPr>
              <a:defRPr lang="fr-FR"/>
            </a:defPPr>
            <a:lvl1pPr algn="ctr">
              <a:defRPr sz="900" b="1">
                <a:solidFill>
                  <a:schemeClr val="bg1"/>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Info.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générales</a:t>
            </a:r>
          </a:p>
        </p:txBody>
      </p:sp>
      <p:sp>
        <p:nvSpPr>
          <p:cNvPr id="167" name="Ellipse 166">
            <a:extLst>
              <a:ext uri="{FF2B5EF4-FFF2-40B4-BE49-F238E27FC236}">
                <a16:creationId xmlns:a16="http://schemas.microsoft.com/office/drawing/2014/main" id="{B5FBEFE8-3ACC-46F0-A885-638EE7EE84C4}"/>
              </a:ext>
            </a:extLst>
          </p:cNvPr>
          <p:cNvSpPr/>
          <p:nvPr/>
        </p:nvSpPr>
        <p:spPr>
          <a:xfrm>
            <a:off x="514597" y="2229444"/>
            <a:ext cx="263159" cy="263159"/>
          </a:xfrm>
          <a:prstGeom prst="ellipse">
            <a:avLst/>
          </a:prstGeom>
          <a:solidFill>
            <a:srgbClr val="7BA58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a:solidFill>
                  <a:prstClr val="white"/>
                </a:solidFill>
                <a:latin typeface="Marianne" panose="02000000000000000000" pitchFamily="50" charset="0"/>
              </a:rPr>
              <a:t>1</a:t>
            </a:r>
            <a:endParaRPr kumimoji="0" lang="fr-FR" sz="1200" b="1" i="0" u="none" strike="noStrike" kern="1200" cap="none" spc="0" normalizeH="0" baseline="0" noProof="0">
              <a:ln>
                <a:noFill/>
              </a:ln>
              <a:solidFill>
                <a:prstClr val="white"/>
              </a:solidFill>
              <a:effectLst/>
              <a:uLnTx/>
              <a:uFillTx/>
              <a:latin typeface="Marianne" panose="02000000000000000000" pitchFamily="50" charset="0"/>
              <a:ea typeface="+mn-ea"/>
              <a:cs typeface="+mn-cs"/>
            </a:endParaRPr>
          </a:p>
        </p:txBody>
      </p:sp>
      <p:sp>
        <p:nvSpPr>
          <p:cNvPr id="36" name="ZoneTexte 35">
            <a:extLst>
              <a:ext uri="{FF2B5EF4-FFF2-40B4-BE49-F238E27FC236}">
                <a16:creationId xmlns:a16="http://schemas.microsoft.com/office/drawing/2014/main" id="{72D3FD6E-B97C-4D5E-93D9-4B3A1CE3E4A8}"/>
              </a:ext>
            </a:extLst>
          </p:cNvPr>
          <p:cNvSpPr txBox="1"/>
          <p:nvPr/>
        </p:nvSpPr>
        <p:spPr>
          <a:xfrm>
            <a:off x="274954" y="5268383"/>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Partenaire</a:t>
            </a:r>
          </a:p>
        </p:txBody>
      </p:sp>
      <p:pic>
        <p:nvPicPr>
          <p:cNvPr id="4" name="Image 3" descr="Une image contenant texte, capture d’écran, intérieur, ordinateur&#10;&#10;Description générée automatiquement">
            <a:extLst>
              <a:ext uri="{FF2B5EF4-FFF2-40B4-BE49-F238E27FC236}">
                <a16:creationId xmlns:a16="http://schemas.microsoft.com/office/drawing/2014/main" id="{C800EB4E-3FC7-428B-BDB2-1C603FFE7DDB}"/>
              </a:ext>
            </a:extLst>
          </p:cNvPr>
          <p:cNvPicPr>
            <a:picLocks noChangeAspect="1"/>
          </p:cNvPicPr>
          <p:nvPr/>
        </p:nvPicPr>
        <p:blipFill rotWithShape="1">
          <a:blip r:embed="rId4"/>
          <a:srcRect l="13356" t="4702" r="903" b="686"/>
          <a:stretch/>
        </p:blipFill>
        <p:spPr>
          <a:xfrm>
            <a:off x="1367264" y="1713365"/>
            <a:ext cx="8689486" cy="4294862"/>
          </a:xfrm>
          <a:prstGeom prst="rect">
            <a:avLst/>
          </a:prstGeom>
        </p:spPr>
      </p:pic>
      <p:sp>
        <p:nvSpPr>
          <p:cNvPr id="41" name="Rectangle : coins arrondis 40">
            <a:extLst>
              <a:ext uri="{FF2B5EF4-FFF2-40B4-BE49-F238E27FC236}">
                <a16:creationId xmlns:a16="http://schemas.microsoft.com/office/drawing/2014/main" id="{7738AF68-85D2-4594-943D-3BD0FF887516}"/>
              </a:ext>
            </a:extLst>
          </p:cNvPr>
          <p:cNvSpPr/>
          <p:nvPr/>
        </p:nvSpPr>
        <p:spPr>
          <a:xfrm>
            <a:off x="1779852" y="2816080"/>
            <a:ext cx="1033272" cy="279077"/>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B302300E-2630-469A-9BB3-3D5E54D3A635}"/>
              </a:ext>
            </a:extLst>
          </p:cNvPr>
          <p:cNvSpPr/>
          <p:nvPr/>
        </p:nvSpPr>
        <p:spPr>
          <a:xfrm>
            <a:off x="1779852" y="3739539"/>
            <a:ext cx="1033272" cy="283932"/>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 coins arrondis 42">
            <a:extLst>
              <a:ext uri="{FF2B5EF4-FFF2-40B4-BE49-F238E27FC236}">
                <a16:creationId xmlns:a16="http://schemas.microsoft.com/office/drawing/2014/main" id="{436E14A5-AAA8-4699-8ED6-99CB784110FF}"/>
              </a:ext>
            </a:extLst>
          </p:cNvPr>
          <p:cNvSpPr/>
          <p:nvPr/>
        </p:nvSpPr>
        <p:spPr>
          <a:xfrm>
            <a:off x="646176" y="6119339"/>
            <a:ext cx="1226684" cy="34852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solidFill>
                  <a:schemeClr val="tx1">
                    <a:lumMod val="85000"/>
                    <a:lumOff val="15000"/>
                  </a:schemeClr>
                </a:solidFill>
                <a:latin typeface="Marianne" panose="02000000000000000000" pitchFamily="50" charset="0"/>
              </a:rPr>
              <a:t>Informations non modifiables </a:t>
            </a:r>
          </a:p>
        </p:txBody>
      </p:sp>
      <p:cxnSp>
        <p:nvCxnSpPr>
          <p:cNvPr id="44" name="Connecteur en arc 25">
            <a:extLst>
              <a:ext uri="{FF2B5EF4-FFF2-40B4-BE49-F238E27FC236}">
                <a16:creationId xmlns:a16="http://schemas.microsoft.com/office/drawing/2014/main" id="{77AC6B7A-03E4-4883-926C-6F39DEECA432}"/>
              </a:ext>
            </a:extLst>
          </p:cNvPr>
          <p:cNvCxnSpPr>
            <a:cxnSpLocks/>
            <a:stCxn id="43" idx="0"/>
            <a:endCxn id="42" idx="1"/>
          </p:cNvCxnSpPr>
          <p:nvPr/>
        </p:nvCxnSpPr>
        <p:spPr>
          <a:xfrm rot="5400000" flipH="1" flipV="1">
            <a:off x="400768" y="4740255"/>
            <a:ext cx="2237834" cy="520334"/>
          </a:xfrm>
          <a:prstGeom prst="curvedConnector2">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Connecteur en arc 25">
            <a:extLst>
              <a:ext uri="{FF2B5EF4-FFF2-40B4-BE49-F238E27FC236}">
                <a16:creationId xmlns:a16="http://schemas.microsoft.com/office/drawing/2014/main" id="{A7E3A6C8-5CAD-47A6-861F-E2B0436C695B}"/>
              </a:ext>
            </a:extLst>
          </p:cNvPr>
          <p:cNvCxnSpPr>
            <a:cxnSpLocks/>
            <a:stCxn id="43" idx="0"/>
            <a:endCxn id="41" idx="1"/>
          </p:cNvCxnSpPr>
          <p:nvPr/>
        </p:nvCxnSpPr>
        <p:spPr>
          <a:xfrm rot="5400000" flipH="1" flipV="1">
            <a:off x="-62175" y="4277312"/>
            <a:ext cx="3163720" cy="520334"/>
          </a:xfrm>
          <a:prstGeom prst="curvedConnector2">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3" name="Espace réservé du texte 8">
            <a:extLst>
              <a:ext uri="{FF2B5EF4-FFF2-40B4-BE49-F238E27FC236}">
                <a16:creationId xmlns:a16="http://schemas.microsoft.com/office/drawing/2014/main" id="{7A643E10-CDE6-4723-8D51-65BB6FB0CC64}"/>
              </a:ext>
            </a:extLst>
          </p:cNvPr>
          <p:cNvSpPr txBox="1">
            <a:spLocks/>
          </p:cNvSpPr>
          <p:nvPr/>
        </p:nvSpPr>
        <p:spPr>
          <a:xfrm>
            <a:off x="3000650" y="1644738"/>
            <a:ext cx="3836813" cy="312700"/>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buNone/>
            </a:pPr>
            <a:r>
              <a:rPr lang="fr-FR" sz="900">
                <a:latin typeface="Marianne" panose="02000000000000000000" pitchFamily="2" charset="0"/>
              </a:rPr>
              <a:t>Pour sauvegarder les modifications il faut cliquer sur le bouton  </a:t>
            </a:r>
            <a:endParaRPr lang="fr-FR" sz="900" i="1">
              <a:latin typeface="Marianne" panose="02000000000000000000" pitchFamily="2" charset="0"/>
            </a:endParaRPr>
          </a:p>
        </p:txBody>
      </p:sp>
      <p:sp>
        <p:nvSpPr>
          <p:cNvPr id="70" name="Espace réservé du texte 8">
            <a:extLst>
              <a:ext uri="{FF2B5EF4-FFF2-40B4-BE49-F238E27FC236}">
                <a16:creationId xmlns:a16="http://schemas.microsoft.com/office/drawing/2014/main" id="{4405D7A9-F522-4A45-8D7A-ACA39D494E58}"/>
              </a:ext>
            </a:extLst>
          </p:cNvPr>
          <p:cNvSpPr txBox="1">
            <a:spLocks/>
          </p:cNvSpPr>
          <p:nvPr/>
        </p:nvSpPr>
        <p:spPr>
          <a:xfrm>
            <a:off x="10102790" y="2231709"/>
            <a:ext cx="2016000" cy="3681268"/>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panose="02000000000000000000" pitchFamily="2" charset="0"/>
              </a:rPr>
              <a:t>Pour modifier une information, sélectionnez le champ à modifier, puis :</a:t>
            </a:r>
          </a:p>
          <a:p>
            <a:pPr marL="0" indent="0" algn="just">
              <a:lnSpc>
                <a:spcPct val="150000"/>
              </a:lnSpc>
              <a:spcBef>
                <a:spcPts val="400"/>
              </a:spcBef>
              <a:buNone/>
            </a:pPr>
            <a:r>
              <a:rPr lang="fr-FR" sz="900" i="1">
                <a:solidFill>
                  <a:srgbClr val="7030A0"/>
                </a:solidFill>
                <a:latin typeface="Marianne" panose="02000000000000000000" pitchFamily="2" charset="0"/>
                <a:sym typeface="Wingdings" panose="05000000000000000000" pitchFamily="2" charset="2"/>
              </a:rPr>
              <a:t> </a:t>
            </a:r>
            <a:r>
              <a:rPr lang="fr-FR" sz="900" i="1">
                <a:solidFill>
                  <a:srgbClr val="7030A0"/>
                </a:solidFill>
                <a:latin typeface="Marianne" panose="02000000000000000000" pitchFamily="2" charset="0"/>
              </a:rPr>
              <a:t>Sélectionnez l’information dans la liste déroulante pour les champs « type de gestion », « public »,  « population » et « région administrative » ;</a:t>
            </a:r>
          </a:p>
          <a:p>
            <a:pPr marL="0" indent="0" algn="just">
              <a:lnSpc>
                <a:spcPct val="150000"/>
              </a:lnSpc>
              <a:spcBef>
                <a:spcPts val="400"/>
              </a:spcBef>
              <a:buNone/>
            </a:pPr>
            <a:r>
              <a:rPr lang="fr-FR" sz="900" i="1">
                <a:solidFill>
                  <a:srgbClr val="7030A0"/>
                </a:solidFill>
                <a:latin typeface="Marianne" panose="02000000000000000000" pitchFamily="2" charset="0"/>
                <a:sym typeface="Wingdings" panose="05000000000000000000" pitchFamily="2" charset="2"/>
              </a:rPr>
              <a:t> </a:t>
            </a:r>
            <a:r>
              <a:rPr lang="fr-FR" sz="900" i="1">
                <a:solidFill>
                  <a:srgbClr val="7030A0"/>
                </a:solidFill>
                <a:latin typeface="Marianne" panose="02000000000000000000" pitchFamily="2" charset="0"/>
              </a:rPr>
              <a:t>Saisissez l’information pour les champs libres « capacité théorique », « contact R2IP » et « adresse ».</a:t>
            </a:r>
          </a:p>
          <a:p>
            <a:pPr marL="0" indent="0" algn="just">
              <a:lnSpc>
                <a:spcPct val="150000"/>
              </a:lnSpc>
              <a:spcBef>
                <a:spcPts val="400"/>
              </a:spcBef>
              <a:buNone/>
            </a:pPr>
            <a:r>
              <a:rPr lang="fr-FR" sz="900" i="1">
                <a:solidFill>
                  <a:srgbClr val="7030A0"/>
                </a:solidFill>
                <a:latin typeface="Marianne" panose="02000000000000000000" pitchFamily="2" charset="0"/>
                <a:sym typeface="Wingdings" panose="05000000000000000000" pitchFamily="2" charset="2"/>
              </a:rPr>
              <a:t> Sauvegardez les informations. Sans sauvegarde, les modifications seront effacées dès que vous quitterez la fiche.</a:t>
            </a:r>
            <a:endParaRPr lang="fr-FR" sz="900" i="1">
              <a:solidFill>
                <a:srgbClr val="7030A0"/>
              </a:solidFill>
              <a:latin typeface="Marianne" panose="02000000000000000000" pitchFamily="2" charset="0"/>
            </a:endParaRPr>
          </a:p>
        </p:txBody>
      </p:sp>
      <p:pic>
        <p:nvPicPr>
          <p:cNvPr id="71" name="Graphique 70" descr="Informations avec un remplissage uni">
            <a:extLst>
              <a:ext uri="{FF2B5EF4-FFF2-40B4-BE49-F238E27FC236}">
                <a16:creationId xmlns:a16="http://schemas.microsoft.com/office/drawing/2014/main" id="{C32D6F4E-9D35-4A43-B98B-6BCB51096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85112" y="2106031"/>
            <a:ext cx="251356" cy="251356"/>
          </a:xfrm>
          <a:prstGeom prst="rect">
            <a:avLst/>
          </a:prstGeom>
        </p:spPr>
      </p:pic>
      <p:pic>
        <p:nvPicPr>
          <p:cNvPr id="72" name="Image 71" descr="Une image contenant texte&#10;&#10;Description générée automatiquement">
            <a:extLst>
              <a:ext uri="{FF2B5EF4-FFF2-40B4-BE49-F238E27FC236}">
                <a16:creationId xmlns:a16="http://schemas.microsoft.com/office/drawing/2014/main" id="{1C5FC4F0-1535-4B2E-AE6E-98B0647106BB}"/>
              </a:ext>
            </a:extLst>
          </p:cNvPr>
          <p:cNvPicPr>
            <a:picLocks noChangeAspect="1"/>
          </p:cNvPicPr>
          <p:nvPr/>
        </p:nvPicPr>
        <p:blipFill rotWithShape="1">
          <a:blip r:embed="rId7"/>
          <a:srcRect l="16520" t="-1853" r="19064" b="18739"/>
          <a:stretch/>
        </p:blipFill>
        <p:spPr>
          <a:xfrm>
            <a:off x="6560302" y="1653616"/>
            <a:ext cx="257452" cy="261839"/>
          </a:xfrm>
          <a:prstGeom prst="rect">
            <a:avLst/>
          </a:prstGeom>
        </p:spPr>
      </p:pic>
      <p:sp>
        <p:nvSpPr>
          <p:cNvPr id="84" name="Espace réservé du texte 8">
            <a:extLst>
              <a:ext uri="{FF2B5EF4-FFF2-40B4-BE49-F238E27FC236}">
                <a16:creationId xmlns:a16="http://schemas.microsoft.com/office/drawing/2014/main" id="{9EB8D4ED-19CE-4D9E-8DA8-04CC308977BE}"/>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506793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entagone 74">
            <a:extLst>
              <a:ext uri="{FF2B5EF4-FFF2-40B4-BE49-F238E27FC236}">
                <a16:creationId xmlns:a16="http://schemas.microsoft.com/office/drawing/2014/main" id="{B7A8510B-2964-4917-9503-D423D3693F4D}"/>
              </a:ext>
            </a:extLst>
          </p:cNvPr>
          <p:cNvSpPr/>
          <p:nvPr/>
        </p:nvSpPr>
        <p:spPr>
          <a:xfrm rot="5400000">
            <a:off x="260014" y="5078776"/>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85664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Présentation de l’onglet « Quartiers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150" name="Pentagone 74">
            <a:extLst>
              <a:ext uri="{FF2B5EF4-FFF2-40B4-BE49-F238E27FC236}">
                <a16:creationId xmlns:a16="http://schemas.microsoft.com/office/drawing/2014/main" id="{E29CA858-E27E-4ED3-936F-A06585EB97BB}"/>
              </a:ext>
            </a:extLst>
          </p:cNvPr>
          <p:cNvSpPr/>
          <p:nvPr/>
        </p:nvSpPr>
        <p:spPr>
          <a:xfrm rot="5400000">
            <a:off x="260014" y="4463449"/>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Pentagone 73">
            <a:extLst>
              <a:ext uri="{FF2B5EF4-FFF2-40B4-BE49-F238E27FC236}">
                <a16:creationId xmlns:a16="http://schemas.microsoft.com/office/drawing/2014/main" id="{3273F14F-ADC0-47F0-A603-331D995C7130}"/>
              </a:ext>
            </a:extLst>
          </p:cNvPr>
          <p:cNvSpPr/>
          <p:nvPr/>
        </p:nvSpPr>
        <p:spPr>
          <a:xfrm rot="5400000">
            <a:off x="260014" y="3810524"/>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ZoneTexte 164">
            <a:extLst>
              <a:ext uri="{FF2B5EF4-FFF2-40B4-BE49-F238E27FC236}">
                <a16:creationId xmlns:a16="http://schemas.microsoft.com/office/drawing/2014/main" id="{D30C175A-A1EF-489D-AC98-EB9EE018B73B}"/>
              </a:ext>
            </a:extLst>
          </p:cNvPr>
          <p:cNvSpPr txBox="1"/>
          <p:nvPr/>
        </p:nvSpPr>
        <p:spPr>
          <a:xfrm>
            <a:off x="272649" y="4000131"/>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Activités</a:t>
            </a:r>
          </a:p>
        </p:txBody>
      </p:sp>
      <p:sp>
        <p:nvSpPr>
          <p:cNvPr id="166" name="ZoneTexte 165">
            <a:extLst>
              <a:ext uri="{FF2B5EF4-FFF2-40B4-BE49-F238E27FC236}">
                <a16:creationId xmlns:a16="http://schemas.microsoft.com/office/drawing/2014/main" id="{D0E4BE87-28B4-4FD9-99CE-DDB14C24DCAD}"/>
              </a:ext>
            </a:extLst>
          </p:cNvPr>
          <p:cNvSpPr txBox="1"/>
          <p:nvPr/>
        </p:nvSpPr>
        <p:spPr>
          <a:xfrm>
            <a:off x="272649" y="4653056"/>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Ateliers</a:t>
            </a:r>
          </a:p>
        </p:txBody>
      </p:sp>
      <p:sp>
        <p:nvSpPr>
          <p:cNvPr id="36" name="ZoneTexte 35">
            <a:extLst>
              <a:ext uri="{FF2B5EF4-FFF2-40B4-BE49-F238E27FC236}">
                <a16:creationId xmlns:a16="http://schemas.microsoft.com/office/drawing/2014/main" id="{72D3FD6E-B97C-4D5E-93D9-4B3A1CE3E4A8}"/>
              </a:ext>
            </a:extLst>
          </p:cNvPr>
          <p:cNvSpPr txBox="1"/>
          <p:nvPr/>
        </p:nvSpPr>
        <p:spPr>
          <a:xfrm>
            <a:off x="272649" y="5268383"/>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Partenaire</a:t>
            </a:r>
          </a:p>
        </p:txBody>
      </p:sp>
      <p:sp>
        <p:nvSpPr>
          <p:cNvPr id="47" name="Pentagone 71">
            <a:extLst>
              <a:ext uri="{FF2B5EF4-FFF2-40B4-BE49-F238E27FC236}">
                <a16:creationId xmlns:a16="http://schemas.microsoft.com/office/drawing/2014/main" id="{72177CD0-F10C-4312-B0B0-57566F28F31F}"/>
              </a:ext>
            </a:extLst>
          </p:cNvPr>
          <p:cNvSpPr/>
          <p:nvPr/>
        </p:nvSpPr>
        <p:spPr>
          <a:xfrm rot="5400000">
            <a:off x="34566" y="2910505"/>
            <a:ext cx="1218610" cy="594658"/>
          </a:xfrm>
          <a:prstGeom prst="homePlate">
            <a:avLst>
              <a:gd name="adj" fmla="val 17382"/>
            </a:avLst>
          </a:prstGeom>
          <a:solidFill>
            <a:srgbClr val="F3B237"/>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Pentagone 71">
            <a:extLst>
              <a:ext uri="{FF2B5EF4-FFF2-40B4-BE49-F238E27FC236}">
                <a16:creationId xmlns:a16="http://schemas.microsoft.com/office/drawing/2014/main" id="{0DB12CEE-5AAD-4449-912A-A33439018CB4}"/>
              </a:ext>
            </a:extLst>
          </p:cNvPr>
          <p:cNvSpPr/>
          <p:nvPr/>
        </p:nvSpPr>
        <p:spPr>
          <a:xfrm rot="5400000">
            <a:off x="227309" y="2082460"/>
            <a:ext cx="83312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CC4E6F0A-89E9-4DB0-AD1A-157FF2D5C7D8}"/>
              </a:ext>
            </a:extLst>
          </p:cNvPr>
          <p:cNvSpPr txBox="1"/>
          <p:nvPr/>
        </p:nvSpPr>
        <p:spPr>
          <a:xfrm>
            <a:off x="272649" y="2210512"/>
            <a:ext cx="742444" cy="338554"/>
          </a:xfrm>
          <a:prstGeom prst="rect">
            <a:avLst/>
          </a:prstGeom>
          <a:noFill/>
          <a:ln>
            <a:noFill/>
          </a:ln>
        </p:spPr>
        <p:txBody>
          <a:bodyPr wrap="square" rtlCol="0">
            <a:spAutoFit/>
          </a:bodyPr>
          <a:lstStyle>
            <a:defPPr>
              <a:defRPr lang="fr-FR"/>
            </a:defPPr>
            <a:lvl1pPr algn="ctr">
              <a:defRPr sz="900">
                <a:solidFill>
                  <a:schemeClr val="tx1">
                    <a:lumMod val="50000"/>
                    <a:lumOff val="50000"/>
                  </a:schemeClr>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Info.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générales</a:t>
            </a:r>
          </a:p>
        </p:txBody>
      </p:sp>
      <p:sp>
        <p:nvSpPr>
          <p:cNvPr id="50" name="ZoneTexte 49">
            <a:extLst>
              <a:ext uri="{FF2B5EF4-FFF2-40B4-BE49-F238E27FC236}">
                <a16:creationId xmlns:a16="http://schemas.microsoft.com/office/drawing/2014/main" id="{55E3E663-7959-4C04-806C-AF8B149251EE}"/>
              </a:ext>
            </a:extLst>
          </p:cNvPr>
          <p:cNvSpPr txBox="1"/>
          <p:nvPr/>
        </p:nvSpPr>
        <p:spPr>
          <a:xfrm>
            <a:off x="272649" y="3243770"/>
            <a:ext cx="742444" cy="215444"/>
          </a:xfrm>
          <a:prstGeom prst="rect">
            <a:avLst/>
          </a:prstGeom>
          <a:noFill/>
        </p:spPr>
        <p:txBody>
          <a:bodyPr wrap="square" rtlCol="0">
            <a:spAutoFit/>
          </a:bodyPr>
          <a:lstStyle>
            <a:defPPr>
              <a:defRPr lang="fr-FR"/>
            </a:defPPr>
            <a:lvl1pPr algn="ctr">
              <a:defRPr sz="900" b="1">
                <a:solidFill>
                  <a:schemeClr val="bg1"/>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Quartiers</a:t>
            </a:r>
          </a:p>
        </p:txBody>
      </p:sp>
      <p:sp>
        <p:nvSpPr>
          <p:cNvPr id="51" name="Ellipse 50">
            <a:extLst>
              <a:ext uri="{FF2B5EF4-FFF2-40B4-BE49-F238E27FC236}">
                <a16:creationId xmlns:a16="http://schemas.microsoft.com/office/drawing/2014/main" id="{A88FBD40-4BC6-4BAA-BAA2-57F37BD80115}"/>
              </a:ext>
            </a:extLst>
          </p:cNvPr>
          <p:cNvSpPr/>
          <p:nvPr/>
        </p:nvSpPr>
        <p:spPr>
          <a:xfrm>
            <a:off x="512292" y="2974211"/>
            <a:ext cx="263159" cy="263159"/>
          </a:xfrm>
          <a:prstGeom prst="ellipse">
            <a:avLst/>
          </a:prstGeom>
          <a:solidFill>
            <a:srgbClr val="7BA58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2</a:t>
            </a:r>
          </a:p>
        </p:txBody>
      </p:sp>
      <p:pic>
        <p:nvPicPr>
          <p:cNvPr id="9" name="Image 8">
            <a:extLst>
              <a:ext uri="{FF2B5EF4-FFF2-40B4-BE49-F238E27FC236}">
                <a16:creationId xmlns:a16="http://schemas.microsoft.com/office/drawing/2014/main" id="{95AD3779-2D9F-4B41-A82D-51EA1E226283}"/>
              </a:ext>
            </a:extLst>
          </p:cNvPr>
          <p:cNvPicPr>
            <a:picLocks noChangeAspect="1"/>
          </p:cNvPicPr>
          <p:nvPr/>
        </p:nvPicPr>
        <p:blipFill rotWithShape="1">
          <a:blip r:embed="rId4"/>
          <a:srcRect l="12971" t="5194" b="41130"/>
          <a:stretch/>
        </p:blipFill>
        <p:spPr>
          <a:xfrm>
            <a:off x="1035694" y="1985677"/>
            <a:ext cx="8773163" cy="2379208"/>
          </a:xfrm>
          <a:prstGeom prst="rect">
            <a:avLst/>
          </a:prstGeom>
        </p:spPr>
      </p:pic>
      <p:pic>
        <p:nvPicPr>
          <p:cNvPr id="11" name="Image 10">
            <a:extLst>
              <a:ext uri="{FF2B5EF4-FFF2-40B4-BE49-F238E27FC236}">
                <a16:creationId xmlns:a16="http://schemas.microsoft.com/office/drawing/2014/main" id="{D0262E1A-C456-4EFF-BA96-65B717C5CDB7}"/>
              </a:ext>
            </a:extLst>
          </p:cNvPr>
          <p:cNvPicPr>
            <a:picLocks noChangeAspect="1"/>
          </p:cNvPicPr>
          <p:nvPr/>
        </p:nvPicPr>
        <p:blipFill rotWithShape="1">
          <a:blip r:embed="rId5"/>
          <a:srcRect l="3589" t="1450" r="1689" b="6882"/>
          <a:stretch/>
        </p:blipFill>
        <p:spPr>
          <a:xfrm>
            <a:off x="2627789" y="4407796"/>
            <a:ext cx="5379870" cy="2315716"/>
          </a:xfrm>
          <a:prstGeom prst="rect">
            <a:avLst/>
          </a:prstGeom>
        </p:spPr>
      </p:pic>
      <p:sp>
        <p:nvSpPr>
          <p:cNvPr id="52" name="Rectangle : coins arrondis 51">
            <a:extLst>
              <a:ext uri="{FF2B5EF4-FFF2-40B4-BE49-F238E27FC236}">
                <a16:creationId xmlns:a16="http://schemas.microsoft.com/office/drawing/2014/main" id="{58E46344-F81D-4452-B16B-CCECC28881C9}"/>
              </a:ext>
            </a:extLst>
          </p:cNvPr>
          <p:cNvSpPr/>
          <p:nvPr/>
        </p:nvSpPr>
        <p:spPr>
          <a:xfrm>
            <a:off x="8773983" y="3084013"/>
            <a:ext cx="550416" cy="279077"/>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space réservé du texte 8">
            <a:extLst>
              <a:ext uri="{FF2B5EF4-FFF2-40B4-BE49-F238E27FC236}">
                <a16:creationId xmlns:a16="http://schemas.microsoft.com/office/drawing/2014/main" id="{0E1967C5-E45A-4439-9AAC-D3CC0DFE1FAD}"/>
              </a:ext>
            </a:extLst>
          </p:cNvPr>
          <p:cNvSpPr txBox="1">
            <a:spLocks/>
          </p:cNvSpPr>
          <p:nvPr/>
        </p:nvSpPr>
        <p:spPr>
          <a:xfrm>
            <a:off x="9903351" y="2015621"/>
            <a:ext cx="2016000" cy="1584000"/>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a:rPr>
              <a:t>L’onglet « Quartiers » concerne uniquement les centres pénitentiaires "CP". Pour les autres types d’établissement, aucun quartier n’est pré-enregistré, il n’y a donc pas d’information à modifier. </a:t>
            </a:r>
          </a:p>
        </p:txBody>
      </p:sp>
      <p:pic>
        <p:nvPicPr>
          <p:cNvPr id="55" name="Graphique 54" descr="Informations avec un remplissage uni">
            <a:extLst>
              <a:ext uri="{FF2B5EF4-FFF2-40B4-BE49-F238E27FC236}">
                <a16:creationId xmlns:a16="http://schemas.microsoft.com/office/drawing/2014/main" id="{5A1602E7-4DA9-46C8-B241-E1B31A242D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5673" y="1889944"/>
            <a:ext cx="251356" cy="251356"/>
          </a:xfrm>
          <a:prstGeom prst="rect">
            <a:avLst/>
          </a:prstGeom>
        </p:spPr>
      </p:pic>
      <p:cxnSp>
        <p:nvCxnSpPr>
          <p:cNvPr id="56" name="Connecteur en arc 24">
            <a:extLst>
              <a:ext uri="{FF2B5EF4-FFF2-40B4-BE49-F238E27FC236}">
                <a16:creationId xmlns:a16="http://schemas.microsoft.com/office/drawing/2014/main" id="{3543BB3A-000D-4191-9CF6-54E7F2A335F1}"/>
              </a:ext>
            </a:extLst>
          </p:cNvPr>
          <p:cNvCxnSpPr>
            <a:cxnSpLocks/>
            <a:endCxn id="11" idx="3"/>
          </p:cNvCxnSpPr>
          <p:nvPr/>
        </p:nvCxnSpPr>
        <p:spPr>
          <a:xfrm rot="5400000">
            <a:off x="7442287" y="3958747"/>
            <a:ext cx="2172279" cy="1041534"/>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Rectangle : coins arrondis 56">
            <a:extLst>
              <a:ext uri="{FF2B5EF4-FFF2-40B4-BE49-F238E27FC236}">
                <a16:creationId xmlns:a16="http://schemas.microsoft.com/office/drawing/2014/main" id="{8C62B983-A43D-47D3-A59A-D9D211B75DB1}"/>
              </a:ext>
            </a:extLst>
          </p:cNvPr>
          <p:cNvSpPr/>
          <p:nvPr/>
        </p:nvSpPr>
        <p:spPr>
          <a:xfrm>
            <a:off x="1602878" y="3310797"/>
            <a:ext cx="1557571" cy="49746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 coins arrondis 57">
            <a:extLst>
              <a:ext uri="{FF2B5EF4-FFF2-40B4-BE49-F238E27FC236}">
                <a16:creationId xmlns:a16="http://schemas.microsoft.com/office/drawing/2014/main" id="{2058A15B-7FAE-483A-9784-C95665BCC8BD}"/>
              </a:ext>
            </a:extLst>
          </p:cNvPr>
          <p:cNvSpPr/>
          <p:nvPr/>
        </p:nvSpPr>
        <p:spPr>
          <a:xfrm>
            <a:off x="1208099" y="4616745"/>
            <a:ext cx="1226684" cy="34852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solidFill>
                  <a:schemeClr val="tx1">
                    <a:lumMod val="85000"/>
                    <a:lumOff val="15000"/>
                  </a:schemeClr>
                </a:solidFill>
                <a:latin typeface="Marianne" panose="02000000000000000000" pitchFamily="50" charset="0"/>
              </a:rPr>
              <a:t>Informations non modifiables </a:t>
            </a:r>
          </a:p>
        </p:txBody>
      </p:sp>
      <p:cxnSp>
        <p:nvCxnSpPr>
          <p:cNvPr id="59" name="Connecteur en arc 25">
            <a:extLst>
              <a:ext uri="{FF2B5EF4-FFF2-40B4-BE49-F238E27FC236}">
                <a16:creationId xmlns:a16="http://schemas.microsoft.com/office/drawing/2014/main" id="{FA0FF60E-F20B-41DD-AA8A-2A7AEFE44AAC}"/>
              </a:ext>
            </a:extLst>
          </p:cNvPr>
          <p:cNvCxnSpPr>
            <a:cxnSpLocks/>
          </p:cNvCxnSpPr>
          <p:nvPr/>
        </p:nvCxnSpPr>
        <p:spPr>
          <a:xfrm rot="5400000" flipH="1" flipV="1">
            <a:off x="918007" y="3936533"/>
            <a:ext cx="1094617" cy="265809"/>
          </a:xfrm>
          <a:prstGeom prst="curvedConnector3">
            <a:avLst>
              <a:gd name="adj1" fmla="val 101906"/>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1" name="Espace réservé du texte 8">
            <a:extLst>
              <a:ext uri="{FF2B5EF4-FFF2-40B4-BE49-F238E27FC236}">
                <a16:creationId xmlns:a16="http://schemas.microsoft.com/office/drawing/2014/main" id="{F4FA0508-BE9E-45AF-B470-0469BFBADC1C}"/>
              </a:ext>
            </a:extLst>
          </p:cNvPr>
          <p:cNvSpPr txBox="1">
            <a:spLocks/>
          </p:cNvSpPr>
          <p:nvPr/>
        </p:nvSpPr>
        <p:spPr>
          <a:xfrm>
            <a:off x="9049191" y="4495926"/>
            <a:ext cx="2882123" cy="2082427"/>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a:rPr>
              <a:t>Modifier une information sur un quartier</a:t>
            </a:r>
          </a:p>
          <a:p>
            <a:pPr marL="0" indent="0" algn="just">
              <a:lnSpc>
                <a:spcPts val="1500"/>
              </a:lnSpc>
              <a:spcBef>
                <a:spcPts val="400"/>
              </a:spcBef>
              <a:buNone/>
            </a:pPr>
            <a:r>
              <a:rPr lang="fr-FR" sz="900">
                <a:latin typeface="Marianne"/>
              </a:rPr>
              <a:t>La modification des informations relatives aux quartiers doit se faire quartier par quartier. Après avoir sélectionné un quartier (ici le QSL), cliquez sur « Modifier », une fenêtre s’ouvre pour saisir les données. Après avoir saisi, cliquez sur OK pour retourner à la liste des quartiers.</a:t>
            </a:r>
          </a:p>
          <a:p>
            <a:pPr marL="0" indent="0" algn="just">
              <a:lnSpc>
                <a:spcPts val="1500"/>
              </a:lnSpc>
              <a:spcBef>
                <a:spcPts val="400"/>
              </a:spcBef>
              <a:buNone/>
            </a:pPr>
            <a:r>
              <a:rPr lang="fr-FR" sz="900">
                <a:latin typeface="Marianne" panose="02000000000000000000" pitchFamily="2" charset="0"/>
                <a:sym typeface="Wingdings" panose="05000000000000000000" pitchFamily="2" charset="2"/>
              </a:rPr>
              <a:t> Il est nécessaire de sauvegarder les modifications après cette manipulation en cliquant sur le bouton </a:t>
            </a:r>
            <a:endParaRPr lang="fr-FR" sz="900">
              <a:latin typeface="Marianne"/>
            </a:endParaRPr>
          </a:p>
        </p:txBody>
      </p:sp>
      <p:sp>
        <p:nvSpPr>
          <p:cNvPr id="62" name="Espace réservé du texte 8">
            <a:extLst>
              <a:ext uri="{FF2B5EF4-FFF2-40B4-BE49-F238E27FC236}">
                <a16:creationId xmlns:a16="http://schemas.microsoft.com/office/drawing/2014/main" id="{9DC50DCF-7863-44BA-B880-7A30D884CEC2}"/>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
        <p:nvSpPr>
          <p:cNvPr id="30" name="Espace réservé du texte 8">
            <a:extLst>
              <a:ext uri="{FF2B5EF4-FFF2-40B4-BE49-F238E27FC236}">
                <a16:creationId xmlns:a16="http://schemas.microsoft.com/office/drawing/2014/main" id="{C2EA5522-C01D-488C-B0BE-6379DC8BE029}"/>
              </a:ext>
            </a:extLst>
          </p:cNvPr>
          <p:cNvSpPr txBox="1">
            <a:spLocks/>
          </p:cNvSpPr>
          <p:nvPr/>
        </p:nvSpPr>
        <p:spPr>
          <a:xfrm>
            <a:off x="2714343" y="1843208"/>
            <a:ext cx="3836813" cy="312700"/>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buNone/>
            </a:pPr>
            <a:r>
              <a:rPr lang="fr-FR" sz="900">
                <a:latin typeface="Marianne" panose="02000000000000000000" pitchFamily="2" charset="0"/>
              </a:rPr>
              <a:t>Pour sauvegarder les modifications il faut cliquer sur le bouton  </a:t>
            </a:r>
            <a:endParaRPr lang="fr-FR" sz="900" i="1">
              <a:latin typeface="Marianne" panose="02000000000000000000" pitchFamily="2" charset="0"/>
            </a:endParaRPr>
          </a:p>
        </p:txBody>
      </p:sp>
      <p:pic>
        <p:nvPicPr>
          <p:cNvPr id="31" name="Image 30" descr="Une image contenant texte&#10;&#10;Description générée automatiquement">
            <a:extLst>
              <a:ext uri="{FF2B5EF4-FFF2-40B4-BE49-F238E27FC236}">
                <a16:creationId xmlns:a16="http://schemas.microsoft.com/office/drawing/2014/main" id="{91B94F12-7D70-435E-AD73-39B7B9455FB3}"/>
              </a:ext>
            </a:extLst>
          </p:cNvPr>
          <p:cNvPicPr>
            <a:picLocks noChangeAspect="1"/>
          </p:cNvPicPr>
          <p:nvPr/>
        </p:nvPicPr>
        <p:blipFill rotWithShape="1">
          <a:blip r:embed="rId8"/>
          <a:srcRect l="16520" t="-1853" r="19064" b="18739"/>
          <a:stretch/>
        </p:blipFill>
        <p:spPr>
          <a:xfrm>
            <a:off x="6273995" y="1852086"/>
            <a:ext cx="257452" cy="261839"/>
          </a:xfrm>
          <a:prstGeom prst="rect">
            <a:avLst/>
          </a:prstGeom>
        </p:spPr>
      </p:pic>
      <p:cxnSp>
        <p:nvCxnSpPr>
          <p:cNvPr id="32" name="Connecteur en arc 24">
            <a:extLst>
              <a:ext uri="{FF2B5EF4-FFF2-40B4-BE49-F238E27FC236}">
                <a16:creationId xmlns:a16="http://schemas.microsoft.com/office/drawing/2014/main" id="{16755A08-162D-4297-B001-CA8026EF617B}"/>
              </a:ext>
            </a:extLst>
          </p:cNvPr>
          <p:cNvCxnSpPr>
            <a:cxnSpLocks/>
          </p:cNvCxnSpPr>
          <p:nvPr/>
        </p:nvCxnSpPr>
        <p:spPr>
          <a:xfrm rot="10800000" flipV="1">
            <a:off x="1135292" y="2006316"/>
            <a:ext cx="1552172" cy="178405"/>
          </a:xfrm>
          <a:prstGeom prst="curvedConnector3">
            <a:avLst>
              <a:gd name="adj1" fmla="val 9747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3" name="Image 32" descr="Une image contenant texte&#10;&#10;Description générée automatiquement">
            <a:extLst>
              <a:ext uri="{FF2B5EF4-FFF2-40B4-BE49-F238E27FC236}">
                <a16:creationId xmlns:a16="http://schemas.microsoft.com/office/drawing/2014/main" id="{426B94D6-A82C-4441-BF81-B8B15DEDD888}"/>
              </a:ext>
            </a:extLst>
          </p:cNvPr>
          <p:cNvPicPr>
            <a:picLocks noChangeAspect="1"/>
          </p:cNvPicPr>
          <p:nvPr/>
        </p:nvPicPr>
        <p:blipFill rotWithShape="1">
          <a:blip r:embed="rId8"/>
          <a:srcRect l="16520" t="-1853" r="19064" b="18739"/>
          <a:stretch/>
        </p:blipFill>
        <p:spPr>
          <a:xfrm>
            <a:off x="10371888" y="6323365"/>
            <a:ext cx="217678" cy="221387"/>
          </a:xfrm>
          <a:prstGeom prst="rect">
            <a:avLst/>
          </a:prstGeom>
        </p:spPr>
      </p:pic>
    </p:spTree>
    <p:extLst>
      <p:ext uri="{BB962C8B-B14F-4D97-AF65-F5344CB8AC3E}">
        <p14:creationId xmlns:p14="http://schemas.microsoft.com/office/powerpoint/2010/main" val="46660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85664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Présentation de l’onglet « Activités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53" name="Pentagone 73">
            <a:extLst>
              <a:ext uri="{FF2B5EF4-FFF2-40B4-BE49-F238E27FC236}">
                <a16:creationId xmlns:a16="http://schemas.microsoft.com/office/drawing/2014/main" id="{54449E36-C6ED-4556-A0D4-5861B6087B06}"/>
              </a:ext>
            </a:extLst>
          </p:cNvPr>
          <p:cNvSpPr/>
          <p:nvPr/>
        </p:nvSpPr>
        <p:spPr>
          <a:xfrm rot="5400000">
            <a:off x="262319" y="3810524"/>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Pentagone 74">
            <a:extLst>
              <a:ext uri="{FF2B5EF4-FFF2-40B4-BE49-F238E27FC236}">
                <a16:creationId xmlns:a16="http://schemas.microsoft.com/office/drawing/2014/main" id="{925161F3-2833-4185-921F-A5EADE418AAE}"/>
              </a:ext>
            </a:extLst>
          </p:cNvPr>
          <p:cNvSpPr/>
          <p:nvPr/>
        </p:nvSpPr>
        <p:spPr>
          <a:xfrm rot="5400000">
            <a:off x="262319" y="5078776"/>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Pentagone 74">
            <a:extLst>
              <a:ext uri="{FF2B5EF4-FFF2-40B4-BE49-F238E27FC236}">
                <a16:creationId xmlns:a16="http://schemas.microsoft.com/office/drawing/2014/main" id="{99A53D29-D42A-4AC5-9AEB-A36F02695BB9}"/>
              </a:ext>
            </a:extLst>
          </p:cNvPr>
          <p:cNvSpPr/>
          <p:nvPr/>
        </p:nvSpPr>
        <p:spPr>
          <a:xfrm rot="5400000">
            <a:off x="262319" y="4463449"/>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ZoneTexte 85">
            <a:extLst>
              <a:ext uri="{FF2B5EF4-FFF2-40B4-BE49-F238E27FC236}">
                <a16:creationId xmlns:a16="http://schemas.microsoft.com/office/drawing/2014/main" id="{0B44F5A4-CD2E-41DB-8502-C739B5930E89}"/>
              </a:ext>
            </a:extLst>
          </p:cNvPr>
          <p:cNvSpPr txBox="1"/>
          <p:nvPr/>
        </p:nvSpPr>
        <p:spPr>
          <a:xfrm>
            <a:off x="274954" y="4653056"/>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Ateliers</a:t>
            </a:r>
          </a:p>
        </p:txBody>
      </p:sp>
      <p:sp>
        <p:nvSpPr>
          <p:cNvPr id="87" name="ZoneTexte 86">
            <a:extLst>
              <a:ext uri="{FF2B5EF4-FFF2-40B4-BE49-F238E27FC236}">
                <a16:creationId xmlns:a16="http://schemas.microsoft.com/office/drawing/2014/main" id="{B7B3D092-E24F-446A-BF1B-51139543E85C}"/>
              </a:ext>
            </a:extLst>
          </p:cNvPr>
          <p:cNvSpPr txBox="1"/>
          <p:nvPr/>
        </p:nvSpPr>
        <p:spPr>
          <a:xfrm>
            <a:off x="274954" y="5268383"/>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Partenaire</a:t>
            </a:r>
          </a:p>
        </p:txBody>
      </p:sp>
      <p:sp>
        <p:nvSpPr>
          <p:cNvPr id="76" name="Pentagone 71">
            <a:extLst>
              <a:ext uri="{FF2B5EF4-FFF2-40B4-BE49-F238E27FC236}">
                <a16:creationId xmlns:a16="http://schemas.microsoft.com/office/drawing/2014/main" id="{0BCF4B0E-70C2-4A5D-ACDD-D94FB3E2B192}"/>
              </a:ext>
            </a:extLst>
          </p:cNvPr>
          <p:cNvSpPr/>
          <p:nvPr/>
        </p:nvSpPr>
        <p:spPr>
          <a:xfrm rot="5400000">
            <a:off x="36871" y="3581053"/>
            <a:ext cx="1218610" cy="594658"/>
          </a:xfrm>
          <a:prstGeom prst="homePlate">
            <a:avLst>
              <a:gd name="adj" fmla="val 17382"/>
            </a:avLst>
          </a:prstGeom>
          <a:solidFill>
            <a:srgbClr val="F3B237"/>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Pentagone 72">
            <a:extLst>
              <a:ext uri="{FF2B5EF4-FFF2-40B4-BE49-F238E27FC236}">
                <a16:creationId xmlns:a16="http://schemas.microsoft.com/office/drawing/2014/main" id="{02E94164-FE19-401B-8890-0353F6FF1995}"/>
              </a:ext>
            </a:extLst>
          </p:cNvPr>
          <p:cNvSpPr/>
          <p:nvPr/>
        </p:nvSpPr>
        <p:spPr>
          <a:xfrm rot="5400000">
            <a:off x="262319" y="2685057"/>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ZoneTexte 88">
            <a:extLst>
              <a:ext uri="{FF2B5EF4-FFF2-40B4-BE49-F238E27FC236}">
                <a16:creationId xmlns:a16="http://schemas.microsoft.com/office/drawing/2014/main" id="{550220D0-D56C-4B0B-9C7D-CFC6BABC6BAA}"/>
              </a:ext>
            </a:extLst>
          </p:cNvPr>
          <p:cNvSpPr txBox="1"/>
          <p:nvPr/>
        </p:nvSpPr>
        <p:spPr>
          <a:xfrm>
            <a:off x="274954" y="2880638"/>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Quartiers</a:t>
            </a:r>
          </a:p>
        </p:txBody>
      </p:sp>
      <p:sp>
        <p:nvSpPr>
          <p:cNvPr id="90" name="Pentagone 71">
            <a:extLst>
              <a:ext uri="{FF2B5EF4-FFF2-40B4-BE49-F238E27FC236}">
                <a16:creationId xmlns:a16="http://schemas.microsoft.com/office/drawing/2014/main" id="{E54B39E5-3BF6-4919-80BC-AA36FDD8CCC2}"/>
              </a:ext>
            </a:extLst>
          </p:cNvPr>
          <p:cNvSpPr/>
          <p:nvPr/>
        </p:nvSpPr>
        <p:spPr>
          <a:xfrm rot="5400000">
            <a:off x="229614" y="2082372"/>
            <a:ext cx="83312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ZoneTexte 90">
            <a:extLst>
              <a:ext uri="{FF2B5EF4-FFF2-40B4-BE49-F238E27FC236}">
                <a16:creationId xmlns:a16="http://schemas.microsoft.com/office/drawing/2014/main" id="{5607134A-9588-48D0-913F-A157531B7B52}"/>
              </a:ext>
            </a:extLst>
          </p:cNvPr>
          <p:cNvSpPr txBox="1"/>
          <p:nvPr/>
        </p:nvSpPr>
        <p:spPr>
          <a:xfrm>
            <a:off x="274954" y="2210424"/>
            <a:ext cx="742444" cy="338554"/>
          </a:xfrm>
          <a:prstGeom prst="rect">
            <a:avLst/>
          </a:prstGeom>
          <a:noFill/>
          <a:ln>
            <a:noFill/>
          </a:ln>
        </p:spPr>
        <p:txBody>
          <a:bodyPr wrap="square" rtlCol="0">
            <a:spAutoFit/>
          </a:bodyPr>
          <a:lstStyle>
            <a:defPPr>
              <a:defRPr lang="fr-FR"/>
            </a:defPPr>
            <a:lvl1pPr algn="ctr">
              <a:defRPr sz="900">
                <a:solidFill>
                  <a:schemeClr val="tx1">
                    <a:lumMod val="50000"/>
                    <a:lumOff val="50000"/>
                  </a:schemeClr>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Info.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générales</a:t>
            </a:r>
          </a:p>
        </p:txBody>
      </p:sp>
      <p:sp>
        <p:nvSpPr>
          <p:cNvPr id="93" name="ZoneTexte 92">
            <a:extLst>
              <a:ext uri="{FF2B5EF4-FFF2-40B4-BE49-F238E27FC236}">
                <a16:creationId xmlns:a16="http://schemas.microsoft.com/office/drawing/2014/main" id="{721529BF-1D36-49B9-9D0C-7B3CD8ADB6EE}"/>
              </a:ext>
            </a:extLst>
          </p:cNvPr>
          <p:cNvSpPr txBox="1"/>
          <p:nvPr/>
        </p:nvSpPr>
        <p:spPr>
          <a:xfrm>
            <a:off x="274954" y="3905440"/>
            <a:ext cx="742444" cy="215444"/>
          </a:xfrm>
          <a:prstGeom prst="rect">
            <a:avLst/>
          </a:prstGeom>
          <a:noFill/>
        </p:spPr>
        <p:txBody>
          <a:bodyPr wrap="square" rtlCol="0">
            <a:spAutoFit/>
          </a:bodyPr>
          <a:lstStyle>
            <a:defPPr>
              <a:defRPr lang="fr-FR"/>
            </a:defPPr>
            <a:lvl1pPr algn="ctr">
              <a:defRPr sz="900" b="1">
                <a:solidFill>
                  <a:schemeClr val="bg1"/>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Activités</a:t>
            </a:r>
          </a:p>
        </p:txBody>
      </p:sp>
      <p:sp>
        <p:nvSpPr>
          <p:cNvPr id="94" name="Ellipse 93">
            <a:extLst>
              <a:ext uri="{FF2B5EF4-FFF2-40B4-BE49-F238E27FC236}">
                <a16:creationId xmlns:a16="http://schemas.microsoft.com/office/drawing/2014/main" id="{D26E0837-1E65-4B0C-B3BE-80FFBF70F937}"/>
              </a:ext>
            </a:extLst>
          </p:cNvPr>
          <p:cNvSpPr/>
          <p:nvPr/>
        </p:nvSpPr>
        <p:spPr>
          <a:xfrm>
            <a:off x="514597" y="3635881"/>
            <a:ext cx="263159" cy="263159"/>
          </a:xfrm>
          <a:prstGeom prst="ellipse">
            <a:avLst/>
          </a:prstGeom>
          <a:solidFill>
            <a:srgbClr val="7BA58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3</a:t>
            </a:r>
          </a:p>
        </p:txBody>
      </p:sp>
      <p:pic>
        <p:nvPicPr>
          <p:cNvPr id="4" name="Image 3" descr="Une image contenant texte&#10;&#10;Description générée automatiquement">
            <a:extLst>
              <a:ext uri="{FF2B5EF4-FFF2-40B4-BE49-F238E27FC236}">
                <a16:creationId xmlns:a16="http://schemas.microsoft.com/office/drawing/2014/main" id="{9FBE9238-5F4B-4522-B247-C8BBD660A08A}"/>
              </a:ext>
            </a:extLst>
          </p:cNvPr>
          <p:cNvPicPr>
            <a:picLocks noChangeAspect="1"/>
          </p:cNvPicPr>
          <p:nvPr/>
        </p:nvPicPr>
        <p:blipFill rotWithShape="1">
          <a:blip r:embed="rId4"/>
          <a:srcRect l="13034" t="4687" r="112" b="38310"/>
          <a:stretch/>
        </p:blipFill>
        <p:spPr>
          <a:xfrm>
            <a:off x="1248200" y="1786014"/>
            <a:ext cx="7569083" cy="2189247"/>
          </a:xfrm>
          <a:prstGeom prst="rect">
            <a:avLst/>
          </a:prstGeom>
        </p:spPr>
      </p:pic>
      <p:sp>
        <p:nvSpPr>
          <p:cNvPr id="95" name="Rectangle : coins arrondis 94">
            <a:extLst>
              <a:ext uri="{FF2B5EF4-FFF2-40B4-BE49-F238E27FC236}">
                <a16:creationId xmlns:a16="http://schemas.microsoft.com/office/drawing/2014/main" id="{82E2F976-B379-41A0-AFB5-AB8F7D3BC825}"/>
              </a:ext>
            </a:extLst>
          </p:cNvPr>
          <p:cNvSpPr/>
          <p:nvPr/>
        </p:nvSpPr>
        <p:spPr>
          <a:xfrm>
            <a:off x="7868460" y="2759738"/>
            <a:ext cx="512060"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7" name="Image 96">
            <a:extLst>
              <a:ext uri="{FF2B5EF4-FFF2-40B4-BE49-F238E27FC236}">
                <a16:creationId xmlns:a16="http://schemas.microsoft.com/office/drawing/2014/main" id="{28579C6A-9E5F-4D05-A570-D25AEE52D106}"/>
              </a:ext>
            </a:extLst>
          </p:cNvPr>
          <p:cNvPicPr>
            <a:picLocks noChangeAspect="1"/>
          </p:cNvPicPr>
          <p:nvPr/>
        </p:nvPicPr>
        <p:blipFill rotWithShape="1">
          <a:blip r:embed="rId5"/>
          <a:srcRect l="16147" t="2888" r="-36" b="9190"/>
          <a:stretch/>
        </p:blipFill>
        <p:spPr>
          <a:xfrm>
            <a:off x="1248200" y="3817433"/>
            <a:ext cx="6314255" cy="2020547"/>
          </a:xfrm>
          <a:prstGeom prst="rect">
            <a:avLst/>
          </a:prstGeom>
          <a:effectLst>
            <a:outerShdw blurRad="50800" dist="38100" dir="2700000" algn="tl" rotWithShape="0">
              <a:prstClr val="black">
                <a:alpha val="40000"/>
              </a:prstClr>
            </a:outerShdw>
          </a:effectLst>
        </p:spPr>
      </p:pic>
      <p:pic>
        <p:nvPicPr>
          <p:cNvPr id="98" name="Image 97">
            <a:extLst>
              <a:ext uri="{FF2B5EF4-FFF2-40B4-BE49-F238E27FC236}">
                <a16:creationId xmlns:a16="http://schemas.microsoft.com/office/drawing/2014/main" id="{AE19A268-7015-40C0-9FF8-2617C3E709E8}"/>
              </a:ext>
            </a:extLst>
          </p:cNvPr>
          <p:cNvPicPr>
            <a:picLocks noChangeAspect="1"/>
          </p:cNvPicPr>
          <p:nvPr/>
        </p:nvPicPr>
        <p:blipFill>
          <a:blip r:embed="rId6"/>
          <a:stretch>
            <a:fillRect/>
          </a:stretch>
        </p:blipFill>
        <p:spPr>
          <a:xfrm>
            <a:off x="4163689" y="4608170"/>
            <a:ext cx="5230811" cy="2071972"/>
          </a:xfrm>
          <a:prstGeom prst="rect">
            <a:avLst/>
          </a:prstGeom>
          <a:effectLst/>
        </p:spPr>
      </p:pic>
      <p:cxnSp>
        <p:nvCxnSpPr>
          <p:cNvPr id="99" name="Connecteur en angle 45">
            <a:extLst>
              <a:ext uri="{FF2B5EF4-FFF2-40B4-BE49-F238E27FC236}">
                <a16:creationId xmlns:a16="http://schemas.microsoft.com/office/drawing/2014/main" id="{D8B7E997-3059-4379-A749-F1AF8F5742CA}"/>
              </a:ext>
            </a:extLst>
          </p:cNvPr>
          <p:cNvCxnSpPr>
            <a:cxnSpLocks/>
          </p:cNvCxnSpPr>
          <p:nvPr/>
        </p:nvCxnSpPr>
        <p:spPr>
          <a:xfrm>
            <a:off x="3786958" y="4677989"/>
            <a:ext cx="376731" cy="240970"/>
          </a:xfrm>
          <a:prstGeom prst="bentConnector3">
            <a:avLst>
              <a:gd name="adj1" fmla="val -1215"/>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 coins arrondis 104">
            <a:extLst>
              <a:ext uri="{FF2B5EF4-FFF2-40B4-BE49-F238E27FC236}">
                <a16:creationId xmlns:a16="http://schemas.microsoft.com/office/drawing/2014/main" id="{B69DD6D8-A427-4D86-8D3D-6C4BD61F5C53}"/>
              </a:ext>
            </a:extLst>
          </p:cNvPr>
          <p:cNvSpPr/>
          <p:nvPr/>
        </p:nvSpPr>
        <p:spPr>
          <a:xfrm>
            <a:off x="1715519" y="3316978"/>
            <a:ext cx="947782"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space réservé du texte 8">
            <a:extLst>
              <a:ext uri="{FF2B5EF4-FFF2-40B4-BE49-F238E27FC236}">
                <a16:creationId xmlns:a16="http://schemas.microsoft.com/office/drawing/2014/main" id="{961C1D38-7AB8-47FC-8346-35107DC218E9}"/>
              </a:ext>
            </a:extLst>
          </p:cNvPr>
          <p:cNvSpPr txBox="1">
            <a:spLocks/>
          </p:cNvSpPr>
          <p:nvPr/>
        </p:nvSpPr>
        <p:spPr>
          <a:xfrm>
            <a:off x="805975" y="6140544"/>
            <a:ext cx="2819180" cy="558658"/>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Cette section permet d’afficher la liste des activités par partenaire implanté dans l’établissement pénitentiaire </a:t>
            </a:r>
          </a:p>
        </p:txBody>
      </p:sp>
      <p:cxnSp>
        <p:nvCxnSpPr>
          <p:cNvPr id="108" name="Connecteur en arc 24">
            <a:extLst>
              <a:ext uri="{FF2B5EF4-FFF2-40B4-BE49-F238E27FC236}">
                <a16:creationId xmlns:a16="http://schemas.microsoft.com/office/drawing/2014/main" id="{48517F78-F7A7-4DF3-B60C-F06E1F926CA2}"/>
              </a:ext>
            </a:extLst>
          </p:cNvPr>
          <p:cNvCxnSpPr>
            <a:cxnSpLocks/>
          </p:cNvCxnSpPr>
          <p:nvPr/>
        </p:nvCxnSpPr>
        <p:spPr>
          <a:xfrm rot="10800000" flipV="1">
            <a:off x="6296834" y="2871760"/>
            <a:ext cx="1571628" cy="901172"/>
          </a:xfrm>
          <a:prstGeom prst="curvedConnector3">
            <a:avLst>
              <a:gd name="adj1" fmla="val 102533"/>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9" name="Espace réservé du texte 8">
            <a:extLst>
              <a:ext uri="{FF2B5EF4-FFF2-40B4-BE49-F238E27FC236}">
                <a16:creationId xmlns:a16="http://schemas.microsoft.com/office/drawing/2014/main" id="{F98940AF-49E2-464B-A0F0-E0F562E255DB}"/>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
        <p:nvSpPr>
          <p:cNvPr id="42" name="Espace réservé du texte 8">
            <a:extLst>
              <a:ext uri="{FF2B5EF4-FFF2-40B4-BE49-F238E27FC236}">
                <a16:creationId xmlns:a16="http://schemas.microsoft.com/office/drawing/2014/main" id="{FC88627D-272E-4335-850B-A04D954A239C}"/>
              </a:ext>
            </a:extLst>
          </p:cNvPr>
          <p:cNvSpPr txBox="1">
            <a:spLocks/>
          </p:cNvSpPr>
          <p:nvPr/>
        </p:nvSpPr>
        <p:spPr>
          <a:xfrm>
            <a:off x="9430287" y="1834101"/>
            <a:ext cx="2601292" cy="2836745"/>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dirty="0">
                <a:latin typeface="Marianne"/>
              </a:rPr>
              <a:t>Ajouter une nouvelle activité</a:t>
            </a:r>
          </a:p>
          <a:p>
            <a:pPr marL="0" indent="0" algn="just">
              <a:lnSpc>
                <a:spcPts val="1500"/>
              </a:lnSpc>
              <a:spcBef>
                <a:spcPts val="400"/>
              </a:spcBef>
              <a:buNone/>
            </a:pPr>
            <a:r>
              <a:rPr lang="fr-FR" sz="900" dirty="0">
                <a:latin typeface="Marianne"/>
              </a:rPr>
              <a:t>Pour ajouter un nouvel exemple d’activité, cliquez sur « Nouveau ». </a:t>
            </a:r>
          </a:p>
          <a:p>
            <a:pPr marL="0" indent="0" algn="just">
              <a:lnSpc>
                <a:spcPts val="1500"/>
              </a:lnSpc>
              <a:spcBef>
                <a:spcPts val="400"/>
              </a:spcBef>
              <a:buNone/>
            </a:pPr>
            <a:r>
              <a:rPr lang="fr-FR" sz="900" dirty="0">
                <a:latin typeface="Marianne"/>
              </a:rPr>
              <a:t>Ce bouton s’affiche en mode « modification » uniquement (lorsque l’utilisateur a appuyé sur l’icône « crayon »)</a:t>
            </a:r>
            <a:endParaRPr lang="fr-FR" sz="900" dirty="0">
              <a:latin typeface="Marianne" panose="02000000000000000000" pitchFamily="2" charset="0"/>
            </a:endParaRPr>
          </a:p>
          <a:p>
            <a:pPr marL="0" indent="0" algn="just">
              <a:lnSpc>
                <a:spcPts val="1500"/>
              </a:lnSpc>
              <a:spcBef>
                <a:spcPts val="400"/>
              </a:spcBef>
              <a:buNone/>
            </a:pPr>
            <a:r>
              <a:rPr lang="fr-FR" sz="900" dirty="0">
                <a:latin typeface="Marianne"/>
              </a:rPr>
              <a:t>Une fenêtre de saisie du grand domaine et du domaine professionnel s’ouvre. </a:t>
            </a:r>
            <a:r>
              <a:rPr lang="fr-FR" sz="900" b="1" dirty="0">
                <a:latin typeface="Marianne"/>
              </a:rPr>
              <a:t>Vous pouvez </a:t>
            </a:r>
            <a:r>
              <a:rPr lang="fr-FR" sz="900" dirty="0">
                <a:latin typeface="Marianne"/>
              </a:rPr>
              <a:t>s</a:t>
            </a:r>
            <a:r>
              <a:rPr lang="fr-FR" sz="900" b="1" dirty="0">
                <a:latin typeface="Marianne"/>
              </a:rPr>
              <a:t>aisir d’abord le domaine professionnel, le grand domaine sera déduit automatiquement.</a:t>
            </a:r>
          </a:p>
          <a:p>
            <a:pPr marL="0" indent="0" algn="just">
              <a:lnSpc>
                <a:spcPts val="1500"/>
              </a:lnSpc>
              <a:spcBef>
                <a:spcPts val="400"/>
              </a:spcBef>
              <a:buNone/>
            </a:pPr>
            <a:r>
              <a:rPr lang="fr-FR" sz="900" dirty="0">
                <a:latin typeface="Marianne"/>
              </a:rPr>
              <a:t>Enfin, appuyez sur          puis enregistrer via l’icône </a:t>
            </a:r>
          </a:p>
        </p:txBody>
      </p:sp>
      <p:pic>
        <p:nvPicPr>
          <p:cNvPr id="43" name="Image 42">
            <a:extLst>
              <a:ext uri="{FF2B5EF4-FFF2-40B4-BE49-F238E27FC236}">
                <a16:creationId xmlns:a16="http://schemas.microsoft.com/office/drawing/2014/main" id="{424CECAF-B11E-4B7F-B635-47114962FADB}"/>
              </a:ext>
            </a:extLst>
          </p:cNvPr>
          <p:cNvPicPr>
            <a:picLocks noChangeAspect="1"/>
          </p:cNvPicPr>
          <p:nvPr/>
        </p:nvPicPr>
        <p:blipFill rotWithShape="1">
          <a:blip r:embed="rId6"/>
          <a:srcRect l="92020" t="82210" r="3479" b="7755"/>
          <a:stretch/>
        </p:blipFill>
        <p:spPr>
          <a:xfrm>
            <a:off x="10578621" y="4238127"/>
            <a:ext cx="235430" cy="207920"/>
          </a:xfrm>
          <a:prstGeom prst="rect">
            <a:avLst/>
          </a:prstGeom>
          <a:effectLst/>
        </p:spPr>
      </p:pic>
      <p:pic>
        <p:nvPicPr>
          <p:cNvPr id="44" name="Image 43" descr="Une image contenant texte&#10;&#10;Description générée automatiquement">
            <a:extLst>
              <a:ext uri="{FF2B5EF4-FFF2-40B4-BE49-F238E27FC236}">
                <a16:creationId xmlns:a16="http://schemas.microsoft.com/office/drawing/2014/main" id="{B17C529A-63FD-4C25-99D0-BEC0C118DD16}"/>
              </a:ext>
            </a:extLst>
          </p:cNvPr>
          <p:cNvPicPr>
            <a:picLocks noChangeAspect="1"/>
          </p:cNvPicPr>
          <p:nvPr/>
        </p:nvPicPr>
        <p:blipFill rotWithShape="1">
          <a:blip r:embed="rId7"/>
          <a:srcRect l="16520" t="-1853" r="19064" b="18739"/>
          <a:stretch/>
        </p:blipFill>
        <p:spPr>
          <a:xfrm>
            <a:off x="9914077" y="4381842"/>
            <a:ext cx="257452" cy="261839"/>
          </a:xfrm>
          <a:prstGeom prst="rect">
            <a:avLst/>
          </a:prstGeom>
        </p:spPr>
      </p:pic>
      <p:sp>
        <p:nvSpPr>
          <p:cNvPr id="58" name="Rectangle : coins arrondis 57">
            <a:extLst>
              <a:ext uri="{FF2B5EF4-FFF2-40B4-BE49-F238E27FC236}">
                <a16:creationId xmlns:a16="http://schemas.microsoft.com/office/drawing/2014/main" id="{09C17678-6AC2-49E7-9800-B24FF2F35465}"/>
              </a:ext>
            </a:extLst>
          </p:cNvPr>
          <p:cNvSpPr/>
          <p:nvPr/>
        </p:nvSpPr>
        <p:spPr>
          <a:xfrm>
            <a:off x="1754923" y="2758014"/>
            <a:ext cx="1030222"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space réservé du texte 8">
            <a:extLst>
              <a:ext uri="{FF2B5EF4-FFF2-40B4-BE49-F238E27FC236}">
                <a16:creationId xmlns:a16="http://schemas.microsoft.com/office/drawing/2014/main" id="{1DF55CDA-01E5-45E5-BD70-1F5A2F1362BC}"/>
              </a:ext>
            </a:extLst>
          </p:cNvPr>
          <p:cNvSpPr txBox="1">
            <a:spLocks/>
          </p:cNvSpPr>
          <p:nvPr/>
        </p:nvSpPr>
        <p:spPr>
          <a:xfrm>
            <a:off x="4149271" y="1211356"/>
            <a:ext cx="5167475" cy="462638"/>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dirty="0">
                <a:latin typeface="Marianne" panose="02000000000000000000" pitchFamily="2" charset="0"/>
              </a:rPr>
              <a:t>Il s’agit ici d’illustrer les possibilités d’activité à travers les domaines ROME des activités déjà existantes. Il ne s’agit pas du catalogue des activités de travail existantes. </a:t>
            </a:r>
          </a:p>
        </p:txBody>
      </p:sp>
      <p:cxnSp>
        <p:nvCxnSpPr>
          <p:cNvPr id="60" name="Connecteur en arc 24">
            <a:extLst>
              <a:ext uri="{FF2B5EF4-FFF2-40B4-BE49-F238E27FC236}">
                <a16:creationId xmlns:a16="http://schemas.microsoft.com/office/drawing/2014/main" id="{1E852B3F-15F1-420C-9A45-525EA704A27F}"/>
              </a:ext>
            </a:extLst>
          </p:cNvPr>
          <p:cNvCxnSpPr>
            <a:cxnSpLocks/>
            <a:stCxn id="59" idx="1"/>
            <a:endCxn id="58" idx="0"/>
          </p:cNvCxnSpPr>
          <p:nvPr/>
        </p:nvCxnSpPr>
        <p:spPr>
          <a:xfrm rot="10800000" flipV="1">
            <a:off x="2270035" y="1442674"/>
            <a:ext cx="1879237" cy="1315339"/>
          </a:xfrm>
          <a:prstGeom prst="curvedConnector2">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95F1CF7-38B6-45A7-84BC-9C1F3ACF7E7E}"/>
              </a:ext>
            </a:extLst>
          </p:cNvPr>
          <p:cNvCxnSpPr>
            <a:stCxn id="105" idx="2"/>
            <a:endCxn id="106" idx="0"/>
          </p:cNvCxnSpPr>
          <p:nvPr/>
        </p:nvCxnSpPr>
        <p:spPr>
          <a:xfrm>
            <a:off x="2189410" y="3541022"/>
            <a:ext cx="26155" cy="259952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668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85664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Présentation de l’onglet « Ateliers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53" name="Pentagone 73">
            <a:extLst>
              <a:ext uri="{FF2B5EF4-FFF2-40B4-BE49-F238E27FC236}">
                <a16:creationId xmlns:a16="http://schemas.microsoft.com/office/drawing/2014/main" id="{54449E36-C6ED-4556-A0D4-5861B6087B06}"/>
              </a:ext>
            </a:extLst>
          </p:cNvPr>
          <p:cNvSpPr/>
          <p:nvPr/>
        </p:nvSpPr>
        <p:spPr>
          <a:xfrm rot="5400000">
            <a:off x="262319" y="4467384"/>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Pentagone 74">
            <a:extLst>
              <a:ext uri="{FF2B5EF4-FFF2-40B4-BE49-F238E27FC236}">
                <a16:creationId xmlns:a16="http://schemas.microsoft.com/office/drawing/2014/main" id="{925161F3-2833-4185-921F-A5EADE418AAE}"/>
              </a:ext>
            </a:extLst>
          </p:cNvPr>
          <p:cNvSpPr/>
          <p:nvPr/>
        </p:nvSpPr>
        <p:spPr>
          <a:xfrm rot="5400000">
            <a:off x="262319" y="5078776"/>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Pentagone 74">
            <a:extLst>
              <a:ext uri="{FF2B5EF4-FFF2-40B4-BE49-F238E27FC236}">
                <a16:creationId xmlns:a16="http://schemas.microsoft.com/office/drawing/2014/main" id="{99A53D29-D42A-4AC5-9AEB-A36F02695BB9}"/>
              </a:ext>
            </a:extLst>
          </p:cNvPr>
          <p:cNvSpPr/>
          <p:nvPr/>
        </p:nvSpPr>
        <p:spPr>
          <a:xfrm rot="5400000">
            <a:off x="262319" y="4463449"/>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ZoneTexte 85">
            <a:extLst>
              <a:ext uri="{FF2B5EF4-FFF2-40B4-BE49-F238E27FC236}">
                <a16:creationId xmlns:a16="http://schemas.microsoft.com/office/drawing/2014/main" id="{0B44F5A4-CD2E-41DB-8502-C739B5930E89}"/>
              </a:ext>
            </a:extLst>
          </p:cNvPr>
          <p:cNvSpPr txBox="1"/>
          <p:nvPr/>
        </p:nvSpPr>
        <p:spPr>
          <a:xfrm>
            <a:off x="274954" y="4653056"/>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Ateliers</a:t>
            </a:r>
          </a:p>
        </p:txBody>
      </p:sp>
      <p:sp>
        <p:nvSpPr>
          <p:cNvPr id="87" name="ZoneTexte 86">
            <a:extLst>
              <a:ext uri="{FF2B5EF4-FFF2-40B4-BE49-F238E27FC236}">
                <a16:creationId xmlns:a16="http://schemas.microsoft.com/office/drawing/2014/main" id="{B7B3D092-E24F-446A-BF1B-51139543E85C}"/>
              </a:ext>
            </a:extLst>
          </p:cNvPr>
          <p:cNvSpPr txBox="1"/>
          <p:nvPr/>
        </p:nvSpPr>
        <p:spPr>
          <a:xfrm>
            <a:off x="274954" y="5268383"/>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Partenaire</a:t>
            </a:r>
          </a:p>
        </p:txBody>
      </p:sp>
      <p:sp>
        <p:nvSpPr>
          <p:cNvPr id="76" name="Pentagone 71">
            <a:extLst>
              <a:ext uri="{FF2B5EF4-FFF2-40B4-BE49-F238E27FC236}">
                <a16:creationId xmlns:a16="http://schemas.microsoft.com/office/drawing/2014/main" id="{0BCF4B0E-70C2-4A5D-ACDD-D94FB3E2B192}"/>
              </a:ext>
            </a:extLst>
          </p:cNvPr>
          <p:cNvSpPr/>
          <p:nvPr/>
        </p:nvSpPr>
        <p:spPr>
          <a:xfrm rot="5400000">
            <a:off x="36871" y="4237913"/>
            <a:ext cx="1218610" cy="594658"/>
          </a:xfrm>
          <a:prstGeom prst="homePlate">
            <a:avLst>
              <a:gd name="adj" fmla="val 17382"/>
            </a:avLst>
          </a:prstGeom>
          <a:solidFill>
            <a:srgbClr val="F3B237"/>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ZoneTexte 92">
            <a:extLst>
              <a:ext uri="{FF2B5EF4-FFF2-40B4-BE49-F238E27FC236}">
                <a16:creationId xmlns:a16="http://schemas.microsoft.com/office/drawing/2014/main" id="{721529BF-1D36-49B9-9D0C-7B3CD8ADB6EE}"/>
              </a:ext>
            </a:extLst>
          </p:cNvPr>
          <p:cNvSpPr txBox="1"/>
          <p:nvPr/>
        </p:nvSpPr>
        <p:spPr>
          <a:xfrm>
            <a:off x="274954" y="4562300"/>
            <a:ext cx="742444" cy="215444"/>
          </a:xfrm>
          <a:prstGeom prst="rect">
            <a:avLst/>
          </a:prstGeom>
          <a:noFill/>
        </p:spPr>
        <p:txBody>
          <a:bodyPr wrap="square" rtlCol="0">
            <a:spAutoFit/>
          </a:bodyPr>
          <a:lstStyle>
            <a:defPPr>
              <a:defRPr lang="fr-FR"/>
            </a:defPPr>
            <a:lvl1pPr algn="ctr">
              <a:defRPr sz="900" b="1">
                <a:solidFill>
                  <a:schemeClr val="bg1"/>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Ateliers</a:t>
            </a:r>
          </a:p>
        </p:txBody>
      </p:sp>
      <p:sp>
        <p:nvSpPr>
          <p:cNvPr id="94" name="Ellipse 93">
            <a:extLst>
              <a:ext uri="{FF2B5EF4-FFF2-40B4-BE49-F238E27FC236}">
                <a16:creationId xmlns:a16="http://schemas.microsoft.com/office/drawing/2014/main" id="{D26E0837-1E65-4B0C-B3BE-80FFBF70F937}"/>
              </a:ext>
            </a:extLst>
          </p:cNvPr>
          <p:cNvSpPr/>
          <p:nvPr/>
        </p:nvSpPr>
        <p:spPr>
          <a:xfrm>
            <a:off x="514597" y="4292741"/>
            <a:ext cx="263159" cy="263159"/>
          </a:xfrm>
          <a:prstGeom prst="ellipse">
            <a:avLst/>
          </a:prstGeom>
          <a:solidFill>
            <a:srgbClr val="7BA58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4</a:t>
            </a:r>
          </a:p>
        </p:txBody>
      </p:sp>
      <p:sp>
        <p:nvSpPr>
          <p:cNvPr id="45" name="Pentagone 73">
            <a:extLst>
              <a:ext uri="{FF2B5EF4-FFF2-40B4-BE49-F238E27FC236}">
                <a16:creationId xmlns:a16="http://schemas.microsoft.com/office/drawing/2014/main" id="{868A311A-2AA8-4F87-ACC8-A7501378CA01}"/>
              </a:ext>
            </a:extLst>
          </p:cNvPr>
          <p:cNvSpPr/>
          <p:nvPr/>
        </p:nvSpPr>
        <p:spPr>
          <a:xfrm rot="5400000">
            <a:off x="262319" y="3352473"/>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FF2126B0-98F4-4C1F-9806-08E5082BB070}"/>
              </a:ext>
            </a:extLst>
          </p:cNvPr>
          <p:cNvSpPr txBox="1"/>
          <p:nvPr/>
        </p:nvSpPr>
        <p:spPr>
          <a:xfrm>
            <a:off x="274954" y="3542080"/>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Activités</a:t>
            </a:r>
          </a:p>
        </p:txBody>
      </p:sp>
      <p:sp>
        <p:nvSpPr>
          <p:cNvPr id="55" name="Pentagone 72">
            <a:extLst>
              <a:ext uri="{FF2B5EF4-FFF2-40B4-BE49-F238E27FC236}">
                <a16:creationId xmlns:a16="http://schemas.microsoft.com/office/drawing/2014/main" id="{802E7245-8CB8-4B2E-8E63-30F5ACD24B92}"/>
              </a:ext>
            </a:extLst>
          </p:cNvPr>
          <p:cNvSpPr/>
          <p:nvPr/>
        </p:nvSpPr>
        <p:spPr>
          <a:xfrm rot="5400000">
            <a:off x="262319" y="2685057"/>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ZoneTexte 55">
            <a:extLst>
              <a:ext uri="{FF2B5EF4-FFF2-40B4-BE49-F238E27FC236}">
                <a16:creationId xmlns:a16="http://schemas.microsoft.com/office/drawing/2014/main" id="{3A4890DA-BDD4-4F8E-9A2C-7BCB25137C3D}"/>
              </a:ext>
            </a:extLst>
          </p:cNvPr>
          <p:cNvSpPr txBox="1"/>
          <p:nvPr/>
        </p:nvSpPr>
        <p:spPr>
          <a:xfrm>
            <a:off x="274954" y="2880638"/>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Quartiers</a:t>
            </a:r>
          </a:p>
        </p:txBody>
      </p:sp>
      <p:sp>
        <p:nvSpPr>
          <p:cNvPr id="57" name="Pentagone 71">
            <a:extLst>
              <a:ext uri="{FF2B5EF4-FFF2-40B4-BE49-F238E27FC236}">
                <a16:creationId xmlns:a16="http://schemas.microsoft.com/office/drawing/2014/main" id="{48379E49-BA28-4DA8-B8C4-4943C21EC312}"/>
              </a:ext>
            </a:extLst>
          </p:cNvPr>
          <p:cNvSpPr/>
          <p:nvPr/>
        </p:nvSpPr>
        <p:spPr>
          <a:xfrm rot="5400000">
            <a:off x="229614" y="2082372"/>
            <a:ext cx="83312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ZoneTexte 57">
            <a:extLst>
              <a:ext uri="{FF2B5EF4-FFF2-40B4-BE49-F238E27FC236}">
                <a16:creationId xmlns:a16="http://schemas.microsoft.com/office/drawing/2014/main" id="{8FC3C5F1-5B4A-4A00-9509-E87BB4E0103B}"/>
              </a:ext>
            </a:extLst>
          </p:cNvPr>
          <p:cNvSpPr txBox="1"/>
          <p:nvPr/>
        </p:nvSpPr>
        <p:spPr>
          <a:xfrm>
            <a:off x="274954" y="2210424"/>
            <a:ext cx="742444" cy="338554"/>
          </a:xfrm>
          <a:prstGeom prst="rect">
            <a:avLst/>
          </a:prstGeom>
          <a:noFill/>
          <a:ln>
            <a:noFill/>
          </a:ln>
        </p:spPr>
        <p:txBody>
          <a:bodyPr wrap="square" rtlCol="0">
            <a:spAutoFit/>
          </a:bodyPr>
          <a:lstStyle>
            <a:defPPr>
              <a:defRPr lang="fr-FR"/>
            </a:defPPr>
            <a:lvl1pPr algn="ctr">
              <a:defRPr sz="900">
                <a:solidFill>
                  <a:schemeClr val="tx1">
                    <a:lumMod val="50000"/>
                    <a:lumOff val="50000"/>
                  </a:schemeClr>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Info.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générales</a:t>
            </a:r>
          </a:p>
        </p:txBody>
      </p:sp>
      <p:pic>
        <p:nvPicPr>
          <p:cNvPr id="3" name="Image 2" descr="Une image contenant texte, capture d’écran, intérieur&#10;&#10;Description générée automatiquement">
            <a:extLst>
              <a:ext uri="{FF2B5EF4-FFF2-40B4-BE49-F238E27FC236}">
                <a16:creationId xmlns:a16="http://schemas.microsoft.com/office/drawing/2014/main" id="{813D2BD1-C6F2-49D8-99CE-FD1C3B3EDCB4}"/>
              </a:ext>
            </a:extLst>
          </p:cNvPr>
          <p:cNvPicPr>
            <a:picLocks noChangeAspect="1"/>
          </p:cNvPicPr>
          <p:nvPr/>
        </p:nvPicPr>
        <p:blipFill rotWithShape="1">
          <a:blip r:embed="rId4"/>
          <a:srcRect l="21920" t="11214" r="47991" b="70490"/>
          <a:stretch/>
        </p:blipFill>
        <p:spPr>
          <a:xfrm>
            <a:off x="1151450" y="1836506"/>
            <a:ext cx="4491121" cy="1201263"/>
          </a:xfrm>
          <a:prstGeom prst="rect">
            <a:avLst/>
          </a:prstGeom>
        </p:spPr>
      </p:pic>
      <p:sp>
        <p:nvSpPr>
          <p:cNvPr id="68" name="Rectangle : coins arrondis 67">
            <a:extLst>
              <a:ext uri="{FF2B5EF4-FFF2-40B4-BE49-F238E27FC236}">
                <a16:creationId xmlns:a16="http://schemas.microsoft.com/office/drawing/2014/main" id="{176F849B-4FE8-4AD8-89E2-3CF8DFE7B887}"/>
              </a:ext>
            </a:extLst>
          </p:cNvPr>
          <p:cNvSpPr/>
          <p:nvPr/>
        </p:nvSpPr>
        <p:spPr>
          <a:xfrm>
            <a:off x="1596845" y="2804336"/>
            <a:ext cx="512060"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space réservé du texte 8">
            <a:extLst>
              <a:ext uri="{FF2B5EF4-FFF2-40B4-BE49-F238E27FC236}">
                <a16:creationId xmlns:a16="http://schemas.microsoft.com/office/drawing/2014/main" id="{6F82559D-3ABA-4B4E-9B72-36C33912BC60}"/>
              </a:ext>
            </a:extLst>
          </p:cNvPr>
          <p:cNvSpPr txBox="1">
            <a:spLocks/>
          </p:cNvSpPr>
          <p:nvPr/>
        </p:nvSpPr>
        <p:spPr>
          <a:xfrm>
            <a:off x="1967540" y="3149023"/>
            <a:ext cx="2169152" cy="998192"/>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Bef>
                <a:spcPts val="400"/>
              </a:spcBef>
              <a:buNone/>
            </a:pPr>
            <a:r>
              <a:rPr lang="fr-FR" sz="900">
                <a:latin typeface="Marianne" panose="02000000000000000000" pitchFamily="2" charset="0"/>
              </a:rPr>
              <a:t>Si l’établissement ne dispose pas d’atelier, les autres champs n’apparaissent pas. Dans ce cas, aucune autre information n’est à saisir / modifier dans cet onglet.</a:t>
            </a:r>
          </a:p>
        </p:txBody>
      </p:sp>
      <p:cxnSp>
        <p:nvCxnSpPr>
          <p:cNvPr id="71" name="Connecteur en arc 24">
            <a:extLst>
              <a:ext uri="{FF2B5EF4-FFF2-40B4-BE49-F238E27FC236}">
                <a16:creationId xmlns:a16="http://schemas.microsoft.com/office/drawing/2014/main" id="{71642D61-415A-4FDC-BF2F-870DB2001004}"/>
              </a:ext>
            </a:extLst>
          </p:cNvPr>
          <p:cNvCxnSpPr>
            <a:cxnSpLocks/>
            <a:endCxn id="70" idx="1"/>
          </p:cNvCxnSpPr>
          <p:nvPr/>
        </p:nvCxnSpPr>
        <p:spPr>
          <a:xfrm rot="16200000" flipH="1">
            <a:off x="1550845" y="3231424"/>
            <a:ext cx="623108" cy="210281"/>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4B31CF68-B0CD-4A51-97B8-1F3302567E96}"/>
              </a:ext>
            </a:extLst>
          </p:cNvPr>
          <p:cNvPicPr>
            <a:picLocks noChangeAspect="1"/>
          </p:cNvPicPr>
          <p:nvPr/>
        </p:nvPicPr>
        <p:blipFill rotWithShape="1">
          <a:blip r:embed="rId4"/>
          <a:srcRect l="22207" t="12548" r="12476" b="216"/>
          <a:stretch/>
        </p:blipFill>
        <p:spPr>
          <a:xfrm>
            <a:off x="4436285" y="2834919"/>
            <a:ext cx="6474371" cy="3803646"/>
          </a:xfrm>
          <a:prstGeom prst="rect">
            <a:avLst/>
          </a:prstGeom>
        </p:spPr>
      </p:pic>
      <p:sp>
        <p:nvSpPr>
          <p:cNvPr id="81" name="Espace réservé du texte 8">
            <a:extLst>
              <a:ext uri="{FF2B5EF4-FFF2-40B4-BE49-F238E27FC236}">
                <a16:creationId xmlns:a16="http://schemas.microsoft.com/office/drawing/2014/main" id="{9F42DBDC-51A9-4042-92B3-1CD4EE3B28D9}"/>
              </a:ext>
            </a:extLst>
          </p:cNvPr>
          <p:cNvSpPr txBox="1">
            <a:spLocks/>
          </p:cNvSpPr>
          <p:nvPr/>
        </p:nvSpPr>
        <p:spPr>
          <a:xfrm>
            <a:off x="4697360" y="1212048"/>
            <a:ext cx="6116713" cy="1313388"/>
          </a:xfrm>
          <a:prstGeom prst="rect">
            <a:avLst/>
          </a:prstGeom>
          <a:solidFill>
            <a:schemeClr val="bg1"/>
          </a:solidFill>
          <a:ln>
            <a:solidFill>
              <a:schemeClr val="tx1"/>
            </a:solidFill>
            <a:prstDash val="dash"/>
          </a:ln>
        </p:spPr>
        <p:txBody>
          <a:bodyPr anchor="ctr"/>
          <a:lstStyle>
            <a:defPPr>
              <a:defRPr lang="fr-FR"/>
            </a:defPPr>
            <a:lvl1pPr indent="0" algn="just">
              <a:lnSpc>
                <a:spcPts val="1500"/>
              </a:lnSpc>
              <a:spcBef>
                <a:spcPts val="400"/>
              </a:spcBef>
              <a:buFont typeface="Arial" panose="020B0604020202020204" pitchFamily="34" charset="0"/>
              <a:buNone/>
              <a:defRPr sz="900">
                <a:latin typeface="Marianne"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t>Pour modifier une information, sélectionnez le champ à modifier, puis :</a:t>
            </a:r>
          </a:p>
          <a:p>
            <a:pPr marL="171450" indent="-171450">
              <a:buFont typeface="Wingdings" panose="05000000000000000000" pitchFamily="2" charset="2"/>
              <a:buChar char="à"/>
            </a:pPr>
            <a:r>
              <a:rPr lang="fr-FR"/>
              <a:t>Sélectionnez l’information dans la liste des choix pour les champs « Public », « Disponibilité ateliers »,  « Accès véhicule » et « Badgeuse » ;</a:t>
            </a:r>
          </a:p>
          <a:p>
            <a:pPr marL="171450" indent="-171450">
              <a:buFont typeface="Wingdings" panose="05000000000000000000" pitchFamily="2" charset="2"/>
              <a:buChar char="à"/>
            </a:pPr>
            <a:r>
              <a:rPr lang="fr-FR"/>
              <a:t>Saisissez l’information pour les champs libres « Surface globale ateliers », « Surface disponible », « Surface de stockage », « Volume de stockage » et « Tonnage autorisé » </a:t>
            </a:r>
          </a:p>
          <a:p>
            <a:pPr marL="171450" indent="-171450">
              <a:buFont typeface="Wingdings" panose="05000000000000000000" pitchFamily="2" charset="2"/>
              <a:buChar char="à"/>
            </a:pPr>
            <a:r>
              <a:rPr lang="fr-FR"/>
              <a:t>Cochez le choix approprié</a:t>
            </a:r>
          </a:p>
        </p:txBody>
      </p:sp>
      <p:sp>
        <p:nvSpPr>
          <p:cNvPr id="85" name="Rectangle : coins arrondis 84">
            <a:extLst>
              <a:ext uri="{FF2B5EF4-FFF2-40B4-BE49-F238E27FC236}">
                <a16:creationId xmlns:a16="http://schemas.microsoft.com/office/drawing/2014/main" id="{AAE882DC-49AE-431B-AC9D-15AD15922334}"/>
              </a:ext>
            </a:extLst>
          </p:cNvPr>
          <p:cNvSpPr/>
          <p:nvPr/>
        </p:nvSpPr>
        <p:spPr>
          <a:xfrm>
            <a:off x="4418529" y="4524427"/>
            <a:ext cx="2683606" cy="548639"/>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space réservé du texte 8">
            <a:extLst>
              <a:ext uri="{FF2B5EF4-FFF2-40B4-BE49-F238E27FC236}">
                <a16:creationId xmlns:a16="http://schemas.microsoft.com/office/drawing/2014/main" id="{214D3CB8-BAEA-4327-8A38-06600E63273C}"/>
              </a:ext>
            </a:extLst>
          </p:cNvPr>
          <p:cNvSpPr txBox="1">
            <a:spLocks/>
          </p:cNvSpPr>
          <p:nvPr/>
        </p:nvSpPr>
        <p:spPr>
          <a:xfrm>
            <a:off x="7868879" y="5996399"/>
            <a:ext cx="3341370" cy="769917"/>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Bef>
                <a:spcPts val="400"/>
              </a:spcBef>
              <a:buNone/>
            </a:pPr>
            <a:r>
              <a:rPr lang="fr-FR" sz="900">
                <a:latin typeface="Marianne" panose="02000000000000000000" pitchFamily="2" charset="0"/>
              </a:rPr>
              <a:t>Pour saisir ou modifier les horaires, cliquez sur le bloc horaires concerné. Une fenêtre de saisie s’ouvre. (</a:t>
            </a:r>
            <a:r>
              <a:rPr lang="fr-FR" sz="900" i="1">
                <a:latin typeface="Marianne" panose="02000000000000000000" pitchFamily="2" charset="0"/>
              </a:rPr>
              <a:t>cf. page suivante)</a:t>
            </a:r>
            <a:endParaRPr lang="fr-FR" sz="900">
              <a:latin typeface="Marianne" panose="02000000000000000000" pitchFamily="2" charset="0"/>
            </a:endParaRPr>
          </a:p>
        </p:txBody>
      </p:sp>
      <p:cxnSp>
        <p:nvCxnSpPr>
          <p:cNvPr id="109" name="Connecteur en arc 24">
            <a:extLst>
              <a:ext uri="{FF2B5EF4-FFF2-40B4-BE49-F238E27FC236}">
                <a16:creationId xmlns:a16="http://schemas.microsoft.com/office/drawing/2014/main" id="{8D159479-E42A-4519-989E-EEB766E303B5}"/>
              </a:ext>
            </a:extLst>
          </p:cNvPr>
          <p:cNvCxnSpPr>
            <a:cxnSpLocks/>
            <a:stCxn id="85" idx="2"/>
            <a:endCxn id="108" idx="1"/>
          </p:cNvCxnSpPr>
          <p:nvPr/>
        </p:nvCxnSpPr>
        <p:spPr>
          <a:xfrm rot="16200000" flipH="1">
            <a:off x="6160459" y="4672938"/>
            <a:ext cx="1308292" cy="2108547"/>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1" name="Connecteur en arc 24">
            <a:extLst>
              <a:ext uri="{FF2B5EF4-FFF2-40B4-BE49-F238E27FC236}">
                <a16:creationId xmlns:a16="http://schemas.microsoft.com/office/drawing/2014/main" id="{9AF543F4-58F1-4E43-BB34-E0F4CDC905E7}"/>
              </a:ext>
            </a:extLst>
          </p:cNvPr>
          <p:cNvCxnSpPr>
            <a:cxnSpLocks/>
            <a:stCxn id="8" idx="2"/>
          </p:cNvCxnSpPr>
          <p:nvPr/>
        </p:nvCxnSpPr>
        <p:spPr>
          <a:xfrm rot="16200000" flipH="1">
            <a:off x="1926052" y="2485674"/>
            <a:ext cx="1825932" cy="3046748"/>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2" name="Rectangle : coins arrondis 111">
            <a:extLst>
              <a:ext uri="{FF2B5EF4-FFF2-40B4-BE49-F238E27FC236}">
                <a16:creationId xmlns:a16="http://schemas.microsoft.com/office/drawing/2014/main" id="{86FE2FCF-2DEE-4304-A9BE-0732FFF828D0}"/>
              </a:ext>
            </a:extLst>
          </p:cNvPr>
          <p:cNvSpPr/>
          <p:nvPr/>
        </p:nvSpPr>
        <p:spPr>
          <a:xfrm>
            <a:off x="4362392" y="5165722"/>
            <a:ext cx="680310" cy="27247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Espace réservé du texte 8">
            <a:extLst>
              <a:ext uri="{FF2B5EF4-FFF2-40B4-BE49-F238E27FC236}">
                <a16:creationId xmlns:a16="http://schemas.microsoft.com/office/drawing/2014/main" id="{C82DDF03-29BD-4A28-A2B6-8002356D1CCD}"/>
              </a:ext>
            </a:extLst>
          </p:cNvPr>
          <p:cNvSpPr txBox="1">
            <a:spLocks/>
          </p:cNvSpPr>
          <p:nvPr/>
        </p:nvSpPr>
        <p:spPr>
          <a:xfrm>
            <a:off x="1684160" y="4863701"/>
            <a:ext cx="1670232" cy="871357"/>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Bef>
                <a:spcPts val="400"/>
              </a:spcBef>
              <a:buNone/>
            </a:pPr>
            <a:r>
              <a:rPr lang="fr-FR" sz="900">
                <a:latin typeface="Marianne"/>
              </a:rPr>
              <a:t>Pour accéder à la saisie des informations complémentaires, cochez « Oui » à « Accès véhicule »</a:t>
            </a:r>
          </a:p>
        </p:txBody>
      </p:sp>
      <p:cxnSp>
        <p:nvCxnSpPr>
          <p:cNvPr id="117" name="Connecteur en arc 24">
            <a:extLst>
              <a:ext uri="{FF2B5EF4-FFF2-40B4-BE49-F238E27FC236}">
                <a16:creationId xmlns:a16="http://schemas.microsoft.com/office/drawing/2014/main" id="{1F259D2D-4DB4-4226-84DD-E08C9B8D4F29}"/>
              </a:ext>
            </a:extLst>
          </p:cNvPr>
          <p:cNvCxnSpPr>
            <a:cxnSpLocks/>
            <a:stCxn id="113" idx="3"/>
            <a:endCxn id="112" idx="1"/>
          </p:cNvCxnSpPr>
          <p:nvPr/>
        </p:nvCxnSpPr>
        <p:spPr>
          <a:xfrm>
            <a:off x="3354392" y="5299380"/>
            <a:ext cx="1008000" cy="2580"/>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8" name="Espace réservé du texte 8">
            <a:extLst>
              <a:ext uri="{FF2B5EF4-FFF2-40B4-BE49-F238E27FC236}">
                <a16:creationId xmlns:a16="http://schemas.microsoft.com/office/drawing/2014/main" id="{3C0BDE01-B9AF-400F-939E-BCAD01394592}"/>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
        <p:nvSpPr>
          <p:cNvPr id="8" name="Rectangle 7">
            <a:extLst>
              <a:ext uri="{FF2B5EF4-FFF2-40B4-BE49-F238E27FC236}">
                <a16:creationId xmlns:a16="http://schemas.microsoft.com/office/drawing/2014/main" id="{6119CF70-42FF-4072-94BD-A8AB38EB2015}"/>
              </a:ext>
            </a:extLst>
          </p:cNvPr>
          <p:cNvSpPr/>
          <p:nvPr/>
        </p:nvSpPr>
        <p:spPr>
          <a:xfrm>
            <a:off x="1242387" y="2982386"/>
            <a:ext cx="146513" cy="11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space réservé du texte 8">
            <a:extLst>
              <a:ext uri="{FF2B5EF4-FFF2-40B4-BE49-F238E27FC236}">
                <a16:creationId xmlns:a16="http://schemas.microsoft.com/office/drawing/2014/main" id="{80BEA2B8-D3EC-4D5F-B51B-08365389F381}"/>
              </a:ext>
            </a:extLst>
          </p:cNvPr>
          <p:cNvSpPr txBox="1">
            <a:spLocks/>
          </p:cNvSpPr>
          <p:nvPr/>
        </p:nvSpPr>
        <p:spPr>
          <a:xfrm>
            <a:off x="7673470" y="4032940"/>
            <a:ext cx="4431549" cy="1103709"/>
          </a:xfrm>
          <a:prstGeom prst="rect">
            <a:avLst/>
          </a:prstGeom>
          <a:solidFill>
            <a:srgbClr val="7030A0">
              <a:alpha val="16863"/>
            </a:srgbClr>
          </a:solidFill>
          <a:ln>
            <a:noFill/>
            <a:prstDash val="dash"/>
          </a:ln>
        </p:spPr>
        <p:txBody>
          <a:bodyPr lIns="91440" tIns="45720" rIns="91440" bIns="45720" anchor="ctr"/>
          <a:lstStyle>
            <a:defPPr>
              <a:defRPr lang="fr-FR"/>
            </a:defPPr>
            <a:lvl1pPr indent="0" algn="just">
              <a:lnSpc>
                <a:spcPct val="150000"/>
              </a:lnSpc>
              <a:spcBef>
                <a:spcPts val="400"/>
              </a:spcBef>
              <a:buFont typeface="Arial" panose="020B0604020202020204" pitchFamily="34" charset="0"/>
              <a:buNone/>
              <a:defRPr sz="900" i="1">
                <a:solidFill>
                  <a:srgbClr val="7030A0"/>
                </a:solidFill>
                <a:latin typeface="Marianne"/>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pPr>
            <a:r>
              <a:rPr lang="fr-FR"/>
              <a:t>Dans le cas où l’établissement ne dispose pas de surface d’atelier disponible, il convient de sélectionner « Non » dans le champ « Disponibilité ateliers » et de laisser le champ « Surface disponible » vide ou saisir 0. De la même manière, en cas de disponibilité, il convient de saisir « Oui » et renseigner la surface disponible.</a:t>
            </a:r>
          </a:p>
        </p:txBody>
      </p:sp>
      <p:pic>
        <p:nvPicPr>
          <p:cNvPr id="44" name="Graphique 43" descr="Informations avec un remplissage uni">
            <a:extLst>
              <a:ext uri="{FF2B5EF4-FFF2-40B4-BE49-F238E27FC236}">
                <a16:creationId xmlns:a16="http://schemas.microsoft.com/office/drawing/2014/main" id="{5FEBF201-E8CD-4EF9-B803-05FFA82D1B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2194" y="3879696"/>
            <a:ext cx="251356" cy="251356"/>
          </a:xfrm>
          <a:prstGeom prst="rect">
            <a:avLst/>
          </a:prstGeom>
        </p:spPr>
      </p:pic>
      <p:sp>
        <p:nvSpPr>
          <p:cNvPr id="48" name="Rectangle : coins arrondis 47">
            <a:extLst>
              <a:ext uri="{FF2B5EF4-FFF2-40B4-BE49-F238E27FC236}">
                <a16:creationId xmlns:a16="http://schemas.microsoft.com/office/drawing/2014/main" id="{9BBAC244-FA2A-4A14-B4EF-F0A2AE8366A3}"/>
              </a:ext>
            </a:extLst>
          </p:cNvPr>
          <p:cNvSpPr/>
          <p:nvPr/>
        </p:nvSpPr>
        <p:spPr>
          <a:xfrm>
            <a:off x="7673470" y="3338862"/>
            <a:ext cx="680310" cy="21600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 coins arrondis 49">
            <a:extLst>
              <a:ext uri="{FF2B5EF4-FFF2-40B4-BE49-F238E27FC236}">
                <a16:creationId xmlns:a16="http://schemas.microsoft.com/office/drawing/2014/main" id="{3527CC75-DD22-4D51-B55C-1D6B21752D29}"/>
              </a:ext>
            </a:extLst>
          </p:cNvPr>
          <p:cNvSpPr/>
          <p:nvPr/>
        </p:nvSpPr>
        <p:spPr>
          <a:xfrm>
            <a:off x="7673470" y="3584375"/>
            <a:ext cx="2700000" cy="21600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en arc 24">
            <a:extLst>
              <a:ext uri="{FF2B5EF4-FFF2-40B4-BE49-F238E27FC236}">
                <a16:creationId xmlns:a16="http://schemas.microsoft.com/office/drawing/2014/main" id="{6433BBCA-D3DF-4E41-9CB7-4DA9F070FF41}"/>
              </a:ext>
            </a:extLst>
          </p:cNvPr>
          <p:cNvCxnSpPr>
            <a:cxnSpLocks/>
            <a:stCxn id="48" idx="1"/>
            <a:endCxn id="43" idx="1"/>
          </p:cNvCxnSpPr>
          <p:nvPr/>
        </p:nvCxnSpPr>
        <p:spPr>
          <a:xfrm rot="10800000" flipV="1">
            <a:off x="7673470" y="3446861"/>
            <a:ext cx="12700" cy="1137933"/>
          </a:xfrm>
          <a:prstGeom prst="curvedConnector3">
            <a:avLst>
              <a:gd name="adj1" fmla="val 180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Connecteur en arc 24">
            <a:extLst>
              <a:ext uri="{FF2B5EF4-FFF2-40B4-BE49-F238E27FC236}">
                <a16:creationId xmlns:a16="http://schemas.microsoft.com/office/drawing/2014/main" id="{B19334B0-5674-4ADF-A0A2-BE7F152C819C}"/>
              </a:ext>
            </a:extLst>
          </p:cNvPr>
          <p:cNvCxnSpPr>
            <a:cxnSpLocks/>
            <a:stCxn id="50" idx="1"/>
            <a:endCxn id="43" idx="1"/>
          </p:cNvCxnSpPr>
          <p:nvPr/>
        </p:nvCxnSpPr>
        <p:spPr>
          <a:xfrm rot="10800000" flipV="1">
            <a:off x="7673470" y="3692375"/>
            <a:ext cx="12700" cy="892420"/>
          </a:xfrm>
          <a:prstGeom prst="curvedConnector3">
            <a:avLst>
              <a:gd name="adj1" fmla="val 180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39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85664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Présentation de l’onglet « Ateliers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53" name="Pentagone 73">
            <a:extLst>
              <a:ext uri="{FF2B5EF4-FFF2-40B4-BE49-F238E27FC236}">
                <a16:creationId xmlns:a16="http://schemas.microsoft.com/office/drawing/2014/main" id="{54449E36-C6ED-4556-A0D4-5861B6087B06}"/>
              </a:ext>
            </a:extLst>
          </p:cNvPr>
          <p:cNvSpPr/>
          <p:nvPr/>
        </p:nvSpPr>
        <p:spPr>
          <a:xfrm rot="5400000">
            <a:off x="262319" y="4467384"/>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Pentagone 74">
            <a:extLst>
              <a:ext uri="{FF2B5EF4-FFF2-40B4-BE49-F238E27FC236}">
                <a16:creationId xmlns:a16="http://schemas.microsoft.com/office/drawing/2014/main" id="{925161F3-2833-4185-921F-A5EADE418AAE}"/>
              </a:ext>
            </a:extLst>
          </p:cNvPr>
          <p:cNvSpPr/>
          <p:nvPr/>
        </p:nvSpPr>
        <p:spPr>
          <a:xfrm rot="5400000">
            <a:off x="262319" y="5078776"/>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Pentagone 74">
            <a:extLst>
              <a:ext uri="{FF2B5EF4-FFF2-40B4-BE49-F238E27FC236}">
                <a16:creationId xmlns:a16="http://schemas.microsoft.com/office/drawing/2014/main" id="{99A53D29-D42A-4AC5-9AEB-A36F02695BB9}"/>
              </a:ext>
            </a:extLst>
          </p:cNvPr>
          <p:cNvSpPr/>
          <p:nvPr/>
        </p:nvSpPr>
        <p:spPr>
          <a:xfrm rot="5400000">
            <a:off x="262319" y="4463449"/>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ZoneTexte 85">
            <a:extLst>
              <a:ext uri="{FF2B5EF4-FFF2-40B4-BE49-F238E27FC236}">
                <a16:creationId xmlns:a16="http://schemas.microsoft.com/office/drawing/2014/main" id="{0B44F5A4-CD2E-41DB-8502-C739B5930E89}"/>
              </a:ext>
            </a:extLst>
          </p:cNvPr>
          <p:cNvSpPr txBox="1"/>
          <p:nvPr/>
        </p:nvSpPr>
        <p:spPr>
          <a:xfrm>
            <a:off x="274954" y="4653056"/>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Ateliers</a:t>
            </a:r>
          </a:p>
        </p:txBody>
      </p:sp>
      <p:sp>
        <p:nvSpPr>
          <p:cNvPr id="87" name="ZoneTexte 86">
            <a:extLst>
              <a:ext uri="{FF2B5EF4-FFF2-40B4-BE49-F238E27FC236}">
                <a16:creationId xmlns:a16="http://schemas.microsoft.com/office/drawing/2014/main" id="{B7B3D092-E24F-446A-BF1B-51139543E85C}"/>
              </a:ext>
            </a:extLst>
          </p:cNvPr>
          <p:cNvSpPr txBox="1"/>
          <p:nvPr/>
        </p:nvSpPr>
        <p:spPr>
          <a:xfrm>
            <a:off x="274954" y="5268383"/>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Partenaire</a:t>
            </a:r>
          </a:p>
        </p:txBody>
      </p:sp>
      <p:sp>
        <p:nvSpPr>
          <p:cNvPr id="76" name="Pentagone 71">
            <a:extLst>
              <a:ext uri="{FF2B5EF4-FFF2-40B4-BE49-F238E27FC236}">
                <a16:creationId xmlns:a16="http://schemas.microsoft.com/office/drawing/2014/main" id="{0BCF4B0E-70C2-4A5D-ACDD-D94FB3E2B192}"/>
              </a:ext>
            </a:extLst>
          </p:cNvPr>
          <p:cNvSpPr/>
          <p:nvPr/>
        </p:nvSpPr>
        <p:spPr>
          <a:xfrm rot="5400000">
            <a:off x="36871" y="4237913"/>
            <a:ext cx="1218610" cy="594658"/>
          </a:xfrm>
          <a:prstGeom prst="homePlate">
            <a:avLst>
              <a:gd name="adj" fmla="val 17382"/>
            </a:avLst>
          </a:prstGeom>
          <a:solidFill>
            <a:srgbClr val="F3B237"/>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ZoneTexte 92">
            <a:extLst>
              <a:ext uri="{FF2B5EF4-FFF2-40B4-BE49-F238E27FC236}">
                <a16:creationId xmlns:a16="http://schemas.microsoft.com/office/drawing/2014/main" id="{721529BF-1D36-49B9-9D0C-7B3CD8ADB6EE}"/>
              </a:ext>
            </a:extLst>
          </p:cNvPr>
          <p:cNvSpPr txBox="1"/>
          <p:nvPr/>
        </p:nvSpPr>
        <p:spPr>
          <a:xfrm>
            <a:off x="274954" y="4562300"/>
            <a:ext cx="742444" cy="215444"/>
          </a:xfrm>
          <a:prstGeom prst="rect">
            <a:avLst/>
          </a:prstGeom>
          <a:noFill/>
        </p:spPr>
        <p:txBody>
          <a:bodyPr wrap="square" rtlCol="0">
            <a:spAutoFit/>
          </a:bodyPr>
          <a:lstStyle>
            <a:defPPr>
              <a:defRPr lang="fr-FR"/>
            </a:defPPr>
            <a:lvl1pPr algn="ctr">
              <a:defRPr sz="900" b="1">
                <a:solidFill>
                  <a:schemeClr val="bg1"/>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Ateliers</a:t>
            </a:r>
          </a:p>
        </p:txBody>
      </p:sp>
      <p:sp>
        <p:nvSpPr>
          <p:cNvPr id="94" name="Ellipse 93">
            <a:extLst>
              <a:ext uri="{FF2B5EF4-FFF2-40B4-BE49-F238E27FC236}">
                <a16:creationId xmlns:a16="http://schemas.microsoft.com/office/drawing/2014/main" id="{D26E0837-1E65-4B0C-B3BE-80FFBF70F937}"/>
              </a:ext>
            </a:extLst>
          </p:cNvPr>
          <p:cNvSpPr/>
          <p:nvPr/>
        </p:nvSpPr>
        <p:spPr>
          <a:xfrm>
            <a:off x="514597" y="4292741"/>
            <a:ext cx="263159" cy="263159"/>
          </a:xfrm>
          <a:prstGeom prst="ellipse">
            <a:avLst/>
          </a:prstGeom>
          <a:solidFill>
            <a:srgbClr val="7BA58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rPr>
              <a:t>4</a:t>
            </a:r>
          </a:p>
        </p:txBody>
      </p:sp>
      <p:sp>
        <p:nvSpPr>
          <p:cNvPr id="45" name="Pentagone 73">
            <a:extLst>
              <a:ext uri="{FF2B5EF4-FFF2-40B4-BE49-F238E27FC236}">
                <a16:creationId xmlns:a16="http://schemas.microsoft.com/office/drawing/2014/main" id="{868A311A-2AA8-4F87-ACC8-A7501378CA01}"/>
              </a:ext>
            </a:extLst>
          </p:cNvPr>
          <p:cNvSpPr/>
          <p:nvPr/>
        </p:nvSpPr>
        <p:spPr>
          <a:xfrm rot="5400000">
            <a:off x="262319" y="3352473"/>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FF2126B0-98F4-4C1F-9806-08E5082BB070}"/>
              </a:ext>
            </a:extLst>
          </p:cNvPr>
          <p:cNvSpPr txBox="1"/>
          <p:nvPr/>
        </p:nvSpPr>
        <p:spPr>
          <a:xfrm>
            <a:off x="274954" y="3542080"/>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Activités</a:t>
            </a:r>
          </a:p>
        </p:txBody>
      </p:sp>
      <p:sp>
        <p:nvSpPr>
          <p:cNvPr id="55" name="Pentagone 72">
            <a:extLst>
              <a:ext uri="{FF2B5EF4-FFF2-40B4-BE49-F238E27FC236}">
                <a16:creationId xmlns:a16="http://schemas.microsoft.com/office/drawing/2014/main" id="{802E7245-8CB8-4B2E-8E63-30F5ACD24B92}"/>
              </a:ext>
            </a:extLst>
          </p:cNvPr>
          <p:cNvSpPr/>
          <p:nvPr/>
        </p:nvSpPr>
        <p:spPr>
          <a:xfrm rot="5400000">
            <a:off x="262319" y="2685057"/>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ZoneTexte 55">
            <a:extLst>
              <a:ext uri="{FF2B5EF4-FFF2-40B4-BE49-F238E27FC236}">
                <a16:creationId xmlns:a16="http://schemas.microsoft.com/office/drawing/2014/main" id="{3A4890DA-BDD4-4F8E-9A2C-7BCB25137C3D}"/>
              </a:ext>
            </a:extLst>
          </p:cNvPr>
          <p:cNvSpPr txBox="1"/>
          <p:nvPr/>
        </p:nvSpPr>
        <p:spPr>
          <a:xfrm>
            <a:off x="274954" y="2880638"/>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Quartiers</a:t>
            </a:r>
          </a:p>
        </p:txBody>
      </p:sp>
      <p:sp>
        <p:nvSpPr>
          <p:cNvPr id="57" name="Pentagone 71">
            <a:extLst>
              <a:ext uri="{FF2B5EF4-FFF2-40B4-BE49-F238E27FC236}">
                <a16:creationId xmlns:a16="http://schemas.microsoft.com/office/drawing/2014/main" id="{48379E49-BA28-4DA8-B8C4-4943C21EC312}"/>
              </a:ext>
            </a:extLst>
          </p:cNvPr>
          <p:cNvSpPr/>
          <p:nvPr/>
        </p:nvSpPr>
        <p:spPr>
          <a:xfrm rot="5400000">
            <a:off x="229614" y="2082372"/>
            <a:ext cx="83312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ZoneTexte 57">
            <a:extLst>
              <a:ext uri="{FF2B5EF4-FFF2-40B4-BE49-F238E27FC236}">
                <a16:creationId xmlns:a16="http://schemas.microsoft.com/office/drawing/2014/main" id="{8FC3C5F1-5B4A-4A00-9509-E87BB4E0103B}"/>
              </a:ext>
            </a:extLst>
          </p:cNvPr>
          <p:cNvSpPr txBox="1"/>
          <p:nvPr/>
        </p:nvSpPr>
        <p:spPr>
          <a:xfrm>
            <a:off x="274954" y="2210424"/>
            <a:ext cx="742444" cy="338554"/>
          </a:xfrm>
          <a:prstGeom prst="rect">
            <a:avLst/>
          </a:prstGeom>
          <a:noFill/>
          <a:ln>
            <a:noFill/>
          </a:ln>
        </p:spPr>
        <p:txBody>
          <a:bodyPr wrap="square" rtlCol="0">
            <a:spAutoFit/>
          </a:bodyPr>
          <a:lstStyle>
            <a:defPPr>
              <a:defRPr lang="fr-FR"/>
            </a:defPPr>
            <a:lvl1pPr algn="ctr">
              <a:defRPr sz="900">
                <a:solidFill>
                  <a:schemeClr val="tx1">
                    <a:lumMod val="50000"/>
                    <a:lumOff val="50000"/>
                  </a:schemeClr>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Info.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générales</a:t>
            </a:r>
          </a:p>
        </p:txBody>
      </p:sp>
      <p:pic>
        <p:nvPicPr>
          <p:cNvPr id="31" name="Image 30">
            <a:extLst>
              <a:ext uri="{FF2B5EF4-FFF2-40B4-BE49-F238E27FC236}">
                <a16:creationId xmlns:a16="http://schemas.microsoft.com/office/drawing/2014/main" id="{26DBADD7-1E21-466B-9A72-8881B8B62406}"/>
              </a:ext>
            </a:extLst>
          </p:cNvPr>
          <p:cNvPicPr>
            <a:picLocks noChangeAspect="1"/>
          </p:cNvPicPr>
          <p:nvPr/>
        </p:nvPicPr>
        <p:blipFill rotWithShape="1">
          <a:blip r:embed="rId4"/>
          <a:srcRect l="22207" t="12548" r="48481" b="216"/>
          <a:stretch/>
        </p:blipFill>
        <p:spPr>
          <a:xfrm>
            <a:off x="1183148" y="1769885"/>
            <a:ext cx="3575282" cy="4680482"/>
          </a:xfrm>
          <a:prstGeom prst="rect">
            <a:avLst/>
          </a:prstGeom>
        </p:spPr>
      </p:pic>
      <p:sp>
        <p:nvSpPr>
          <p:cNvPr id="32" name="Rectangle : coins arrondis 31">
            <a:extLst>
              <a:ext uri="{FF2B5EF4-FFF2-40B4-BE49-F238E27FC236}">
                <a16:creationId xmlns:a16="http://schemas.microsoft.com/office/drawing/2014/main" id="{6F0FEA1A-1456-4661-A40D-F44A901C42DE}"/>
              </a:ext>
            </a:extLst>
          </p:cNvPr>
          <p:cNvSpPr/>
          <p:nvPr/>
        </p:nvSpPr>
        <p:spPr>
          <a:xfrm>
            <a:off x="1156514" y="3850241"/>
            <a:ext cx="3291412" cy="705659"/>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a:extLst>
              <a:ext uri="{FF2B5EF4-FFF2-40B4-BE49-F238E27FC236}">
                <a16:creationId xmlns:a16="http://schemas.microsoft.com/office/drawing/2014/main" id="{522630F4-0C81-4AD6-B9A5-6BDAB05F11C9}"/>
              </a:ext>
            </a:extLst>
          </p:cNvPr>
          <p:cNvPicPr>
            <a:picLocks noChangeAspect="1"/>
          </p:cNvPicPr>
          <p:nvPr/>
        </p:nvPicPr>
        <p:blipFill rotWithShape="1">
          <a:blip r:embed="rId5"/>
          <a:srcRect l="1419" t="1165" r="1737" b="2597"/>
          <a:stretch/>
        </p:blipFill>
        <p:spPr>
          <a:xfrm>
            <a:off x="4550254" y="2420443"/>
            <a:ext cx="4987262" cy="3417902"/>
          </a:xfrm>
          <a:prstGeom prst="rect">
            <a:avLst/>
          </a:prstGeom>
          <a:effectLst/>
        </p:spPr>
      </p:pic>
      <p:sp>
        <p:nvSpPr>
          <p:cNvPr id="34" name="Espace réservé du texte 8">
            <a:extLst>
              <a:ext uri="{FF2B5EF4-FFF2-40B4-BE49-F238E27FC236}">
                <a16:creationId xmlns:a16="http://schemas.microsoft.com/office/drawing/2014/main" id="{5607AE55-162F-4A69-9003-C613AB5F0F32}"/>
              </a:ext>
            </a:extLst>
          </p:cNvPr>
          <p:cNvSpPr txBox="1">
            <a:spLocks/>
          </p:cNvSpPr>
          <p:nvPr/>
        </p:nvSpPr>
        <p:spPr>
          <a:xfrm>
            <a:off x="9603870" y="2420443"/>
            <a:ext cx="2453449" cy="2674162"/>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panose="02000000000000000000" pitchFamily="2" charset="0"/>
              </a:rPr>
              <a:t>Si les horaires sont identiques pour plusieurs jours, vous pouvez les saisir une seule fois dans les premiers champs « horaires génériques ».</a:t>
            </a:r>
          </a:p>
          <a:p>
            <a:pPr marL="0" indent="0" algn="just">
              <a:lnSpc>
                <a:spcPct val="150000"/>
              </a:lnSpc>
              <a:spcBef>
                <a:spcPts val="400"/>
              </a:spcBef>
              <a:buNone/>
            </a:pPr>
            <a:r>
              <a:rPr lang="fr-FR" sz="900" i="1">
                <a:solidFill>
                  <a:srgbClr val="7030A0"/>
                </a:solidFill>
                <a:latin typeface="Marianne" panose="02000000000000000000" pitchFamily="2" charset="0"/>
              </a:rPr>
              <a:t>Ensuite, cochez les jours concernés : les horaires y sont dupliqués.</a:t>
            </a:r>
          </a:p>
          <a:p>
            <a:pPr marL="0" indent="0" algn="just">
              <a:lnSpc>
                <a:spcPct val="150000"/>
              </a:lnSpc>
              <a:spcBef>
                <a:spcPts val="400"/>
              </a:spcBef>
              <a:buNone/>
            </a:pPr>
            <a:r>
              <a:rPr lang="fr-FR" sz="900" i="1">
                <a:solidFill>
                  <a:srgbClr val="7030A0"/>
                </a:solidFill>
                <a:latin typeface="Marianne" panose="02000000000000000000" pitchFamily="2" charset="0"/>
              </a:rPr>
              <a:t>Si un horaire est spécifique, vous pouvez le modifier, après avoir dupliqué les horaires génériques. Exemple ci-contre : 16h le vendredi contre 16h30 les autres jours.</a:t>
            </a:r>
          </a:p>
        </p:txBody>
      </p:sp>
      <p:pic>
        <p:nvPicPr>
          <p:cNvPr id="35" name="Graphique 34" descr="Informations avec un remplissage uni">
            <a:extLst>
              <a:ext uri="{FF2B5EF4-FFF2-40B4-BE49-F238E27FC236}">
                <a16:creationId xmlns:a16="http://schemas.microsoft.com/office/drawing/2014/main" id="{025DBB06-75A6-4333-82AA-E34CC399DD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04916" y="2294765"/>
            <a:ext cx="251356" cy="251356"/>
          </a:xfrm>
          <a:prstGeom prst="rect">
            <a:avLst/>
          </a:prstGeom>
        </p:spPr>
      </p:pic>
      <p:cxnSp>
        <p:nvCxnSpPr>
          <p:cNvPr id="36" name="Connecteur en arc 24">
            <a:extLst>
              <a:ext uri="{FF2B5EF4-FFF2-40B4-BE49-F238E27FC236}">
                <a16:creationId xmlns:a16="http://schemas.microsoft.com/office/drawing/2014/main" id="{5D9E3212-6EBF-4E3C-A600-9E7750514F79}"/>
              </a:ext>
            </a:extLst>
          </p:cNvPr>
          <p:cNvCxnSpPr>
            <a:cxnSpLocks/>
          </p:cNvCxnSpPr>
          <p:nvPr/>
        </p:nvCxnSpPr>
        <p:spPr>
          <a:xfrm flipV="1">
            <a:off x="4447926" y="4272041"/>
            <a:ext cx="432000" cy="0"/>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Espace réservé du texte 8">
            <a:extLst>
              <a:ext uri="{FF2B5EF4-FFF2-40B4-BE49-F238E27FC236}">
                <a16:creationId xmlns:a16="http://schemas.microsoft.com/office/drawing/2014/main" id="{7744F80B-7B95-49B3-B172-C4FE0F5287F6}"/>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
        <p:nvSpPr>
          <p:cNvPr id="28" name="Espace réservé du texte 8">
            <a:extLst>
              <a:ext uri="{FF2B5EF4-FFF2-40B4-BE49-F238E27FC236}">
                <a16:creationId xmlns:a16="http://schemas.microsoft.com/office/drawing/2014/main" id="{C98391D2-A8BB-473D-85C4-2F1ACEF6D405}"/>
              </a:ext>
            </a:extLst>
          </p:cNvPr>
          <p:cNvSpPr txBox="1">
            <a:spLocks/>
          </p:cNvSpPr>
          <p:nvPr/>
        </p:nvSpPr>
        <p:spPr>
          <a:xfrm>
            <a:off x="5379868" y="6049243"/>
            <a:ext cx="5994085" cy="523220"/>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buNone/>
            </a:pPr>
            <a:r>
              <a:rPr lang="fr-FR" sz="900">
                <a:latin typeface="Marianne" panose="02000000000000000000" pitchFamily="2" charset="0"/>
              </a:rPr>
              <a:t>Une fois les horaires renseignés, cliquez sur « Ok ». Il est ensuite nécessaire de cliquer sur le bouton      pour sauvegarder les modifications. </a:t>
            </a:r>
            <a:endParaRPr lang="fr-FR" sz="900" i="1">
              <a:latin typeface="Marianne" panose="02000000000000000000" pitchFamily="2" charset="0"/>
            </a:endParaRPr>
          </a:p>
        </p:txBody>
      </p:sp>
      <p:pic>
        <p:nvPicPr>
          <p:cNvPr id="30" name="Image 29" descr="Une image contenant texte&#10;&#10;Description générée automatiquement">
            <a:extLst>
              <a:ext uri="{FF2B5EF4-FFF2-40B4-BE49-F238E27FC236}">
                <a16:creationId xmlns:a16="http://schemas.microsoft.com/office/drawing/2014/main" id="{F6C0295C-5409-4A3B-B50E-E86F6E322EA5}"/>
              </a:ext>
            </a:extLst>
          </p:cNvPr>
          <p:cNvPicPr>
            <a:picLocks noChangeAspect="1"/>
          </p:cNvPicPr>
          <p:nvPr/>
        </p:nvPicPr>
        <p:blipFill rotWithShape="1">
          <a:blip r:embed="rId8"/>
          <a:srcRect l="16520" t="-1853" r="19064" b="18739"/>
          <a:stretch/>
        </p:blipFill>
        <p:spPr>
          <a:xfrm>
            <a:off x="10956272" y="6049243"/>
            <a:ext cx="257452" cy="261839"/>
          </a:xfrm>
          <a:prstGeom prst="rect">
            <a:avLst/>
          </a:prstGeom>
        </p:spPr>
      </p:pic>
    </p:spTree>
    <p:extLst>
      <p:ext uri="{BB962C8B-B14F-4D97-AF65-F5344CB8AC3E}">
        <p14:creationId xmlns:p14="http://schemas.microsoft.com/office/powerpoint/2010/main" val="3265494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85664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Présentation de l’onglet « Partenaires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69" name="Image 68">
            <a:extLst>
              <a:ext uri="{FF2B5EF4-FFF2-40B4-BE49-F238E27FC236}">
                <a16:creationId xmlns:a16="http://schemas.microsoft.com/office/drawing/2014/main" id="{32A50793-3515-410B-93E1-6D1ACA67E04C}"/>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54" name="Pentagone 73">
            <a:extLst>
              <a:ext uri="{FF2B5EF4-FFF2-40B4-BE49-F238E27FC236}">
                <a16:creationId xmlns:a16="http://schemas.microsoft.com/office/drawing/2014/main" id="{CB7808C4-68A4-4A9B-B91E-0896E383B5AE}"/>
              </a:ext>
            </a:extLst>
          </p:cNvPr>
          <p:cNvSpPr/>
          <p:nvPr/>
        </p:nvSpPr>
        <p:spPr>
          <a:xfrm rot="5400000">
            <a:off x="262319" y="5082799"/>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Pentagone 74">
            <a:extLst>
              <a:ext uri="{FF2B5EF4-FFF2-40B4-BE49-F238E27FC236}">
                <a16:creationId xmlns:a16="http://schemas.microsoft.com/office/drawing/2014/main" id="{252E1172-D5BF-48FC-92CE-12B09818AC92}"/>
              </a:ext>
            </a:extLst>
          </p:cNvPr>
          <p:cNvSpPr/>
          <p:nvPr/>
        </p:nvSpPr>
        <p:spPr>
          <a:xfrm rot="5400000">
            <a:off x="262319" y="5078864"/>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ZoneTexte 59">
            <a:extLst>
              <a:ext uri="{FF2B5EF4-FFF2-40B4-BE49-F238E27FC236}">
                <a16:creationId xmlns:a16="http://schemas.microsoft.com/office/drawing/2014/main" id="{06EEE27E-7B25-410B-8CCA-93EAF7FE74F0}"/>
              </a:ext>
            </a:extLst>
          </p:cNvPr>
          <p:cNvSpPr txBox="1"/>
          <p:nvPr/>
        </p:nvSpPr>
        <p:spPr>
          <a:xfrm>
            <a:off x="274954" y="5268471"/>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Ateliers</a:t>
            </a:r>
          </a:p>
        </p:txBody>
      </p:sp>
      <p:sp>
        <p:nvSpPr>
          <p:cNvPr id="61" name="Pentagone 71">
            <a:extLst>
              <a:ext uri="{FF2B5EF4-FFF2-40B4-BE49-F238E27FC236}">
                <a16:creationId xmlns:a16="http://schemas.microsoft.com/office/drawing/2014/main" id="{528B81A4-75C2-4E26-A9A2-12E33D2299C2}"/>
              </a:ext>
            </a:extLst>
          </p:cNvPr>
          <p:cNvSpPr/>
          <p:nvPr/>
        </p:nvSpPr>
        <p:spPr>
          <a:xfrm rot="5400000">
            <a:off x="36871" y="4853328"/>
            <a:ext cx="1218610" cy="594658"/>
          </a:xfrm>
          <a:prstGeom prst="homePlate">
            <a:avLst>
              <a:gd name="adj" fmla="val 17382"/>
            </a:avLst>
          </a:prstGeom>
          <a:solidFill>
            <a:srgbClr val="F3B237"/>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ZoneTexte 61">
            <a:extLst>
              <a:ext uri="{FF2B5EF4-FFF2-40B4-BE49-F238E27FC236}">
                <a16:creationId xmlns:a16="http://schemas.microsoft.com/office/drawing/2014/main" id="{56539280-19AB-426E-8054-924D73739E00}"/>
              </a:ext>
            </a:extLst>
          </p:cNvPr>
          <p:cNvSpPr txBox="1"/>
          <p:nvPr/>
        </p:nvSpPr>
        <p:spPr>
          <a:xfrm>
            <a:off x="238381" y="5177715"/>
            <a:ext cx="808122" cy="215444"/>
          </a:xfrm>
          <a:prstGeom prst="rect">
            <a:avLst/>
          </a:prstGeom>
          <a:noFill/>
        </p:spPr>
        <p:txBody>
          <a:bodyPr wrap="square" rtlCol="0">
            <a:spAutoFit/>
          </a:bodyPr>
          <a:lstStyle>
            <a:defPPr>
              <a:defRPr lang="fr-FR"/>
            </a:defPPr>
            <a:lvl1pPr algn="ctr">
              <a:defRPr sz="900" b="1">
                <a:solidFill>
                  <a:schemeClr val="bg1"/>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a:solidFill>
                  <a:prstClr val="white"/>
                </a:solidFill>
              </a:rPr>
              <a:t>Partenaires</a:t>
            </a:r>
            <a:endPar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endParaRPr>
          </a:p>
        </p:txBody>
      </p:sp>
      <p:sp>
        <p:nvSpPr>
          <p:cNvPr id="63" name="Ellipse 62">
            <a:extLst>
              <a:ext uri="{FF2B5EF4-FFF2-40B4-BE49-F238E27FC236}">
                <a16:creationId xmlns:a16="http://schemas.microsoft.com/office/drawing/2014/main" id="{12186273-2114-4067-9EBA-D4954195D0E4}"/>
              </a:ext>
            </a:extLst>
          </p:cNvPr>
          <p:cNvSpPr/>
          <p:nvPr/>
        </p:nvSpPr>
        <p:spPr>
          <a:xfrm>
            <a:off x="514597" y="4908156"/>
            <a:ext cx="263159" cy="263159"/>
          </a:xfrm>
          <a:prstGeom prst="ellipse">
            <a:avLst/>
          </a:prstGeom>
          <a:solidFill>
            <a:srgbClr val="7BA58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1">
                <a:solidFill>
                  <a:prstClr val="white"/>
                </a:solidFill>
                <a:latin typeface="Marianne" panose="02000000000000000000" pitchFamily="50" charset="0"/>
              </a:rPr>
              <a:t>5</a:t>
            </a:r>
            <a:endParaRPr kumimoji="0" lang="fr-FR" sz="800" b="1" i="0" u="none" strike="noStrike" kern="1200" cap="none" spc="0" normalizeH="0" baseline="0" noProof="0">
              <a:ln>
                <a:noFill/>
              </a:ln>
              <a:solidFill>
                <a:prstClr val="white"/>
              </a:solidFill>
              <a:effectLst/>
              <a:uLnTx/>
              <a:uFillTx/>
              <a:latin typeface="Marianne" panose="02000000000000000000" pitchFamily="50" charset="0"/>
              <a:ea typeface="+mn-ea"/>
              <a:cs typeface="+mn-cs"/>
            </a:endParaRPr>
          </a:p>
        </p:txBody>
      </p:sp>
      <p:sp>
        <p:nvSpPr>
          <p:cNvPr id="64" name="Pentagone 74">
            <a:extLst>
              <a:ext uri="{FF2B5EF4-FFF2-40B4-BE49-F238E27FC236}">
                <a16:creationId xmlns:a16="http://schemas.microsoft.com/office/drawing/2014/main" id="{76DF06A2-7363-4B64-80E5-5E7B37A9225D}"/>
              </a:ext>
            </a:extLst>
          </p:cNvPr>
          <p:cNvSpPr/>
          <p:nvPr/>
        </p:nvSpPr>
        <p:spPr>
          <a:xfrm rot="5400000">
            <a:off x="262319" y="3966810"/>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ZoneTexte 64">
            <a:extLst>
              <a:ext uri="{FF2B5EF4-FFF2-40B4-BE49-F238E27FC236}">
                <a16:creationId xmlns:a16="http://schemas.microsoft.com/office/drawing/2014/main" id="{34B64C6A-70D3-4FD4-967C-597A954EE026}"/>
              </a:ext>
            </a:extLst>
          </p:cNvPr>
          <p:cNvSpPr txBox="1"/>
          <p:nvPr/>
        </p:nvSpPr>
        <p:spPr>
          <a:xfrm>
            <a:off x="274954" y="4156417"/>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Atelier</a:t>
            </a:r>
          </a:p>
        </p:txBody>
      </p:sp>
      <p:sp>
        <p:nvSpPr>
          <p:cNvPr id="66" name="Pentagone 73">
            <a:extLst>
              <a:ext uri="{FF2B5EF4-FFF2-40B4-BE49-F238E27FC236}">
                <a16:creationId xmlns:a16="http://schemas.microsoft.com/office/drawing/2014/main" id="{3B936607-80CF-4384-A6A6-BEE889FB1CF9}"/>
              </a:ext>
            </a:extLst>
          </p:cNvPr>
          <p:cNvSpPr/>
          <p:nvPr/>
        </p:nvSpPr>
        <p:spPr>
          <a:xfrm rot="5400000">
            <a:off x="262319" y="3352473"/>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0BE832F4-F098-4239-8C68-FCBAEE778E8D}"/>
              </a:ext>
            </a:extLst>
          </p:cNvPr>
          <p:cNvSpPr txBox="1"/>
          <p:nvPr/>
        </p:nvSpPr>
        <p:spPr>
          <a:xfrm>
            <a:off x="274954" y="3542080"/>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Activités</a:t>
            </a:r>
          </a:p>
        </p:txBody>
      </p:sp>
      <p:sp>
        <p:nvSpPr>
          <p:cNvPr id="68" name="Pentagone 72">
            <a:extLst>
              <a:ext uri="{FF2B5EF4-FFF2-40B4-BE49-F238E27FC236}">
                <a16:creationId xmlns:a16="http://schemas.microsoft.com/office/drawing/2014/main" id="{7ED3A19F-58C2-46C7-AD46-4E46C26DB85F}"/>
              </a:ext>
            </a:extLst>
          </p:cNvPr>
          <p:cNvSpPr/>
          <p:nvPr/>
        </p:nvSpPr>
        <p:spPr>
          <a:xfrm rot="5400000">
            <a:off x="262319" y="2685057"/>
            <a:ext cx="76771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ZoneTexte 69">
            <a:extLst>
              <a:ext uri="{FF2B5EF4-FFF2-40B4-BE49-F238E27FC236}">
                <a16:creationId xmlns:a16="http://schemas.microsoft.com/office/drawing/2014/main" id="{A838B4E4-81E4-4168-BD49-6306238DD806}"/>
              </a:ext>
            </a:extLst>
          </p:cNvPr>
          <p:cNvSpPr txBox="1"/>
          <p:nvPr/>
        </p:nvSpPr>
        <p:spPr>
          <a:xfrm>
            <a:off x="274954" y="2880638"/>
            <a:ext cx="742444" cy="21544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Quartiers</a:t>
            </a:r>
          </a:p>
        </p:txBody>
      </p:sp>
      <p:sp>
        <p:nvSpPr>
          <p:cNvPr id="71" name="Pentagone 71">
            <a:extLst>
              <a:ext uri="{FF2B5EF4-FFF2-40B4-BE49-F238E27FC236}">
                <a16:creationId xmlns:a16="http://schemas.microsoft.com/office/drawing/2014/main" id="{409A7777-556F-4BE0-B3FB-C163C4FD2B7E}"/>
              </a:ext>
            </a:extLst>
          </p:cNvPr>
          <p:cNvSpPr/>
          <p:nvPr/>
        </p:nvSpPr>
        <p:spPr>
          <a:xfrm rot="5400000">
            <a:off x="229614" y="2082372"/>
            <a:ext cx="833124" cy="594658"/>
          </a:xfrm>
          <a:prstGeom prst="homePlate">
            <a:avLst>
              <a:gd name="adj" fmla="val 17382"/>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ZoneTexte 71">
            <a:extLst>
              <a:ext uri="{FF2B5EF4-FFF2-40B4-BE49-F238E27FC236}">
                <a16:creationId xmlns:a16="http://schemas.microsoft.com/office/drawing/2014/main" id="{3018689D-B900-4690-BA75-FCEB80053204}"/>
              </a:ext>
            </a:extLst>
          </p:cNvPr>
          <p:cNvSpPr txBox="1"/>
          <p:nvPr/>
        </p:nvSpPr>
        <p:spPr>
          <a:xfrm>
            <a:off x="274954" y="2210424"/>
            <a:ext cx="742444" cy="338554"/>
          </a:xfrm>
          <a:prstGeom prst="rect">
            <a:avLst/>
          </a:prstGeom>
          <a:noFill/>
          <a:ln>
            <a:noFill/>
          </a:ln>
        </p:spPr>
        <p:txBody>
          <a:bodyPr wrap="square" rtlCol="0">
            <a:spAutoFit/>
          </a:bodyPr>
          <a:lstStyle>
            <a:defPPr>
              <a:defRPr lang="fr-FR"/>
            </a:defPPr>
            <a:lvl1pPr algn="ctr">
              <a:defRPr sz="900">
                <a:solidFill>
                  <a:schemeClr val="tx1">
                    <a:lumMod val="50000"/>
                    <a:lumOff val="50000"/>
                  </a:schemeClr>
                </a:solidFill>
                <a:latin typeface="Marianne"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Info.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lumMod val="50000"/>
                    <a:lumOff val="50000"/>
                  </a:prstClr>
                </a:solidFill>
                <a:effectLst/>
                <a:uLnTx/>
                <a:uFillTx/>
                <a:latin typeface="Marianne" panose="02000000000000000000" pitchFamily="50" charset="0"/>
                <a:ea typeface="+mn-ea"/>
                <a:cs typeface="+mn-cs"/>
              </a:rPr>
              <a:t>générales</a:t>
            </a:r>
          </a:p>
        </p:txBody>
      </p:sp>
      <p:pic>
        <p:nvPicPr>
          <p:cNvPr id="9" name="Image 8">
            <a:extLst>
              <a:ext uri="{FF2B5EF4-FFF2-40B4-BE49-F238E27FC236}">
                <a16:creationId xmlns:a16="http://schemas.microsoft.com/office/drawing/2014/main" id="{73241BD3-E6A3-4476-AB51-6BAA77F6EA48}"/>
              </a:ext>
            </a:extLst>
          </p:cNvPr>
          <p:cNvPicPr>
            <a:picLocks noChangeAspect="1"/>
          </p:cNvPicPr>
          <p:nvPr/>
        </p:nvPicPr>
        <p:blipFill rotWithShape="1">
          <a:blip r:embed="rId4"/>
          <a:srcRect l="12709" t="5422" b="47867"/>
          <a:stretch/>
        </p:blipFill>
        <p:spPr>
          <a:xfrm>
            <a:off x="1046503" y="1904254"/>
            <a:ext cx="7249336" cy="1706436"/>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F6DD20AE-C4D8-4296-8CFA-BEC2E124203B}"/>
              </a:ext>
            </a:extLst>
          </p:cNvPr>
          <p:cNvPicPr>
            <a:picLocks noChangeAspect="1"/>
          </p:cNvPicPr>
          <p:nvPr/>
        </p:nvPicPr>
        <p:blipFill rotWithShape="1">
          <a:blip r:embed="rId5"/>
          <a:srcRect l="1414" t="1253" r="735" b="3562"/>
          <a:stretch/>
        </p:blipFill>
        <p:spPr>
          <a:xfrm>
            <a:off x="1658330" y="3343200"/>
            <a:ext cx="4909351" cy="3313060"/>
          </a:xfrm>
          <a:prstGeom prst="rect">
            <a:avLst/>
          </a:prstGeom>
        </p:spPr>
      </p:pic>
      <p:sp>
        <p:nvSpPr>
          <p:cNvPr id="73" name="Rectangle : coins arrondis 72">
            <a:extLst>
              <a:ext uri="{FF2B5EF4-FFF2-40B4-BE49-F238E27FC236}">
                <a16:creationId xmlns:a16="http://schemas.microsoft.com/office/drawing/2014/main" id="{A1C0F7A4-27D2-471F-B18F-A9931A0FF50F}"/>
              </a:ext>
            </a:extLst>
          </p:cNvPr>
          <p:cNvSpPr/>
          <p:nvPr/>
        </p:nvSpPr>
        <p:spPr>
          <a:xfrm>
            <a:off x="7376209" y="2806659"/>
            <a:ext cx="512060"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4" name="Connecteur en arc 24">
            <a:extLst>
              <a:ext uri="{FF2B5EF4-FFF2-40B4-BE49-F238E27FC236}">
                <a16:creationId xmlns:a16="http://schemas.microsoft.com/office/drawing/2014/main" id="{35EF783A-436B-49DA-A6CC-6ACF97AE6446}"/>
              </a:ext>
            </a:extLst>
          </p:cNvPr>
          <p:cNvCxnSpPr>
            <a:cxnSpLocks/>
          </p:cNvCxnSpPr>
          <p:nvPr/>
        </p:nvCxnSpPr>
        <p:spPr>
          <a:xfrm rot="5400000">
            <a:off x="6752294" y="2887263"/>
            <a:ext cx="511377" cy="822387"/>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5" name="Espace réservé du texte 8">
            <a:extLst>
              <a:ext uri="{FF2B5EF4-FFF2-40B4-BE49-F238E27FC236}">
                <a16:creationId xmlns:a16="http://schemas.microsoft.com/office/drawing/2014/main" id="{8FEE4256-64D5-42E6-8086-8D3607B6D4E1}"/>
              </a:ext>
            </a:extLst>
          </p:cNvPr>
          <p:cNvSpPr txBox="1">
            <a:spLocks/>
          </p:cNvSpPr>
          <p:nvPr/>
        </p:nvSpPr>
        <p:spPr>
          <a:xfrm>
            <a:off x="9022585" y="1162612"/>
            <a:ext cx="2894461" cy="1158395"/>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panose="02000000000000000000" pitchFamily="2" charset="0"/>
              </a:rPr>
              <a:t>Une évolution prochaine permettra d’afficher également les partenaires de l’insertion professionnelle et d’intégrer cette dernière dans les champs d’action des partenaires déjà existants sur le module de gestion de données d’IPRO360°.</a:t>
            </a:r>
          </a:p>
        </p:txBody>
      </p:sp>
      <p:pic>
        <p:nvPicPr>
          <p:cNvPr id="77" name="Graphique 76" descr="Informations avec un remplissage uni">
            <a:extLst>
              <a:ext uri="{FF2B5EF4-FFF2-40B4-BE49-F238E27FC236}">
                <a16:creationId xmlns:a16="http://schemas.microsoft.com/office/drawing/2014/main" id="{99AA9D9D-720E-48D7-81C4-0EDACE26E3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44137" y="1029558"/>
            <a:ext cx="251356" cy="251356"/>
          </a:xfrm>
          <a:prstGeom prst="rect">
            <a:avLst/>
          </a:prstGeom>
        </p:spPr>
      </p:pic>
      <p:pic>
        <p:nvPicPr>
          <p:cNvPr id="19" name="Image 18">
            <a:extLst>
              <a:ext uri="{FF2B5EF4-FFF2-40B4-BE49-F238E27FC236}">
                <a16:creationId xmlns:a16="http://schemas.microsoft.com/office/drawing/2014/main" id="{81169EF6-AD32-4A52-9CF6-CE5EE8D46E56}"/>
              </a:ext>
            </a:extLst>
          </p:cNvPr>
          <p:cNvPicPr>
            <a:picLocks noChangeAspect="1"/>
          </p:cNvPicPr>
          <p:nvPr/>
        </p:nvPicPr>
        <p:blipFill rotWithShape="1">
          <a:blip r:embed="rId8"/>
          <a:srcRect l="559" t="1396" r="1909" b="2471"/>
          <a:stretch/>
        </p:blipFill>
        <p:spPr>
          <a:xfrm>
            <a:off x="6548791" y="3708265"/>
            <a:ext cx="4301244" cy="3120411"/>
          </a:xfrm>
          <a:prstGeom prst="rect">
            <a:avLst/>
          </a:prstGeom>
        </p:spPr>
      </p:pic>
      <p:sp>
        <p:nvSpPr>
          <p:cNvPr id="88" name="Espace réservé du texte 8">
            <a:extLst>
              <a:ext uri="{FF2B5EF4-FFF2-40B4-BE49-F238E27FC236}">
                <a16:creationId xmlns:a16="http://schemas.microsoft.com/office/drawing/2014/main" id="{158222B8-87D0-4C3D-8EFD-E0D1BB14D0B5}"/>
              </a:ext>
            </a:extLst>
          </p:cNvPr>
          <p:cNvSpPr txBox="1">
            <a:spLocks/>
          </p:cNvSpPr>
          <p:nvPr/>
        </p:nvSpPr>
        <p:spPr>
          <a:xfrm>
            <a:off x="3804801" y="1527461"/>
            <a:ext cx="3571408" cy="682964"/>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Bef>
                <a:spcPts val="400"/>
              </a:spcBef>
              <a:buNone/>
            </a:pPr>
            <a:r>
              <a:rPr lang="fr-FR" sz="900">
                <a:latin typeface="Marianne"/>
              </a:rPr>
              <a:t>L’onglet « Partenaires » permet d’afficher l’ensemble des partenaires de l’établissement sélectionné en fonction de leurs champs d’action.</a:t>
            </a:r>
          </a:p>
        </p:txBody>
      </p:sp>
      <p:sp>
        <p:nvSpPr>
          <p:cNvPr id="89" name="Espace réservé du texte 8">
            <a:extLst>
              <a:ext uri="{FF2B5EF4-FFF2-40B4-BE49-F238E27FC236}">
                <a16:creationId xmlns:a16="http://schemas.microsoft.com/office/drawing/2014/main" id="{1083707D-5A50-4FA5-B2B7-14F2DA47FBBF}"/>
              </a:ext>
            </a:extLst>
          </p:cNvPr>
          <p:cNvSpPr txBox="1">
            <a:spLocks/>
          </p:cNvSpPr>
          <p:nvPr/>
        </p:nvSpPr>
        <p:spPr>
          <a:xfrm>
            <a:off x="8295839" y="2428057"/>
            <a:ext cx="3713468" cy="1224000"/>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Bef>
                <a:spcPts val="400"/>
              </a:spcBef>
              <a:buNone/>
            </a:pPr>
            <a:r>
              <a:rPr lang="fr-FR" sz="900">
                <a:latin typeface="Marianne"/>
              </a:rPr>
              <a:t>Lorsque vous cliquez sur un  partenaire, le bouton « Afficher » apparaît. Ce bouton permet d’ouvrir la « fiche partenaire » créée, renseignée via le module « Partenaires ».</a:t>
            </a:r>
          </a:p>
          <a:p>
            <a:pPr marL="0" indent="0" algn="just">
              <a:lnSpc>
                <a:spcPts val="1500"/>
              </a:lnSpc>
              <a:spcBef>
                <a:spcPts val="400"/>
              </a:spcBef>
              <a:buNone/>
            </a:pPr>
            <a:r>
              <a:rPr lang="fr-FR" sz="900">
                <a:latin typeface="Marianne"/>
              </a:rPr>
              <a:t>Elle reprend les informations générales du partenaire, ainsi que les détails de son/ses champ (s) d’actions </a:t>
            </a:r>
            <a:r>
              <a:rPr lang="fr-FR" sz="900" i="1">
                <a:latin typeface="Marianne"/>
              </a:rPr>
              <a:t>(cf. prochaine section de la formation).</a:t>
            </a:r>
            <a:endParaRPr lang="fr-FR" sz="900" i="1">
              <a:latin typeface="Marianne" panose="02000000000000000000" pitchFamily="2" charset="0"/>
            </a:endParaRPr>
          </a:p>
        </p:txBody>
      </p:sp>
      <p:sp>
        <p:nvSpPr>
          <p:cNvPr id="90" name="Espace réservé du texte 8">
            <a:extLst>
              <a:ext uri="{FF2B5EF4-FFF2-40B4-BE49-F238E27FC236}">
                <a16:creationId xmlns:a16="http://schemas.microsoft.com/office/drawing/2014/main" id="{81B42AD0-CD31-41F8-A2FD-3CFDB0306C5B}"/>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DÉMONSTRATION</a:t>
            </a:r>
          </a:p>
        </p:txBody>
      </p:sp>
    </p:spTree>
    <p:extLst>
      <p:ext uri="{BB962C8B-B14F-4D97-AF65-F5344CB8AC3E}">
        <p14:creationId xmlns:p14="http://schemas.microsoft.com/office/powerpoint/2010/main" val="3199972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D539A9F4-5ADA-4AD1-9959-0E45CB7DA46F}"/>
              </a:ext>
            </a:extLst>
          </p:cNvPr>
          <p:cNvSpPr txBox="1">
            <a:spLocks/>
          </p:cNvSpPr>
          <p:nvPr/>
        </p:nvSpPr>
        <p:spPr bwMode="gray">
          <a:xfrm>
            <a:off x="537887" y="2930641"/>
            <a:ext cx="6684005" cy="996714"/>
          </a:xfrm>
          <a:prstGeom prst="rect">
            <a:avLst/>
          </a:prstGeom>
          <a:solidFill>
            <a:srgbClr val="4F4F59"/>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rPr>
              <a:t>Introduction et rappel contexte</a:t>
            </a:r>
          </a:p>
        </p:txBody>
      </p:sp>
      <p:sp>
        <p:nvSpPr>
          <p:cNvPr id="3" name="ZoneTexte 2">
            <a:extLst>
              <a:ext uri="{FF2B5EF4-FFF2-40B4-BE49-F238E27FC236}">
                <a16:creationId xmlns:a16="http://schemas.microsoft.com/office/drawing/2014/main" id="{E30DB995-BF0C-4D7D-BC01-F1D0D817984C}"/>
              </a:ext>
            </a:extLst>
          </p:cNvPr>
          <p:cNvSpPr txBox="1"/>
          <p:nvPr/>
        </p:nvSpPr>
        <p:spPr>
          <a:xfrm>
            <a:off x="537886" y="4220721"/>
            <a:ext cx="66840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300" normalizeH="0" baseline="0" noProof="0">
                <a:ln>
                  <a:noFill/>
                </a:ln>
                <a:solidFill>
                  <a:prstClr val="black"/>
                </a:solidFill>
                <a:effectLst/>
                <a:uLnTx/>
                <a:uFillTx/>
                <a:latin typeface="Marianne" panose="02000000000000000000" pitchFamily="2" charset="0"/>
                <a:ea typeface="+mn-ea"/>
                <a:cs typeface="+mn-cs"/>
              </a:rPr>
              <a:t>Point projet IPRO360° et zoom sur les fonctionnalités déployées</a:t>
            </a:r>
          </a:p>
        </p:txBody>
      </p:sp>
    </p:spTree>
    <p:extLst>
      <p:ext uri="{BB962C8B-B14F-4D97-AF65-F5344CB8AC3E}">
        <p14:creationId xmlns:p14="http://schemas.microsoft.com/office/powerpoint/2010/main" val="2143803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Espace réservé du numéro de diapositive 1">
            <a:extLst>
              <a:ext uri="{FF2B5EF4-FFF2-40B4-BE49-F238E27FC236}">
                <a16:creationId xmlns:a16="http://schemas.microsoft.com/office/drawing/2014/main" id="{6C7E9696-CEB6-4B3B-9D29-299A95057230}"/>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7" name="Rectangle : coins arrondis 6">
            <a:extLst>
              <a:ext uri="{FF2B5EF4-FFF2-40B4-BE49-F238E27FC236}">
                <a16:creationId xmlns:a16="http://schemas.microsoft.com/office/drawing/2014/main" id="{E1F20833-4DB3-4EBC-B00B-175E994C71E5}"/>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fr-FR"/>
          </a:p>
        </p:txBody>
      </p:sp>
      <p:sp>
        <p:nvSpPr>
          <p:cNvPr id="8" name="Rectangle 7">
            <a:extLst>
              <a:ext uri="{FF2B5EF4-FFF2-40B4-BE49-F238E27FC236}">
                <a16:creationId xmlns:a16="http://schemas.microsoft.com/office/drawing/2014/main" id="{9BED926C-FA14-469E-AD5F-34954579B2E5}"/>
              </a:ext>
            </a:extLst>
          </p:cNvPr>
          <p:cNvSpPr/>
          <p:nvPr/>
        </p:nvSpPr>
        <p:spPr>
          <a:xfrm>
            <a:off x="424200" y="2340743"/>
            <a:ext cx="11343600" cy="3757224"/>
          </a:xfrm>
          <a:prstGeom prst="rect">
            <a:avLst/>
          </a:prstGeom>
          <a:noFill/>
          <a:ln w="25400" cap="flat" cmpd="sng" algn="ctr">
            <a:solidFill>
              <a:srgbClr val="7CA180"/>
            </a:solid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4 </a:t>
            </a:r>
          </a:p>
        </p:txBody>
      </p:sp>
      <p:sp>
        <p:nvSpPr>
          <p:cNvPr id="27" name="Rectangle 26">
            <a:extLst>
              <a:ext uri="{FF2B5EF4-FFF2-40B4-BE49-F238E27FC236}">
                <a16:creationId xmlns:a16="http://schemas.microsoft.com/office/drawing/2014/main" id="{DE9A80FD-8886-43E4-B096-5E33A49A643A}"/>
              </a:ext>
            </a:extLst>
          </p:cNvPr>
          <p:cNvSpPr/>
          <p:nvPr/>
        </p:nvSpPr>
        <p:spPr>
          <a:xfrm>
            <a:off x="1823368" y="2748822"/>
            <a:ext cx="9738358" cy="2934339"/>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defRPr/>
            </a:pPr>
            <a:r>
              <a:rPr lang="fr-FR" sz="1400" b="1" kern="0">
                <a:solidFill>
                  <a:srgbClr val="494F57"/>
                </a:solidFill>
                <a:latin typeface="Marianne"/>
                <a:ea typeface="+mn-lt"/>
                <a:cs typeface="+mn-lt"/>
              </a:rPr>
              <a:t>Modifier la fiche établissement : </a:t>
            </a:r>
          </a:p>
          <a:p>
            <a:pPr>
              <a:defRPr/>
            </a:pPr>
            <a:endParaRPr lang="fr-FR" sz="1400" kern="0">
              <a:solidFill>
                <a:srgbClr val="494F57"/>
              </a:solidFill>
              <a:latin typeface="Marianne"/>
              <a:ea typeface="+mn-lt"/>
              <a:cs typeface="+mn-lt"/>
            </a:endParaRPr>
          </a:p>
          <a:p>
            <a:pPr marL="285750" indent="-285750">
              <a:buFont typeface="Arial" panose="020B0604020202020204" pitchFamily="34" charset="0"/>
              <a:buChar char="•"/>
            </a:pPr>
            <a:r>
              <a:rPr lang="fr-FR" sz="1400">
                <a:solidFill>
                  <a:srgbClr val="494F57"/>
                </a:solidFill>
                <a:latin typeface="Marianne"/>
              </a:rPr>
              <a:t>Modifier le contact DISP : </a:t>
            </a:r>
            <a:r>
              <a:rPr lang="fr-FR" sz="1400" err="1">
                <a:solidFill>
                  <a:srgbClr val="494F57"/>
                </a:solidFill>
                <a:latin typeface="Marianne"/>
              </a:rPr>
              <a:t>contact.disp.test</a:t>
            </a:r>
            <a:r>
              <a:rPr lang="fr-FR" sz="1400">
                <a:solidFill>
                  <a:srgbClr val="494F57"/>
                </a:solidFill>
                <a:latin typeface="Marianne"/>
              </a:rPr>
              <a:t>-[initiales]@formation.com</a:t>
            </a:r>
          </a:p>
          <a:p>
            <a:pPr marL="285750" indent="-285750">
              <a:buFont typeface="Arial" panose="020B0604020202020204" pitchFamily="34" charset="0"/>
              <a:buChar char="•"/>
            </a:pPr>
            <a:r>
              <a:rPr lang="fr-FR" sz="1400">
                <a:solidFill>
                  <a:srgbClr val="494F57"/>
                </a:solidFill>
                <a:latin typeface="Marianne"/>
              </a:rPr>
              <a:t>Modifier l’activité dans les types d’activités implantées</a:t>
            </a:r>
          </a:p>
          <a:p>
            <a:pPr marL="285750" indent="-285750">
              <a:buFont typeface="Arial" panose="020B0604020202020204" pitchFamily="34" charset="0"/>
              <a:buChar char="•"/>
            </a:pPr>
            <a:r>
              <a:rPr lang="fr-FR" sz="1400">
                <a:solidFill>
                  <a:srgbClr val="494F57"/>
                </a:solidFill>
                <a:latin typeface="Marianne"/>
              </a:rPr>
              <a:t>Indiquer qu’il y a un atelier disponible dans l’établissement</a:t>
            </a:r>
          </a:p>
          <a:p>
            <a:pPr marL="285750" indent="-285750">
              <a:buFont typeface="Arial" panose="020B0604020202020204" pitchFamily="34" charset="0"/>
              <a:buChar char="•"/>
            </a:pPr>
            <a:r>
              <a:rPr lang="fr-FR" sz="1400">
                <a:solidFill>
                  <a:srgbClr val="494F57"/>
                </a:solidFill>
                <a:latin typeface="Marianne"/>
              </a:rPr>
              <a:t>Actualiser la surface disponible (désormais 100m²)</a:t>
            </a:r>
          </a:p>
          <a:p>
            <a:pPr marL="285750" indent="-285750">
              <a:buFont typeface="Arial" panose="020B0604020202020204" pitchFamily="34" charset="0"/>
              <a:buChar char="•"/>
            </a:pPr>
            <a:r>
              <a:rPr lang="fr-FR" sz="1400">
                <a:solidFill>
                  <a:srgbClr val="494F57"/>
                </a:solidFill>
                <a:latin typeface="Marianne"/>
              </a:rPr>
              <a:t>Mettre à jour les horaires de livraison</a:t>
            </a:r>
          </a:p>
          <a:p>
            <a:pPr marL="0" marR="0" lvl="0" indent="0" algn="ctr" defTabSz="914400">
              <a:lnSpc>
                <a:spcPct val="100000"/>
              </a:lnSpc>
              <a:spcBef>
                <a:spcPts val="0"/>
              </a:spcBef>
              <a:spcAft>
                <a:spcPts val="0"/>
              </a:spcAft>
              <a:buClrTx/>
              <a:buSzTx/>
              <a:buFontTx/>
              <a:buNone/>
              <a:tabLst/>
              <a:defRPr/>
            </a:pPr>
            <a:endParaRPr lang="fr-FR" sz="1600" b="0" i="0" u="none" strike="noStrike" kern="0" cap="none" spc="0" normalizeH="0" baseline="0" noProof="0">
              <a:ln>
                <a:noFill/>
              </a:ln>
              <a:solidFill>
                <a:srgbClr val="494F57"/>
              </a:solidFill>
              <a:effectLst/>
              <a:uLnTx/>
              <a:uFillTx/>
              <a:latin typeface="Marianne"/>
            </a:endParaRPr>
          </a:p>
        </p:txBody>
      </p:sp>
      <p:cxnSp>
        <p:nvCxnSpPr>
          <p:cNvPr id="13" name="Connecteur droit 12">
            <a:extLst>
              <a:ext uri="{FF2B5EF4-FFF2-40B4-BE49-F238E27FC236}">
                <a16:creationId xmlns:a16="http://schemas.microsoft.com/office/drawing/2014/main" id="{9DB90308-4B94-4D96-AB22-E3D549508F3B}"/>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14" name="ZoneTexte 13">
            <a:extLst>
              <a:ext uri="{FF2B5EF4-FFF2-40B4-BE49-F238E27FC236}">
                <a16:creationId xmlns:a16="http://schemas.microsoft.com/office/drawing/2014/main" id="{32A21790-20BF-4945-BC8D-3FE05C5C93E8}"/>
              </a:ext>
            </a:extLst>
          </p:cNvPr>
          <p:cNvSpPr txBox="1"/>
          <p:nvPr/>
        </p:nvSpPr>
        <p:spPr>
          <a:xfrm>
            <a:off x="335360" y="629885"/>
            <a:ext cx="1185664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Modifier les informations sur la fiche établissement</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15" name="Image 14">
            <a:extLst>
              <a:ext uri="{FF2B5EF4-FFF2-40B4-BE49-F238E27FC236}">
                <a16:creationId xmlns:a16="http://schemas.microsoft.com/office/drawing/2014/main" id="{D29DD652-5F39-4E15-922C-D2E636943204}"/>
              </a:ext>
            </a:extLst>
          </p:cNvPr>
          <p:cNvPicPr>
            <a:picLocks noChangeAspect="1"/>
          </p:cNvPicPr>
          <p:nvPr/>
        </p:nvPicPr>
        <p:blipFill rotWithShape="1">
          <a:blip r:embed="rId3"/>
          <a:srcRect t="-1" b="61515"/>
          <a:stretch/>
        </p:blipFill>
        <p:spPr>
          <a:xfrm>
            <a:off x="587031" y="1185102"/>
            <a:ext cx="3114772" cy="348524"/>
          </a:xfrm>
          <a:prstGeom prst="rect">
            <a:avLst/>
          </a:prstGeom>
        </p:spPr>
      </p:pic>
      <p:sp>
        <p:nvSpPr>
          <p:cNvPr id="17" name="Espace réservé du texte 8">
            <a:extLst>
              <a:ext uri="{FF2B5EF4-FFF2-40B4-BE49-F238E27FC236}">
                <a16:creationId xmlns:a16="http://schemas.microsoft.com/office/drawing/2014/main" id="{57E913C6-057E-4497-8265-98CB31D85FDC}"/>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EXERCICE</a:t>
            </a:r>
          </a:p>
        </p:txBody>
      </p:sp>
    </p:spTree>
    <p:extLst>
      <p:ext uri="{BB962C8B-B14F-4D97-AF65-F5344CB8AC3E}">
        <p14:creationId xmlns:p14="http://schemas.microsoft.com/office/powerpoint/2010/main" val="2412448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D539A9F4-5ADA-4AD1-9959-0E45CB7DA46F}"/>
              </a:ext>
            </a:extLst>
          </p:cNvPr>
          <p:cNvSpPr txBox="1">
            <a:spLocks/>
          </p:cNvSpPr>
          <p:nvPr/>
        </p:nvSpPr>
        <p:spPr bwMode="gray">
          <a:xfrm>
            <a:off x="537887" y="2930641"/>
            <a:ext cx="6684005" cy="996714"/>
          </a:xfrm>
          <a:prstGeom prst="rect">
            <a:avLst/>
          </a:prstGeom>
          <a:solidFill>
            <a:srgbClr val="4F4F59"/>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1800" spc="300">
                <a:solidFill>
                  <a:schemeClr val="bg1"/>
                </a:solidFill>
                <a:latin typeface="Marianne" panose="02000000000000000000" pitchFamily="2" charset="0"/>
              </a:rPr>
              <a:t>Parcours utilisateurs</a:t>
            </a:r>
          </a:p>
          <a:p>
            <a:pPr algn="ctr"/>
            <a:r>
              <a:rPr lang="fr-FR" sz="1800" spc="300">
                <a:solidFill>
                  <a:schemeClr val="bg1"/>
                </a:solidFill>
                <a:latin typeface="Marianne" panose="02000000000000000000" pitchFamily="2" charset="0"/>
              </a:rPr>
              <a:t>Gestion des partenaires</a:t>
            </a:r>
          </a:p>
        </p:txBody>
      </p:sp>
      <p:sp>
        <p:nvSpPr>
          <p:cNvPr id="3" name="ZoneTexte 2">
            <a:extLst>
              <a:ext uri="{FF2B5EF4-FFF2-40B4-BE49-F238E27FC236}">
                <a16:creationId xmlns:a16="http://schemas.microsoft.com/office/drawing/2014/main" id="{E30DB995-BF0C-4D7D-BC01-F1D0D817984C}"/>
              </a:ext>
            </a:extLst>
          </p:cNvPr>
          <p:cNvSpPr txBox="1"/>
          <p:nvPr/>
        </p:nvSpPr>
        <p:spPr>
          <a:xfrm>
            <a:off x="537886" y="4220721"/>
            <a:ext cx="6684005" cy="923330"/>
          </a:xfrm>
          <a:prstGeom prst="rect">
            <a:avLst/>
          </a:prstGeom>
          <a:noFill/>
        </p:spPr>
        <p:txBody>
          <a:bodyPr wrap="square" rtlCol="0">
            <a:spAutoFit/>
          </a:bodyPr>
          <a:lstStyle/>
          <a:p>
            <a:pPr algn="ctr"/>
            <a:r>
              <a:rPr lang="fr-FR" b="1" spc="300">
                <a:latin typeface="Marianne" panose="02000000000000000000" pitchFamily="2" charset="0"/>
              </a:rPr>
              <a:t>Présentation de la gestion des partenaires et de la relation travail</a:t>
            </a:r>
            <a:r>
              <a:rPr lang="fr-FR" b="1" spc="300">
                <a:latin typeface="Marianne" panose="02000000000000000000" pitchFamily="2" charset="0"/>
                <a:sym typeface="Wingdings" panose="05000000000000000000" pitchFamily="2" charset="2"/>
              </a:rPr>
              <a:t> </a:t>
            </a:r>
            <a:r>
              <a:rPr lang="fr-FR" b="1" i="1" spc="300">
                <a:latin typeface="Marianne" panose="02000000000000000000" pitchFamily="2" charset="0"/>
              </a:rPr>
              <a:t>Exercices d’application</a:t>
            </a:r>
          </a:p>
        </p:txBody>
      </p:sp>
    </p:spTree>
    <p:extLst>
      <p:ext uri="{BB962C8B-B14F-4D97-AF65-F5344CB8AC3E}">
        <p14:creationId xmlns:p14="http://schemas.microsoft.com/office/powerpoint/2010/main" val="3157225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Les objectifs de la cartographie des activités</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Rectangle : coins arrondis 28">
            <a:extLst>
              <a:ext uri="{FF2B5EF4-FFF2-40B4-BE49-F238E27FC236}">
                <a16:creationId xmlns:a16="http://schemas.microsoft.com/office/drawing/2014/main" id="{BBA6188C-E45D-4394-9084-008F94991379}"/>
              </a:ext>
            </a:extLst>
          </p:cNvPr>
          <p:cNvSpPr/>
          <p:nvPr/>
        </p:nvSpPr>
        <p:spPr>
          <a:xfrm>
            <a:off x="478390" y="1320790"/>
            <a:ext cx="4256572" cy="523220"/>
          </a:xfrm>
          <a:prstGeom prst="roundRect">
            <a:avLst>
              <a:gd name="adj"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bg1"/>
                </a:solidFill>
                <a:latin typeface="Marianne" panose="02000000000000000000" pitchFamily="50" charset="0"/>
              </a:rPr>
              <a:t>Objectifs de la cartographie des activités</a:t>
            </a:r>
          </a:p>
        </p:txBody>
      </p:sp>
      <p:sp>
        <p:nvSpPr>
          <p:cNvPr id="30" name="Rectangle : coins arrondis 29">
            <a:extLst>
              <a:ext uri="{FF2B5EF4-FFF2-40B4-BE49-F238E27FC236}">
                <a16:creationId xmlns:a16="http://schemas.microsoft.com/office/drawing/2014/main" id="{61386DD9-4035-4737-88E6-ED7DEBE755A1}"/>
              </a:ext>
            </a:extLst>
          </p:cNvPr>
          <p:cNvSpPr/>
          <p:nvPr/>
        </p:nvSpPr>
        <p:spPr>
          <a:xfrm>
            <a:off x="5404919" y="1320790"/>
            <a:ext cx="6101160" cy="523220"/>
          </a:xfrm>
          <a:prstGeom prst="roundRect">
            <a:avLst>
              <a:gd name="adj" fmla="val 50000"/>
            </a:avLst>
          </a:prstGeom>
          <a:solidFill>
            <a:srgbClr val="83A47D"/>
          </a:solidFill>
          <a:ln>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bg1"/>
                </a:solidFill>
                <a:latin typeface="Marianne" panose="02000000000000000000" pitchFamily="50" charset="0"/>
              </a:rPr>
              <a:t>Utilisation attendue de la part des agents en charge du travail et de la formation professionnelle dans les établissements pénitentiaires </a:t>
            </a:r>
          </a:p>
        </p:txBody>
      </p:sp>
      <p:sp>
        <p:nvSpPr>
          <p:cNvPr id="31" name="Espace réservé du texte 8">
            <a:extLst>
              <a:ext uri="{FF2B5EF4-FFF2-40B4-BE49-F238E27FC236}">
                <a16:creationId xmlns:a16="http://schemas.microsoft.com/office/drawing/2014/main" id="{998204C0-A428-4AF9-A544-24D6DFE4F0FF}"/>
              </a:ext>
            </a:extLst>
          </p:cNvPr>
          <p:cNvSpPr txBox="1">
            <a:spLocks/>
          </p:cNvSpPr>
          <p:nvPr/>
        </p:nvSpPr>
        <p:spPr>
          <a:xfrm>
            <a:off x="505611" y="1935802"/>
            <a:ext cx="4229351" cy="4584550"/>
          </a:xfrm>
          <a:prstGeom prst="rect">
            <a:avLst/>
          </a:prstGeom>
          <a:noFill/>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600"/>
              </a:spcAft>
              <a:buClr>
                <a:schemeClr val="accent6">
                  <a:lumMod val="75000"/>
                </a:schemeClr>
              </a:buClr>
              <a:buFont typeface="Wingdings" panose="05000000000000000000" pitchFamily="2" charset="2"/>
              <a:buChar char="ü"/>
            </a:pPr>
            <a:r>
              <a:rPr lang="fr-FR" sz="1100" b="1">
                <a:latin typeface="Marianne" panose="02000000000000000000" pitchFamily="2" charset="0"/>
              </a:rPr>
              <a:t>Disposer d’un catalogue unique et normé au niveau national des activités de travail et de formation professionnelle permettant de :</a:t>
            </a:r>
          </a:p>
          <a:p>
            <a:pPr lvl="1" algn="just">
              <a:lnSpc>
                <a:spcPct val="100000"/>
              </a:lnSpc>
              <a:spcAft>
                <a:spcPts val="600"/>
              </a:spcAft>
              <a:buClr>
                <a:schemeClr val="accent6">
                  <a:lumMod val="75000"/>
                </a:schemeClr>
              </a:buClr>
              <a:buFont typeface="Wingdings" panose="05000000000000000000" pitchFamily="2" charset="2"/>
              <a:buChar char="ü"/>
            </a:pPr>
            <a:r>
              <a:rPr lang="fr-FR" sz="1100" b="1">
                <a:latin typeface="Marianne" panose="02000000000000000000" pitchFamily="2" charset="0"/>
              </a:rPr>
              <a:t>Faciliter les missions des agents en charge du travail et de la formation professionnelle, en DISP comme dans les établissements pénitentiaires</a:t>
            </a:r>
            <a:r>
              <a:rPr lang="fr-FR" sz="1100">
                <a:latin typeface="Marianne" panose="02000000000000000000" pitchFamily="2" charset="0"/>
              </a:rPr>
              <a:t>, en facilitant le pilotage des activités</a:t>
            </a:r>
          </a:p>
          <a:p>
            <a:pPr lvl="1" algn="just">
              <a:lnSpc>
                <a:spcPct val="100000"/>
              </a:lnSpc>
              <a:spcAft>
                <a:spcPts val="600"/>
              </a:spcAft>
              <a:buClr>
                <a:schemeClr val="accent6">
                  <a:lumMod val="75000"/>
                </a:schemeClr>
              </a:buClr>
              <a:buFont typeface="Wingdings" panose="05000000000000000000" pitchFamily="2" charset="2"/>
              <a:buChar char="ü"/>
            </a:pPr>
            <a:r>
              <a:rPr lang="fr-FR" sz="1100" b="1">
                <a:latin typeface="Marianne" panose="02000000000000000000" pitchFamily="2" charset="0"/>
              </a:rPr>
              <a:t>Donner de la visibilité sur les activités</a:t>
            </a:r>
            <a:r>
              <a:rPr lang="fr-FR" sz="1100">
                <a:latin typeface="Marianne" panose="02000000000000000000" pitchFamily="2" charset="0"/>
              </a:rPr>
              <a:t> de travail et de formation professionnelle implantées dans les établissements pénitentiaires, à l’ensemble des acteurs mobilisés sur le travail, la formation professionnelle et l’insertion professionnelle des PPSMJ</a:t>
            </a:r>
            <a:endParaRPr lang="fr-FR" sz="700">
              <a:highlight>
                <a:srgbClr val="FFFF00"/>
              </a:highlight>
              <a:latin typeface="Marianne" panose="02000000000000000000" pitchFamily="2" charset="0"/>
            </a:endParaRPr>
          </a:p>
          <a:p>
            <a:pPr algn="just">
              <a:lnSpc>
                <a:spcPct val="100000"/>
              </a:lnSpc>
              <a:spcAft>
                <a:spcPts val="600"/>
              </a:spcAft>
              <a:buClr>
                <a:schemeClr val="accent6">
                  <a:lumMod val="75000"/>
                </a:schemeClr>
              </a:buClr>
              <a:buFont typeface="Wingdings" panose="05000000000000000000" pitchFamily="2" charset="2"/>
              <a:buChar char="ü"/>
            </a:pPr>
            <a:r>
              <a:rPr lang="fr-FR" sz="1100" b="1">
                <a:latin typeface="Marianne" panose="02000000000000000000" pitchFamily="2" charset="0"/>
              </a:rPr>
              <a:t>Assurer  un processus de gestion de bout-en-bout avec l’outil OCTAVE (gestion des affectations et de la paye) </a:t>
            </a:r>
            <a:r>
              <a:rPr lang="fr-FR" sz="1100">
                <a:latin typeface="Marianne" panose="02000000000000000000" pitchFamily="2" charset="0"/>
              </a:rPr>
              <a:t>afin de limiter les saisies de données à réaliser et améliorer la fiabilité des données renseignées dans les deux outils</a:t>
            </a:r>
          </a:p>
        </p:txBody>
      </p:sp>
      <p:sp>
        <p:nvSpPr>
          <p:cNvPr id="32" name="Espace réservé du texte 8">
            <a:extLst>
              <a:ext uri="{FF2B5EF4-FFF2-40B4-BE49-F238E27FC236}">
                <a16:creationId xmlns:a16="http://schemas.microsoft.com/office/drawing/2014/main" id="{CE3AE4A5-2548-49C2-B57D-5C174691CF98}"/>
              </a:ext>
            </a:extLst>
          </p:cNvPr>
          <p:cNvSpPr txBox="1">
            <a:spLocks/>
          </p:cNvSpPr>
          <p:nvPr/>
        </p:nvSpPr>
        <p:spPr>
          <a:xfrm>
            <a:off x="5694631" y="1935804"/>
            <a:ext cx="5774476" cy="249415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600"/>
              </a:spcAft>
              <a:buNone/>
            </a:pPr>
            <a:r>
              <a:rPr lang="fr-FR" sz="1100" b="1">
                <a:latin typeface="Marianne" panose="02000000000000000000" pitchFamily="2" charset="0"/>
              </a:rPr>
              <a:t>Mettre à jour le catalogue des activités de votre établissement : </a:t>
            </a:r>
          </a:p>
          <a:p>
            <a:pPr algn="just">
              <a:lnSpc>
                <a:spcPct val="100000"/>
              </a:lnSpc>
              <a:spcBef>
                <a:spcPts val="600"/>
              </a:spcBef>
            </a:pPr>
            <a:r>
              <a:rPr lang="fr-FR" sz="1100">
                <a:latin typeface="Marianne" panose="02000000000000000000" pitchFamily="2" charset="0"/>
              </a:rPr>
              <a:t>Les informations contenues sur la cartographie des activités </a:t>
            </a:r>
            <a:r>
              <a:rPr lang="fr-FR" sz="1100" b="1">
                <a:latin typeface="Marianne" panose="02000000000000000000" pitchFamily="2" charset="0"/>
              </a:rPr>
              <a:t>doivent être mises à jour au fil de l’eau</a:t>
            </a:r>
          </a:p>
          <a:p>
            <a:pPr algn="just">
              <a:lnSpc>
                <a:spcPct val="100000"/>
              </a:lnSpc>
              <a:spcBef>
                <a:spcPts val="600"/>
              </a:spcBef>
            </a:pPr>
            <a:r>
              <a:rPr lang="fr-FR" sz="1100">
                <a:latin typeface="Marianne" panose="02000000000000000000" pitchFamily="2" charset="0"/>
              </a:rPr>
              <a:t>Ce maintien à jour est primordial étant donné que </a:t>
            </a:r>
            <a:r>
              <a:rPr lang="fr-FR" sz="1100" b="1">
                <a:latin typeface="Marianne" panose="02000000000000000000" pitchFamily="2" charset="0"/>
              </a:rPr>
              <a:t>les données renseignées dans IPRO360° alimenteront OCTAVE </a:t>
            </a:r>
            <a:r>
              <a:rPr lang="fr-FR" sz="1100">
                <a:latin typeface="Marianne" panose="02000000000000000000" pitchFamily="2" charset="0"/>
              </a:rPr>
              <a:t>en vue de la gestion des affectations / inscriptions et de la paye des personnes détenues</a:t>
            </a:r>
            <a:endParaRPr lang="fr-FR" sz="700">
              <a:latin typeface="Marianne" panose="02000000000000000000" pitchFamily="2" charset="0"/>
            </a:endParaRPr>
          </a:p>
          <a:p>
            <a:pPr marL="0" indent="0" algn="just">
              <a:lnSpc>
                <a:spcPct val="100000"/>
              </a:lnSpc>
              <a:spcAft>
                <a:spcPts val="600"/>
              </a:spcAft>
              <a:buNone/>
            </a:pPr>
            <a:r>
              <a:rPr lang="fr-FR" sz="1100" b="1">
                <a:latin typeface="Marianne" panose="02000000000000000000" pitchFamily="2" charset="0"/>
              </a:rPr>
              <a:t>Visualiser les activités disponibles au niveau national : </a:t>
            </a:r>
          </a:p>
          <a:p>
            <a:pPr algn="just">
              <a:lnSpc>
                <a:spcPct val="100000"/>
              </a:lnSpc>
              <a:spcBef>
                <a:spcPts val="600"/>
              </a:spcBef>
            </a:pPr>
            <a:r>
              <a:rPr lang="fr-FR" sz="1100">
                <a:latin typeface="Marianne" panose="02000000000000000000" pitchFamily="2" charset="0"/>
              </a:rPr>
              <a:t>C’est également une </a:t>
            </a:r>
            <a:r>
              <a:rPr lang="fr-FR" sz="1100" b="1">
                <a:latin typeface="Marianne" panose="02000000000000000000" pitchFamily="2" charset="0"/>
              </a:rPr>
              <a:t>source d’information directe sur l’ensemble des activités de travail pénitentiaire et de formation professionnelle</a:t>
            </a:r>
            <a:r>
              <a:rPr lang="fr-FR" sz="1100">
                <a:latin typeface="Marianne" panose="02000000000000000000" pitchFamily="2" charset="0"/>
              </a:rPr>
              <a:t> implantées dans l’ensemble des établissements au niveau national</a:t>
            </a:r>
          </a:p>
        </p:txBody>
      </p:sp>
      <p:sp>
        <p:nvSpPr>
          <p:cNvPr id="36" name="Espace réservé du numéro de diapositive 1">
            <a:extLst>
              <a:ext uri="{FF2B5EF4-FFF2-40B4-BE49-F238E27FC236}">
                <a16:creationId xmlns:a16="http://schemas.microsoft.com/office/drawing/2014/main" id="{A713FDEC-C4BA-41AA-B83C-98FD53E442F1}"/>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1" name="Connecteur droit 10">
            <a:extLst>
              <a:ext uri="{FF2B5EF4-FFF2-40B4-BE49-F238E27FC236}">
                <a16:creationId xmlns:a16="http://schemas.microsoft.com/office/drawing/2014/main" id="{F98F8EB9-F367-4504-9DAE-77C6F83CF7F0}"/>
              </a:ext>
            </a:extLst>
          </p:cNvPr>
          <p:cNvCxnSpPr/>
          <p:nvPr/>
        </p:nvCxnSpPr>
        <p:spPr>
          <a:xfrm>
            <a:off x="335360" y="548680"/>
            <a:ext cx="1632181" cy="0"/>
          </a:xfrm>
          <a:prstGeom prst="line">
            <a:avLst/>
          </a:prstGeom>
          <a:noFill/>
          <a:ln w="19050" cap="flat" cmpd="sng" algn="ctr">
            <a:solidFill>
              <a:srgbClr val="7BA583"/>
            </a:solidFill>
            <a:prstDash val="solid"/>
          </a:ln>
          <a:effectLst/>
        </p:spPr>
      </p:cxnSp>
      <p:sp>
        <p:nvSpPr>
          <p:cNvPr id="13" name="Espace réservé du texte 8">
            <a:extLst>
              <a:ext uri="{FF2B5EF4-FFF2-40B4-BE49-F238E27FC236}">
                <a16:creationId xmlns:a16="http://schemas.microsoft.com/office/drawing/2014/main" id="{5E65DA4C-FA28-4B74-B399-58AB3DD7698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rgbClr val="83A47D"/>
                </a:solidFill>
                <a:latin typeface="Marianne" panose="02000000000000000000" pitchFamily="2" charset="0"/>
              </a:rPr>
              <a:t>PRÉSENTATION</a:t>
            </a:r>
          </a:p>
        </p:txBody>
      </p:sp>
      <p:sp>
        <p:nvSpPr>
          <p:cNvPr id="16" name="Espace réservé du texte 8">
            <a:extLst>
              <a:ext uri="{FF2B5EF4-FFF2-40B4-BE49-F238E27FC236}">
                <a16:creationId xmlns:a16="http://schemas.microsoft.com/office/drawing/2014/main" id="{A0506FC4-2FC6-4EEC-9C47-2D5AAE8BF736}"/>
              </a:ext>
            </a:extLst>
          </p:cNvPr>
          <p:cNvSpPr txBox="1">
            <a:spLocks/>
          </p:cNvSpPr>
          <p:nvPr/>
        </p:nvSpPr>
        <p:spPr>
          <a:xfrm>
            <a:off x="5897478" y="4658437"/>
            <a:ext cx="5523121" cy="878773"/>
          </a:xfrm>
          <a:prstGeom prst="rect">
            <a:avLst/>
          </a:prstGeom>
          <a:solidFill>
            <a:srgbClr val="7030A0">
              <a:alpha val="16863"/>
            </a:srgbClr>
          </a:solid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A partir de fin 2022, les partenaires auront accès à un espace qui leur sera dédié et qui leur permettra de consulter, alimenter et mettre à jour la cartographie des activités qui les concernent. Les partenaires de gestion déléguée et les PPP auront également accès à cet espace pour la gestion de leurs activités. </a:t>
            </a:r>
          </a:p>
        </p:txBody>
      </p:sp>
      <p:pic>
        <p:nvPicPr>
          <p:cNvPr id="17" name="Graphique 16" descr="Informations avec un remplissage uni">
            <a:extLst>
              <a:ext uri="{FF2B5EF4-FFF2-40B4-BE49-F238E27FC236}">
                <a16:creationId xmlns:a16="http://schemas.microsoft.com/office/drawing/2014/main" id="{DECD3AA6-821A-42D0-B1DE-E4F39C8771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1800" y="4972145"/>
            <a:ext cx="251356" cy="251356"/>
          </a:xfrm>
          <a:prstGeom prst="rect">
            <a:avLst/>
          </a:prstGeom>
        </p:spPr>
      </p:pic>
    </p:spTree>
    <p:extLst>
      <p:ext uri="{BB962C8B-B14F-4D97-AF65-F5344CB8AC3E}">
        <p14:creationId xmlns:p14="http://schemas.microsoft.com/office/powerpoint/2010/main" val="105782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Processus cible de création et gestion d’une activité travail</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99" name="Rectangle 98">
            <a:extLst>
              <a:ext uri="{FF2B5EF4-FFF2-40B4-BE49-F238E27FC236}">
                <a16:creationId xmlns:a16="http://schemas.microsoft.com/office/drawing/2014/main" id="{34770DC2-C413-4F01-AF46-CA044CC489B3}"/>
              </a:ext>
            </a:extLst>
          </p:cNvPr>
          <p:cNvSpPr/>
          <p:nvPr/>
        </p:nvSpPr>
        <p:spPr>
          <a:xfrm>
            <a:off x="1419724" y="1301369"/>
            <a:ext cx="9461828" cy="3488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accent6"/>
                </a:solidFill>
                <a:latin typeface="Marianne" panose="02000000000000000000" pitchFamily="50" charset="0"/>
              </a:rPr>
              <a:t>Cas d’usage : </a:t>
            </a:r>
            <a:r>
              <a:rPr lang="fr-FR" sz="1600">
                <a:solidFill>
                  <a:schemeClr val="tx1"/>
                </a:solidFill>
                <a:latin typeface="Marianne" panose="02000000000000000000" pitchFamily="50" charset="0"/>
              </a:rPr>
              <a:t>Une nouvelle activité est implantée dans mon établissement pénitentiaire</a:t>
            </a:r>
          </a:p>
        </p:txBody>
      </p:sp>
      <p:sp>
        <p:nvSpPr>
          <p:cNvPr id="33" name="Rectangle : coins arrondis 32">
            <a:extLst>
              <a:ext uri="{FF2B5EF4-FFF2-40B4-BE49-F238E27FC236}">
                <a16:creationId xmlns:a16="http://schemas.microsoft.com/office/drawing/2014/main" id="{D19907C6-61A7-4457-A5C5-D5EAEC4AB70A}"/>
              </a:ext>
            </a:extLst>
          </p:cNvPr>
          <p:cNvSpPr/>
          <p:nvPr/>
        </p:nvSpPr>
        <p:spPr>
          <a:xfrm>
            <a:off x="5806966" y="3257534"/>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relation travail </a:t>
            </a:r>
          </a:p>
        </p:txBody>
      </p:sp>
      <p:sp>
        <p:nvSpPr>
          <p:cNvPr id="34" name="Ellipse 33">
            <a:extLst>
              <a:ext uri="{FF2B5EF4-FFF2-40B4-BE49-F238E27FC236}">
                <a16:creationId xmlns:a16="http://schemas.microsoft.com/office/drawing/2014/main" id="{884CF25C-B8BE-4CF3-B2A6-DDA220BA5CF8}"/>
              </a:ext>
            </a:extLst>
          </p:cNvPr>
          <p:cNvSpPr/>
          <p:nvPr/>
        </p:nvSpPr>
        <p:spPr>
          <a:xfrm>
            <a:off x="5674083" y="3129433"/>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2</a:t>
            </a:r>
          </a:p>
        </p:txBody>
      </p:sp>
      <p:sp>
        <p:nvSpPr>
          <p:cNvPr id="35" name="Rectangle : coins arrondis 34">
            <a:extLst>
              <a:ext uri="{FF2B5EF4-FFF2-40B4-BE49-F238E27FC236}">
                <a16:creationId xmlns:a16="http://schemas.microsoft.com/office/drawing/2014/main" id="{21005ECE-2355-474B-91E8-B202A5AABB3F}"/>
              </a:ext>
            </a:extLst>
          </p:cNvPr>
          <p:cNvSpPr/>
          <p:nvPr/>
        </p:nvSpPr>
        <p:spPr>
          <a:xfrm>
            <a:off x="5806966" y="233356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Recherche du partenaire dans la liste des partenaires</a:t>
            </a:r>
          </a:p>
        </p:txBody>
      </p:sp>
      <p:sp>
        <p:nvSpPr>
          <p:cNvPr id="36" name="Ellipse 35">
            <a:extLst>
              <a:ext uri="{FF2B5EF4-FFF2-40B4-BE49-F238E27FC236}">
                <a16:creationId xmlns:a16="http://schemas.microsoft.com/office/drawing/2014/main" id="{3DE14DC0-0847-44F0-AA3D-175677F9502A}"/>
              </a:ext>
            </a:extLst>
          </p:cNvPr>
          <p:cNvSpPr/>
          <p:nvPr/>
        </p:nvSpPr>
        <p:spPr>
          <a:xfrm>
            <a:off x="5674083" y="2208354"/>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38" name="Rectangle : coins arrondis 37">
            <a:extLst>
              <a:ext uri="{FF2B5EF4-FFF2-40B4-BE49-F238E27FC236}">
                <a16:creationId xmlns:a16="http://schemas.microsoft.com/office/drawing/2014/main" id="{6393DD41-4F15-4FB3-BCFE-E95BCAE5C225}"/>
              </a:ext>
            </a:extLst>
          </p:cNvPr>
          <p:cNvSpPr/>
          <p:nvPr/>
        </p:nvSpPr>
        <p:spPr>
          <a:xfrm>
            <a:off x="2744134" y="3257534"/>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fiche partenaire</a:t>
            </a:r>
          </a:p>
        </p:txBody>
      </p:sp>
      <p:sp>
        <p:nvSpPr>
          <p:cNvPr id="39" name="Rectangle : coins arrondis 38">
            <a:extLst>
              <a:ext uri="{FF2B5EF4-FFF2-40B4-BE49-F238E27FC236}">
                <a16:creationId xmlns:a16="http://schemas.microsoft.com/office/drawing/2014/main" id="{77DA7172-6C07-46B0-8587-F517B06B2F1B}"/>
              </a:ext>
            </a:extLst>
          </p:cNvPr>
          <p:cNvSpPr/>
          <p:nvPr/>
        </p:nvSpPr>
        <p:spPr>
          <a:xfrm>
            <a:off x="5806966" y="4359060"/>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nouvelle activité travail</a:t>
            </a:r>
          </a:p>
        </p:txBody>
      </p:sp>
      <p:sp>
        <p:nvSpPr>
          <p:cNvPr id="41" name="Ellipse 40">
            <a:extLst>
              <a:ext uri="{FF2B5EF4-FFF2-40B4-BE49-F238E27FC236}">
                <a16:creationId xmlns:a16="http://schemas.microsoft.com/office/drawing/2014/main" id="{B3F9652A-C0CA-4922-9A43-3BC58E3DB563}"/>
              </a:ext>
            </a:extLst>
          </p:cNvPr>
          <p:cNvSpPr/>
          <p:nvPr/>
        </p:nvSpPr>
        <p:spPr>
          <a:xfrm>
            <a:off x="2648638" y="3068550"/>
            <a:ext cx="288000" cy="288000"/>
          </a:xfrm>
          <a:prstGeom prst="ellipse">
            <a:avLst/>
          </a:prstGeom>
          <a:solidFill>
            <a:srgbClr val="83A47D"/>
          </a:solidFill>
          <a:ln w="952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42" name="Ellipse 41">
            <a:extLst>
              <a:ext uri="{FF2B5EF4-FFF2-40B4-BE49-F238E27FC236}">
                <a16:creationId xmlns:a16="http://schemas.microsoft.com/office/drawing/2014/main" id="{FD60F9C6-25AA-4D15-B938-C1B911F63128}"/>
              </a:ext>
            </a:extLst>
          </p:cNvPr>
          <p:cNvSpPr/>
          <p:nvPr/>
        </p:nvSpPr>
        <p:spPr>
          <a:xfrm>
            <a:off x="5674083" y="4228067"/>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3</a:t>
            </a:r>
          </a:p>
        </p:txBody>
      </p:sp>
      <p:cxnSp>
        <p:nvCxnSpPr>
          <p:cNvPr id="44" name="Connecteur droit avec flèche 43">
            <a:extLst>
              <a:ext uri="{FF2B5EF4-FFF2-40B4-BE49-F238E27FC236}">
                <a16:creationId xmlns:a16="http://schemas.microsoft.com/office/drawing/2014/main" id="{8C907303-E61F-45DB-86AC-4103B1EB71DC}"/>
              </a:ext>
            </a:extLst>
          </p:cNvPr>
          <p:cNvCxnSpPr>
            <a:cxnSpLocks/>
            <a:stCxn id="35" idx="2"/>
            <a:endCxn id="33" idx="0"/>
          </p:cNvCxnSpPr>
          <p:nvPr/>
        </p:nvCxnSpPr>
        <p:spPr>
          <a:xfrm>
            <a:off x="6814966" y="2873563"/>
            <a:ext cx="0" cy="383971"/>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73CD6A62-9916-4703-96B6-3076FFF774D0}"/>
              </a:ext>
            </a:extLst>
          </p:cNvPr>
          <p:cNvCxnSpPr>
            <a:cxnSpLocks/>
            <a:stCxn id="33" idx="2"/>
            <a:endCxn id="39" idx="0"/>
          </p:cNvCxnSpPr>
          <p:nvPr/>
        </p:nvCxnSpPr>
        <p:spPr>
          <a:xfrm>
            <a:off x="6814966" y="3797534"/>
            <a:ext cx="0" cy="561526"/>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A0D5F732-E6EA-41B2-833E-F72691928958}"/>
              </a:ext>
            </a:extLst>
          </p:cNvPr>
          <p:cNvCxnSpPr>
            <a:cxnSpLocks/>
          </p:cNvCxnSpPr>
          <p:nvPr/>
        </p:nvCxnSpPr>
        <p:spPr>
          <a:xfrm>
            <a:off x="6814966" y="5067738"/>
            <a:ext cx="0" cy="532529"/>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 en angle 46">
            <a:extLst>
              <a:ext uri="{FF2B5EF4-FFF2-40B4-BE49-F238E27FC236}">
                <a16:creationId xmlns:a16="http://schemas.microsoft.com/office/drawing/2014/main" id="{ADB8BFEE-DC56-4249-9C3C-40D71BDB19B0}"/>
              </a:ext>
            </a:extLst>
          </p:cNvPr>
          <p:cNvCxnSpPr>
            <a:stCxn id="35" idx="1"/>
            <a:endCxn id="38" idx="0"/>
          </p:cNvCxnSpPr>
          <p:nvPr/>
        </p:nvCxnSpPr>
        <p:spPr>
          <a:xfrm rot="10800000" flipV="1">
            <a:off x="3752134" y="2603562"/>
            <a:ext cx="2054832" cy="653971"/>
          </a:xfrm>
          <a:prstGeom prst="bentConnector2">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2EE754B5-5C54-4F99-AD40-AB984F41BB3C}"/>
              </a:ext>
            </a:extLst>
          </p:cNvPr>
          <p:cNvCxnSpPr>
            <a:stCxn id="38" idx="3"/>
            <a:endCxn id="33" idx="1"/>
          </p:cNvCxnSpPr>
          <p:nvPr/>
        </p:nvCxnSpPr>
        <p:spPr>
          <a:xfrm>
            <a:off x="4760134" y="3527534"/>
            <a:ext cx="1046832"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4" name="Accolade ouvrante 53">
            <a:extLst>
              <a:ext uri="{FF2B5EF4-FFF2-40B4-BE49-F238E27FC236}">
                <a16:creationId xmlns:a16="http://schemas.microsoft.com/office/drawing/2014/main" id="{2C191110-181F-4017-9FF5-9758F5F8E66C}"/>
              </a:ext>
            </a:extLst>
          </p:cNvPr>
          <p:cNvSpPr/>
          <p:nvPr/>
        </p:nvSpPr>
        <p:spPr>
          <a:xfrm>
            <a:off x="2342717" y="2178512"/>
            <a:ext cx="373550" cy="1872000"/>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5" name="Rectangle : coins arrondis 54">
            <a:extLst>
              <a:ext uri="{FF2B5EF4-FFF2-40B4-BE49-F238E27FC236}">
                <a16:creationId xmlns:a16="http://schemas.microsoft.com/office/drawing/2014/main" id="{CEA719B3-C521-49EB-80E4-D1C5955E361B}"/>
              </a:ext>
            </a:extLst>
          </p:cNvPr>
          <p:cNvSpPr/>
          <p:nvPr/>
        </p:nvSpPr>
        <p:spPr>
          <a:xfrm>
            <a:off x="477402" y="2816550"/>
            <a:ext cx="1809757" cy="540000"/>
          </a:xfrm>
          <a:prstGeom prst="roundRect">
            <a:avLst/>
          </a:prstGeom>
          <a:solidFill>
            <a:schemeClr val="bg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b="1">
                <a:solidFill>
                  <a:srgbClr val="FF0000"/>
                </a:solidFill>
                <a:latin typeface="Marianne" panose="02000000000000000000" pitchFamily="50" charset="0"/>
              </a:rPr>
              <a:t>Etapes préalables à la création d’une activité travail</a:t>
            </a:r>
          </a:p>
        </p:txBody>
      </p:sp>
      <p:sp>
        <p:nvSpPr>
          <p:cNvPr id="56" name="Espace réservé du texte 8">
            <a:extLst>
              <a:ext uri="{FF2B5EF4-FFF2-40B4-BE49-F238E27FC236}">
                <a16:creationId xmlns:a16="http://schemas.microsoft.com/office/drawing/2014/main" id="{0310E0DC-B2D0-4232-86FA-131A2C04B412}"/>
              </a:ext>
            </a:extLst>
          </p:cNvPr>
          <p:cNvSpPr txBox="1">
            <a:spLocks/>
          </p:cNvSpPr>
          <p:nvPr/>
        </p:nvSpPr>
        <p:spPr>
          <a:xfrm>
            <a:off x="8985868" y="2073482"/>
            <a:ext cx="2930198" cy="1486135"/>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1000" i="1">
                <a:solidFill>
                  <a:srgbClr val="7030A0"/>
                </a:solidFill>
                <a:latin typeface="Marianne" panose="02000000000000000000" pitchFamily="2" charset="0"/>
              </a:rPr>
              <a:t>Un poste correspond à une déclinaison métier de l’activité. Il est identifié par un sous domaine et une appellation métier du référentiel ROME. Chaque poste dispose d’un nombre de places ouvertes, utilisé pour l’affectation des personnes détenues. </a:t>
            </a:r>
          </a:p>
        </p:txBody>
      </p:sp>
      <p:pic>
        <p:nvPicPr>
          <p:cNvPr id="57" name="Graphique 56" descr="Informations avec un remplissage uni">
            <a:extLst>
              <a:ext uri="{FF2B5EF4-FFF2-40B4-BE49-F238E27FC236}">
                <a16:creationId xmlns:a16="http://schemas.microsoft.com/office/drawing/2014/main" id="{8448447B-8D2B-4189-B3FD-BC865F24EB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5289" y="1937572"/>
            <a:ext cx="251356" cy="251356"/>
          </a:xfrm>
          <a:prstGeom prst="rect">
            <a:avLst/>
          </a:prstGeom>
        </p:spPr>
      </p:pic>
      <p:sp>
        <p:nvSpPr>
          <p:cNvPr id="67" name="Rectangle 66">
            <a:extLst>
              <a:ext uri="{FF2B5EF4-FFF2-40B4-BE49-F238E27FC236}">
                <a16:creationId xmlns:a16="http://schemas.microsoft.com/office/drawing/2014/main" id="{9F5E0B44-F146-409A-B07C-E6C5BA8C24D3}"/>
              </a:ext>
            </a:extLst>
          </p:cNvPr>
          <p:cNvSpPr/>
          <p:nvPr/>
        </p:nvSpPr>
        <p:spPr>
          <a:xfrm>
            <a:off x="6390726" y="2777548"/>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rPr>
              <a:t>Fiche partenaire</a:t>
            </a:r>
          </a:p>
        </p:txBody>
      </p:sp>
      <p:sp>
        <p:nvSpPr>
          <p:cNvPr id="68" name="Rectangle 67">
            <a:extLst>
              <a:ext uri="{FF2B5EF4-FFF2-40B4-BE49-F238E27FC236}">
                <a16:creationId xmlns:a16="http://schemas.microsoft.com/office/drawing/2014/main" id="{0549167F-1AB8-47F6-85DB-7B9E8F7EC143}"/>
              </a:ext>
            </a:extLst>
          </p:cNvPr>
          <p:cNvSpPr/>
          <p:nvPr/>
        </p:nvSpPr>
        <p:spPr>
          <a:xfrm>
            <a:off x="6390726" y="3712639"/>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i="1">
                <a:solidFill>
                  <a:prstClr val="black"/>
                </a:solidFill>
                <a:latin typeface="Marianne" panose="02000000000000000000" pitchFamily="50" charset="0"/>
              </a:rPr>
              <a:t>Fiche relation travail</a:t>
            </a:r>
            <a:endPar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endParaRPr>
          </a:p>
        </p:txBody>
      </p:sp>
      <p:sp>
        <p:nvSpPr>
          <p:cNvPr id="69" name="Rectangle 68">
            <a:extLst>
              <a:ext uri="{FF2B5EF4-FFF2-40B4-BE49-F238E27FC236}">
                <a16:creationId xmlns:a16="http://schemas.microsoft.com/office/drawing/2014/main" id="{7ABB2B81-3145-4D3A-AC90-264BB782E010}"/>
              </a:ext>
            </a:extLst>
          </p:cNvPr>
          <p:cNvSpPr/>
          <p:nvPr/>
        </p:nvSpPr>
        <p:spPr>
          <a:xfrm>
            <a:off x="6390726" y="4796091"/>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rPr>
              <a:t>Fiche activité travail</a:t>
            </a:r>
          </a:p>
        </p:txBody>
      </p:sp>
      <p:sp>
        <p:nvSpPr>
          <p:cNvPr id="71" name="Rectangle 70">
            <a:extLst>
              <a:ext uri="{FF2B5EF4-FFF2-40B4-BE49-F238E27FC236}">
                <a16:creationId xmlns:a16="http://schemas.microsoft.com/office/drawing/2014/main" id="{6B100A12-9B13-4133-B075-0321EB24BA18}"/>
              </a:ext>
            </a:extLst>
          </p:cNvPr>
          <p:cNvSpPr/>
          <p:nvPr/>
        </p:nvSpPr>
        <p:spPr>
          <a:xfrm>
            <a:off x="3272925" y="3698713"/>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i="1">
                <a:solidFill>
                  <a:schemeClr val="tx1"/>
                </a:solidFill>
                <a:latin typeface="Marianne" panose="02000000000000000000" pitchFamily="50" charset="0"/>
              </a:rPr>
              <a:t>Fiche partenaire</a:t>
            </a:r>
          </a:p>
        </p:txBody>
      </p:sp>
      <p:sp>
        <p:nvSpPr>
          <p:cNvPr id="72" name="Espace réservé du texte 8">
            <a:extLst>
              <a:ext uri="{FF2B5EF4-FFF2-40B4-BE49-F238E27FC236}">
                <a16:creationId xmlns:a16="http://schemas.microsoft.com/office/drawing/2014/main" id="{38AF7747-55D3-4544-B5A1-61F9BF996EC3}"/>
              </a:ext>
            </a:extLst>
          </p:cNvPr>
          <p:cNvSpPr txBox="1">
            <a:spLocks/>
          </p:cNvSpPr>
          <p:nvPr/>
        </p:nvSpPr>
        <p:spPr>
          <a:xfrm>
            <a:off x="553074" y="5393548"/>
            <a:ext cx="2642828" cy="1238833"/>
          </a:xfrm>
          <a:prstGeom prst="rect">
            <a:avLst/>
          </a:prstGeom>
          <a:solidFill>
            <a:schemeClr val="bg1">
              <a:lumMod val="95000"/>
            </a:schemeClr>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1000" b="1">
                <a:latin typeface="Marianne" panose="02000000000000000000" pitchFamily="2" charset="0"/>
              </a:rPr>
              <a:t>Légende</a:t>
            </a:r>
            <a:endParaRPr lang="fr-FR" sz="900" b="1">
              <a:latin typeface="Marianne" panose="02000000000000000000" pitchFamily="2" charset="0"/>
            </a:endParaRPr>
          </a:p>
        </p:txBody>
      </p:sp>
      <p:sp>
        <p:nvSpPr>
          <p:cNvPr id="73" name="Espace réservé du texte 8">
            <a:extLst>
              <a:ext uri="{FF2B5EF4-FFF2-40B4-BE49-F238E27FC236}">
                <a16:creationId xmlns:a16="http://schemas.microsoft.com/office/drawing/2014/main" id="{D22868F9-81C2-40A6-B4A6-1B6D942B92E7}"/>
              </a:ext>
            </a:extLst>
          </p:cNvPr>
          <p:cNvSpPr txBox="1">
            <a:spLocks/>
          </p:cNvSpPr>
          <p:nvPr/>
        </p:nvSpPr>
        <p:spPr>
          <a:xfrm>
            <a:off x="1179902" y="5688180"/>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Étape du processus de création</a:t>
            </a:r>
          </a:p>
        </p:txBody>
      </p:sp>
      <p:sp>
        <p:nvSpPr>
          <p:cNvPr id="74" name="Rectangle 73">
            <a:extLst>
              <a:ext uri="{FF2B5EF4-FFF2-40B4-BE49-F238E27FC236}">
                <a16:creationId xmlns:a16="http://schemas.microsoft.com/office/drawing/2014/main" id="{98F0DB94-E909-435A-9495-ACB1EE55470E}"/>
              </a:ext>
            </a:extLst>
          </p:cNvPr>
          <p:cNvSpPr/>
          <p:nvPr/>
        </p:nvSpPr>
        <p:spPr>
          <a:xfrm>
            <a:off x="667543" y="6177897"/>
            <a:ext cx="490988"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i="1">
              <a:solidFill>
                <a:schemeClr val="tx1"/>
              </a:solidFill>
              <a:latin typeface="Marianne" panose="02000000000000000000" pitchFamily="50" charset="0"/>
            </a:endParaRPr>
          </a:p>
        </p:txBody>
      </p:sp>
      <p:sp>
        <p:nvSpPr>
          <p:cNvPr id="76" name="Espace réservé du texte 8">
            <a:extLst>
              <a:ext uri="{FF2B5EF4-FFF2-40B4-BE49-F238E27FC236}">
                <a16:creationId xmlns:a16="http://schemas.microsoft.com/office/drawing/2014/main" id="{2001C8A8-0CE2-48CD-B15D-0BD7C3285724}"/>
              </a:ext>
            </a:extLst>
          </p:cNvPr>
          <p:cNvSpPr txBox="1">
            <a:spLocks/>
          </p:cNvSpPr>
          <p:nvPr/>
        </p:nvSpPr>
        <p:spPr>
          <a:xfrm>
            <a:off x="1179902" y="6140268"/>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Objets manipulés dans IPRO360°</a:t>
            </a:r>
          </a:p>
        </p:txBody>
      </p:sp>
      <p:sp>
        <p:nvSpPr>
          <p:cNvPr id="77" name="Ellipse 76">
            <a:extLst>
              <a:ext uri="{FF2B5EF4-FFF2-40B4-BE49-F238E27FC236}">
                <a16:creationId xmlns:a16="http://schemas.microsoft.com/office/drawing/2014/main" id="{AA37DC56-2CC0-4DF3-AAE4-58C921C8F656}"/>
              </a:ext>
            </a:extLst>
          </p:cNvPr>
          <p:cNvSpPr/>
          <p:nvPr/>
        </p:nvSpPr>
        <p:spPr>
          <a:xfrm>
            <a:off x="765935" y="5712285"/>
            <a:ext cx="288000" cy="288000"/>
          </a:xfrm>
          <a:prstGeom prst="ellipse">
            <a:avLst/>
          </a:prstGeom>
          <a:solidFill>
            <a:srgbClr val="83A47D"/>
          </a:solidFill>
          <a:ln w="952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endParaRPr lang="fr-FR" sz="1200" b="1">
              <a:solidFill>
                <a:schemeClr val="bg1"/>
              </a:solidFill>
              <a:latin typeface="Marianne" panose="02000000000000000000" pitchFamily="50" charset="0"/>
            </a:endParaRPr>
          </a:p>
        </p:txBody>
      </p:sp>
      <p:sp>
        <p:nvSpPr>
          <p:cNvPr id="49" name="Rectangle : coins arrondis 48">
            <a:extLst>
              <a:ext uri="{FF2B5EF4-FFF2-40B4-BE49-F238E27FC236}">
                <a16:creationId xmlns:a16="http://schemas.microsoft.com/office/drawing/2014/main" id="{D591DB23-D741-4BDC-AA25-47A252B8A913}"/>
              </a:ext>
            </a:extLst>
          </p:cNvPr>
          <p:cNvSpPr/>
          <p:nvPr/>
        </p:nvSpPr>
        <p:spPr>
          <a:xfrm>
            <a:off x="5888666" y="5602477"/>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des postes rattachés à l’activité travail</a:t>
            </a:r>
          </a:p>
        </p:txBody>
      </p:sp>
      <p:sp>
        <p:nvSpPr>
          <p:cNvPr id="52" name="Ellipse 51">
            <a:extLst>
              <a:ext uri="{FF2B5EF4-FFF2-40B4-BE49-F238E27FC236}">
                <a16:creationId xmlns:a16="http://schemas.microsoft.com/office/drawing/2014/main" id="{B1BED563-EDC3-455F-9E24-B625336C38DE}"/>
              </a:ext>
            </a:extLst>
          </p:cNvPr>
          <p:cNvSpPr/>
          <p:nvPr/>
        </p:nvSpPr>
        <p:spPr>
          <a:xfrm>
            <a:off x="5755783" y="5465702"/>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4</a:t>
            </a:r>
          </a:p>
        </p:txBody>
      </p:sp>
      <p:sp>
        <p:nvSpPr>
          <p:cNvPr id="53" name="Rectangle 52">
            <a:extLst>
              <a:ext uri="{FF2B5EF4-FFF2-40B4-BE49-F238E27FC236}">
                <a16:creationId xmlns:a16="http://schemas.microsoft.com/office/drawing/2014/main" id="{D3C9724A-FF56-44A2-A895-E1ED3F639454}"/>
              </a:ext>
            </a:extLst>
          </p:cNvPr>
          <p:cNvSpPr/>
          <p:nvPr/>
        </p:nvSpPr>
        <p:spPr>
          <a:xfrm>
            <a:off x="5690267" y="5381537"/>
            <a:ext cx="5806266" cy="109494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sp>
        <p:nvSpPr>
          <p:cNvPr id="58" name="ZoneTexte 57">
            <a:extLst>
              <a:ext uri="{FF2B5EF4-FFF2-40B4-BE49-F238E27FC236}">
                <a16:creationId xmlns:a16="http://schemas.microsoft.com/office/drawing/2014/main" id="{58C88BAA-953D-43C8-A651-AF61BE364CFE}"/>
              </a:ext>
            </a:extLst>
          </p:cNvPr>
          <p:cNvSpPr txBox="1"/>
          <p:nvPr/>
        </p:nvSpPr>
        <p:spPr>
          <a:xfrm>
            <a:off x="5586216" y="5195703"/>
            <a:ext cx="1364305" cy="200055"/>
          </a:xfrm>
          <a:prstGeom prst="rect">
            <a:avLst/>
          </a:prstGeom>
          <a:noFill/>
        </p:spPr>
        <p:txBody>
          <a:bodyPr wrap="square" rtlCol="0">
            <a:spAutoFit/>
          </a:bodyPr>
          <a:lstStyle/>
          <a:p>
            <a:pPr algn="ctr"/>
            <a:r>
              <a:rPr lang="fr-FR" sz="700" i="1">
                <a:latin typeface="Marianne" panose="02000000000000000000" pitchFamily="50" charset="0"/>
              </a:rPr>
              <a:t>A partir de octobre 2022</a:t>
            </a:r>
          </a:p>
        </p:txBody>
      </p:sp>
      <p:cxnSp>
        <p:nvCxnSpPr>
          <p:cNvPr id="59" name="Connecteur droit avec flèche 58">
            <a:extLst>
              <a:ext uri="{FF2B5EF4-FFF2-40B4-BE49-F238E27FC236}">
                <a16:creationId xmlns:a16="http://schemas.microsoft.com/office/drawing/2014/main" id="{160B5649-C97A-4958-9094-8016A62A9D9F}"/>
              </a:ext>
            </a:extLst>
          </p:cNvPr>
          <p:cNvCxnSpPr>
            <a:cxnSpLocks/>
          </p:cNvCxnSpPr>
          <p:nvPr/>
        </p:nvCxnSpPr>
        <p:spPr>
          <a:xfrm>
            <a:off x="7904666" y="5967727"/>
            <a:ext cx="131235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2791541E-4C6B-4C57-93FB-941C53C080F0}"/>
              </a:ext>
            </a:extLst>
          </p:cNvPr>
          <p:cNvSpPr txBox="1"/>
          <p:nvPr/>
        </p:nvSpPr>
        <p:spPr>
          <a:xfrm>
            <a:off x="8094705" y="5975387"/>
            <a:ext cx="1051891" cy="215444"/>
          </a:xfrm>
          <a:prstGeom prst="rect">
            <a:avLst/>
          </a:prstGeom>
          <a:noFill/>
        </p:spPr>
        <p:txBody>
          <a:bodyPr wrap="none" rtlCol="0">
            <a:spAutoFit/>
          </a:bodyPr>
          <a:lstStyle/>
          <a:p>
            <a:r>
              <a:rPr lang="fr-FR" sz="800" i="1">
                <a:latin typeface="Marianne" panose="02000000000000000000" pitchFamily="50" charset="0"/>
              </a:rPr>
              <a:t>Flux vers OCTAVE</a:t>
            </a:r>
          </a:p>
        </p:txBody>
      </p:sp>
      <p:sp>
        <p:nvSpPr>
          <p:cNvPr id="61" name="Rectangle : coins arrondis 60">
            <a:extLst>
              <a:ext uri="{FF2B5EF4-FFF2-40B4-BE49-F238E27FC236}">
                <a16:creationId xmlns:a16="http://schemas.microsoft.com/office/drawing/2014/main" id="{45AD6208-F481-43C7-911B-17A8B8449860}"/>
              </a:ext>
            </a:extLst>
          </p:cNvPr>
          <p:cNvSpPr/>
          <p:nvPr/>
        </p:nvSpPr>
        <p:spPr>
          <a:xfrm>
            <a:off x="9261746" y="5637519"/>
            <a:ext cx="1933183" cy="517817"/>
          </a:xfrm>
          <a:prstGeom prst="roundRect">
            <a:avLst/>
          </a:prstGeom>
          <a:solidFill>
            <a:schemeClr val="bg1"/>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00">
                <a:solidFill>
                  <a:schemeClr val="tx1"/>
                </a:solidFill>
                <a:latin typeface="Marianne" panose="02000000000000000000" pitchFamily="50" charset="0"/>
              </a:rPr>
              <a:t>Gestion des affectations / édition du contrat / paye</a:t>
            </a:r>
          </a:p>
        </p:txBody>
      </p:sp>
      <p:sp>
        <p:nvSpPr>
          <p:cNvPr id="62" name="ZoneTexte 61">
            <a:extLst>
              <a:ext uri="{FF2B5EF4-FFF2-40B4-BE49-F238E27FC236}">
                <a16:creationId xmlns:a16="http://schemas.microsoft.com/office/drawing/2014/main" id="{8793EB27-E714-4960-AB32-DBC0915EB9B5}"/>
              </a:ext>
            </a:extLst>
          </p:cNvPr>
          <p:cNvSpPr txBox="1"/>
          <p:nvPr/>
        </p:nvSpPr>
        <p:spPr>
          <a:xfrm>
            <a:off x="9205281" y="5448717"/>
            <a:ext cx="545997" cy="191837"/>
          </a:xfrm>
          <a:prstGeom prst="rect">
            <a:avLst/>
          </a:prstGeom>
          <a:noFill/>
        </p:spPr>
        <p:txBody>
          <a:bodyPr wrap="none" rtlCol="0">
            <a:spAutoFit/>
          </a:bodyPr>
          <a:lstStyle/>
          <a:p>
            <a:r>
              <a:rPr lang="fr-FR" sz="700" b="1">
                <a:solidFill>
                  <a:schemeClr val="accent2"/>
                </a:solidFill>
                <a:latin typeface="Marianne" panose="02000000000000000000" pitchFamily="50" charset="0"/>
              </a:rPr>
              <a:t>OCTAVE</a:t>
            </a:r>
          </a:p>
        </p:txBody>
      </p:sp>
      <p:sp>
        <p:nvSpPr>
          <p:cNvPr id="63" name="Rectangle 62">
            <a:extLst>
              <a:ext uri="{FF2B5EF4-FFF2-40B4-BE49-F238E27FC236}">
                <a16:creationId xmlns:a16="http://schemas.microsoft.com/office/drawing/2014/main" id="{59A9F504-DDF0-429A-ADFA-A0572EE26A12}"/>
              </a:ext>
            </a:extLst>
          </p:cNvPr>
          <p:cNvSpPr/>
          <p:nvPr/>
        </p:nvSpPr>
        <p:spPr>
          <a:xfrm>
            <a:off x="6472426" y="6056287"/>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rPr>
              <a:t>Fiche activité travail</a:t>
            </a:r>
          </a:p>
        </p:txBody>
      </p:sp>
    </p:spTree>
    <p:extLst>
      <p:ext uri="{BB962C8B-B14F-4D97-AF65-F5344CB8AC3E}">
        <p14:creationId xmlns:p14="http://schemas.microsoft.com/office/powerpoint/2010/main" val="4030628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Processus cible de création et gestion d’une 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formation professionnelle</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35" name="Accolade ouvrante 34">
            <a:extLst>
              <a:ext uri="{FF2B5EF4-FFF2-40B4-BE49-F238E27FC236}">
                <a16:creationId xmlns:a16="http://schemas.microsoft.com/office/drawing/2014/main" id="{0BDE88F3-DFA1-4AE8-B40E-9E14B4464BBB}"/>
              </a:ext>
            </a:extLst>
          </p:cNvPr>
          <p:cNvSpPr/>
          <p:nvPr/>
        </p:nvSpPr>
        <p:spPr>
          <a:xfrm>
            <a:off x="2072953" y="2536984"/>
            <a:ext cx="373550" cy="1296000"/>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258A6986-D0D1-476B-920E-C845E1EEED1A}"/>
              </a:ext>
            </a:extLst>
          </p:cNvPr>
          <p:cNvSpPr/>
          <p:nvPr/>
        </p:nvSpPr>
        <p:spPr>
          <a:xfrm>
            <a:off x="207638" y="2928279"/>
            <a:ext cx="1809757" cy="540000"/>
          </a:xfrm>
          <a:prstGeom prst="roundRect">
            <a:avLst/>
          </a:prstGeom>
          <a:solidFill>
            <a:schemeClr val="bg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b="1">
                <a:solidFill>
                  <a:srgbClr val="FF0000"/>
                </a:solidFill>
                <a:latin typeface="Marianne" panose="02000000000000000000" pitchFamily="50" charset="0"/>
              </a:rPr>
              <a:t>Etapes préalables à la création d’une activité formation professionnelle</a:t>
            </a:r>
          </a:p>
        </p:txBody>
      </p:sp>
      <p:sp>
        <p:nvSpPr>
          <p:cNvPr id="38" name="Rectangle : coins arrondis 37">
            <a:extLst>
              <a:ext uri="{FF2B5EF4-FFF2-40B4-BE49-F238E27FC236}">
                <a16:creationId xmlns:a16="http://schemas.microsoft.com/office/drawing/2014/main" id="{AE64C62F-036B-432F-B7BD-9455C8337C30}"/>
              </a:ext>
            </a:extLst>
          </p:cNvPr>
          <p:cNvSpPr/>
          <p:nvPr/>
        </p:nvSpPr>
        <p:spPr>
          <a:xfrm>
            <a:off x="5604831" y="384224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nouvelle activité formation professionnelle</a:t>
            </a:r>
          </a:p>
        </p:txBody>
      </p:sp>
      <p:sp>
        <p:nvSpPr>
          <p:cNvPr id="39" name="Ellipse 38">
            <a:extLst>
              <a:ext uri="{FF2B5EF4-FFF2-40B4-BE49-F238E27FC236}">
                <a16:creationId xmlns:a16="http://schemas.microsoft.com/office/drawing/2014/main" id="{754D0D26-D1E4-4AA9-B58F-8F781B7002E8}"/>
              </a:ext>
            </a:extLst>
          </p:cNvPr>
          <p:cNvSpPr/>
          <p:nvPr/>
        </p:nvSpPr>
        <p:spPr>
          <a:xfrm>
            <a:off x="5471948" y="3714142"/>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2</a:t>
            </a:r>
          </a:p>
        </p:txBody>
      </p:sp>
      <p:sp>
        <p:nvSpPr>
          <p:cNvPr id="40" name="Rectangle : coins arrondis 39">
            <a:extLst>
              <a:ext uri="{FF2B5EF4-FFF2-40B4-BE49-F238E27FC236}">
                <a16:creationId xmlns:a16="http://schemas.microsoft.com/office/drawing/2014/main" id="{B78F0D38-B3D0-43D9-BB25-E01F1A395854}"/>
              </a:ext>
            </a:extLst>
          </p:cNvPr>
          <p:cNvSpPr/>
          <p:nvPr/>
        </p:nvSpPr>
        <p:spPr>
          <a:xfrm>
            <a:off x="5604831" y="262798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Recherche de l’organisme dans la liste des partenaires</a:t>
            </a:r>
          </a:p>
        </p:txBody>
      </p:sp>
      <p:sp>
        <p:nvSpPr>
          <p:cNvPr id="41" name="Ellipse 40">
            <a:extLst>
              <a:ext uri="{FF2B5EF4-FFF2-40B4-BE49-F238E27FC236}">
                <a16:creationId xmlns:a16="http://schemas.microsoft.com/office/drawing/2014/main" id="{1991D394-54D2-4B01-9323-05B743964A32}"/>
              </a:ext>
            </a:extLst>
          </p:cNvPr>
          <p:cNvSpPr/>
          <p:nvPr/>
        </p:nvSpPr>
        <p:spPr>
          <a:xfrm>
            <a:off x="5471948" y="2430204"/>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42" name="Rectangle : coins arrondis 41">
            <a:extLst>
              <a:ext uri="{FF2B5EF4-FFF2-40B4-BE49-F238E27FC236}">
                <a16:creationId xmlns:a16="http://schemas.microsoft.com/office/drawing/2014/main" id="{32FD00E4-263A-4FD6-B315-E588BE1F589C}"/>
              </a:ext>
            </a:extLst>
          </p:cNvPr>
          <p:cNvSpPr/>
          <p:nvPr/>
        </p:nvSpPr>
        <p:spPr>
          <a:xfrm>
            <a:off x="2541999" y="305847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fiche partenaire</a:t>
            </a:r>
          </a:p>
        </p:txBody>
      </p:sp>
      <p:sp>
        <p:nvSpPr>
          <p:cNvPr id="43" name="Rectangle : coins arrondis 42">
            <a:extLst>
              <a:ext uri="{FF2B5EF4-FFF2-40B4-BE49-F238E27FC236}">
                <a16:creationId xmlns:a16="http://schemas.microsoft.com/office/drawing/2014/main" id="{F3A6A356-4544-47F6-9D59-D5A9C443B46C}"/>
              </a:ext>
            </a:extLst>
          </p:cNvPr>
          <p:cNvSpPr/>
          <p:nvPr/>
        </p:nvSpPr>
        <p:spPr>
          <a:xfrm>
            <a:off x="8933181" y="5600185"/>
            <a:ext cx="2016000" cy="540000"/>
          </a:xfrm>
          <a:prstGeom prst="roundRect">
            <a:avLst/>
          </a:prstGeom>
          <a:solidFill>
            <a:schemeClr val="bg1"/>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Gestion des inscriptions</a:t>
            </a:r>
          </a:p>
        </p:txBody>
      </p:sp>
      <p:sp>
        <p:nvSpPr>
          <p:cNvPr id="44" name="Ellipse 43">
            <a:extLst>
              <a:ext uri="{FF2B5EF4-FFF2-40B4-BE49-F238E27FC236}">
                <a16:creationId xmlns:a16="http://schemas.microsoft.com/office/drawing/2014/main" id="{EF9DDF7F-98A2-491F-9ACE-06BFA050419D}"/>
              </a:ext>
            </a:extLst>
          </p:cNvPr>
          <p:cNvSpPr/>
          <p:nvPr/>
        </p:nvSpPr>
        <p:spPr>
          <a:xfrm>
            <a:off x="2446503" y="2869489"/>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45" name="Rectangle : coins arrondis 44">
            <a:extLst>
              <a:ext uri="{FF2B5EF4-FFF2-40B4-BE49-F238E27FC236}">
                <a16:creationId xmlns:a16="http://schemas.microsoft.com/office/drawing/2014/main" id="{48243EE6-2FDE-48F8-B624-CC0FFF5DFA51}"/>
              </a:ext>
            </a:extLst>
          </p:cNvPr>
          <p:cNvSpPr/>
          <p:nvPr/>
        </p:nvSpPr>
        <p:spPr>
          <a:xfrm>
            <a:off x="5604831" y="4807499"/>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des sessions de formation rattachées à l’activité</a:t>
            </a:r>
          </a:p>
        </p:txBody>
      </p:sp>
      <p:sp>
        <p:nvSpPr>
          <p:cNvPr id="46" name="Ellipse 45">
            <a:extLst>
              <a:ext uri="{FF2B5EF4-FFF2-40B4-BE49-F238E27FC236}">
                <a16:creationId xmlns:a16="http://schemas.microsoft.com/office/drawing/2014/main" id="{BE00017F-84B7-4D95-8A4E-9B2A4C849F4F}"/>
              </a:ext>
            </a:extLst>
          </p:cNvPr>
          <p:cNvSpPr/>
          <p:nvPr/>
        </p:nvSpPr>
        <p:spPr>
          <a:xfrm>
            <a:off x="5471948" y="4673614"/>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3</a:t>
            </a:r>
          </a:p>
        </p:txBody>
      </p:sp>
      <p:cxnSp>
        <p:nvCxnSpPr>
          <p:cNvPr id="47" name="Connecteur droit avec flèche 46">
            <a:extLst>
              <a:ext uri="{FF2B5EF4-FFF2-40B4-BE49-F238E27FC236}">
                <a16:creationId xmlns:a16="http://schemas.microsoft.com/office/drawing/2014/main" id="{6221E73B-98C5-466F-8DC7-3A9B001AF502}"/>
              </a:ext>
            </a:extLst>
          </p:cNvPr>
          <p:cNvCxnSpPr>
            <a:cxnSpLocks/>
            <a:stCxn id="40" idx="2"/>
            <a:endCxn id="38" idx="0"/>
          </p:cNvCxnSpPr>
          <p:nvPr/>
        </p:nvCxnSpPr>
        <p:spPr>
          <a:xfrm>
            <a:off x="6612831" y="3167983"/>
            <a:ext cx="0" cy="674260"/>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39A8DB68-2152-4D7F-B13C-D6C947CC849C}"/>
              </a:ext>
            </a:extLst>
          </p:cNvPr>
          <p:cNvCxnSpPr>
            <a:cxnSpLocks/>
            <a:stCxn id="38" idx="2"/>
            <a:endCxn id="45" idx="0"/>
          </p:cNvCxnSpPr>
          <p:nvPr/>
        </p:nvCxnSpPr>
        <p:spPr>
          <a:xfrm>
            <a:off x="6612831" y="4382243"/>
            <a:ext cx="0" cy="425256"/>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ngle 48">
            <a:extLst>
              <a:ext uri="{FF2B5EF4-FFF2-40B4-BE49-F238E27FC236}">
                <a16:creationId xmlns:a16="http://schemas.microsoft.com/office/drawing/2014/main" id="{D891B426-909F-4577-B13E-6E1407F8E4DD}"/>
              </a:ext>
            </a:extLst>
          </p:cNvPr>
          <p:cNvCxnSpPr>
            <a:stCxn id="40" idx="1"/>
            <a:endCxn id="42" idx="0"/>
          </p:cNvCxnSpPr>
          <p:nvPr/>
        </p:nvCxnSpPr>
        <p:spPr>
          <a:xfrm rot="10800000" flipV="1">
            <a:off x="3549999" y="2897983"/>
            <a:ext cx="2054832" cy="160490"/>
          </a:xfrm>
          <a:prstGeom prst="bentConnector2">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DF18C7-700B-458B-AAF6-2F4EEB97439B}"/>
              </a:ext>
            </a:extLst>
          </p:cNvPr>
          <p:cNvSpPr/>
          <p:nvPr/>
        </p:nvSpPr>
        <p:spPr>
          <a:xfrm>
            <a:off x="8733610" y="5397001"/>
            <a:ext cx="2479088" cy="9135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sp>
        <p:nvSpPr>
          <p:cNvPr id="56" name="ZoneTexte 55">
            <a:extLst>
              <a:ext uri="{FF2B5EF4-FFF2-40B4-BE49-F238E27FC236}">
                <a16:creationId xmlns:a16="http://schemas.microsoft.com/office/drawing/2014/main" id="{DE2275A4-69A3-4B1A-BC82-7FC053738197}"/>
              </a:ext>
            </a:extLst>
          </p:cNvPr>
          <p:cNvSpPr txBox="1"/>
          <p:nvPr/>
        </p:nvSpPr>
        <p:spPr>
          <a:xfrm>
            <a:off x="9247641" y="5211485"/>
            <a:ext cx="1364305" cy="200055"/>
          </a:xfrm>
          <a:prstGeom prst="rect">
            <a:avLst/>
          </a:prstGeom>
          <a:noFill/>
        </p:spPr>
        <p:txBody>
          <a:bodyPr wrap="square" rtlCol="0">
            <a:spAutoFit/>
          </a:bodyPr>
          <a:lstStyle/>
          <a:p>
            <a:pPr algn="ctr"/>
            <a:r>
              <a:rPr lang="fr-FR" sz="700" i="1">
                <a:latin typeface="Marianne" panose="02000000000000000000" pitchFamily="50" charset="0"/>
              </a:rPr>
              <a:t>A partir de octobre 2022</a:t>
            </a:r>
          </a:p>
        </p:txBody>
      </p:sp>
      <p:sp>
        <p:nvSpPr>
          <p:cNvPr id="58" name="ZoneTexte 57">
            <a:extLst>
              <a:ext uri="{FF2B5EF4-FFF2-40B4-BE49-F238E27FC236}">
                <a16:creationId xmlns:a16="http://schemas.microsoft.com/office/drawing/2014/main" id="{EFE8446B-97CA-4DB9-8879-EAE84E155533}"/>
              </a:ext>
            </a:extLst>
          </p:cNvPr>
          <p:cNvSpPr txBox="1"/>
          <p:nvPr/>
        </p:nvSpPr>
        <p:spPr>
          <a:xfrm>
            <a:off x="6972670" y="5953690"/>
            <a:ext cx="1051891" cy="215444"/>
          </a:xfrm>
          <a:prstGeom prst="rect">
            <a:avLst/>
          </a:prstGeom>
          <a:noFill/>
        </p:spPr>
        <p:txBody>
          <a:bodyPr wrap="none" rtlCol="0">
            <a:spAutoFit/>
          </a:bodyPr>
          <a:lstStyle/>
          <a:p>
            <a:r>
              <a:rPr lang="fr-FR" sz="800" i="1">
                <a:latin typeface="Marianne" panose="02000000000000000000" pitchFamily="50" charset="0"/>
              </a:rPr>
              <a:t>Flux vers OCTAVE</a:t>
            </a:r>
          </a:p>
        </p:txBody>
      </p:sp>
      <p:sp>
        <p:nvSpPr>
          <p:cNvPr id="59" name="ZoneTexte 58">
            <a:extLst>
              <a:ext uri="{FF2B5EF4-FFF2-40B4-BE49-F238E27FC236}">
                <a16:creationId xmlns:a16="http://schemas.microsoft.com/office/drawing/2014/main" id="{546F4408-2C1E-4F50-949D-13113433C0AA}"/>
              </a:ext>
            </a:extLst>
          </p:cNvPr>
          <p:cNvSpPr txBox="1"/>
          <p:nvPr/>
        </p:nvSpPr>
        <p:spPr>
          <a:xfrm>
            <a:off x="8874297" y="5403295"/>
            <a:ext cx="623889" cy="215444"/>
          </a:xfrm>
          <a:prstGeom prst="rect">
            <a:avLst/>
          </a:prstGeom>
          <a:noFill/>
        </p:spPr>
        <p:txBody>
          <a:bodyPr wrap="none" rtlCol="0">
            <a:spAutoFit/>
          </a:bodyPr>
          <a:lstStyle/>
          <a:p>
            <a:r>
              <a:rPr lang="fr-FR" sz="800" b="1">
                <a:solidFill>
                  <a:schemeClr val="accent2"/>
                </a:solidFill>
                <a:latin typeface="Marianne" panose="02000000000000000000" pitchFamily="50" charset="0"/>
              </a:rPr>
              <a:t>OCTAVE</a:t>
            </a:r>
          </a:p>
        </p:txBody>
      </p:sp>
      <p:cxnSp>
        <p:nvCxnSpPr>
          <p:cNvPr id="60" name="Connecteur : en angle 59">
            <a:extLst>
              <a:ext uri="{FF2B5EF4-FFF2-40B4-BE49-F238E27FC236}">
                <a16:creationId xmlns:a16="http://schemas.microsoft.com/office/drawing/2014/main" id="{DC9A6718-01F4-483C-ABA5-8E52B0D88EE2}"/>
              </a:ext>
            </a:extLst>
          </p:cNvPr>
          <p:cNvCxnSpPr>
            <a:cxnSpLocks/>
            <a:stCxn id="45" idx="2"/>
            <a:endCxn id="43" idx="1"/>
          </p:cNvCxnSpPr>
          <p:nvPr/>
        </p:nvCxnSpPr>
        <p:spPr>
          <a:xfrm rot="16200000" flipH="1">
            <a:off x="7511663" y="4448667"/>
            <a:ext cx="522686" cy="2320350"/>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B3B108C0-2534-40AB-A675-85E33D3E36D7}"/>
              </a:ext>
            </a:extLst>
          </p:cNvPr>
          <p:cNvSpPr/>
          <p:nvPr/>
        </p:nvSpPr>
        <p:spPr>
          <a:xfrm>
            <a:off x="1248802" y="1689139"/>
            <a:ext cx="9461828" cy="34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83A47D"/>
                </a:solidFill>
              </a:rPr>
              <a:t>Cas d’usage : </a:t>
            </a:r>
            <a:r>
              <a:rPr lang="fr-FR">
                <a:solidFill>
                  <a:schemeClr val="tx1"/>
                </a:solidFill>
              </a:rPr>
              <a:t>Une nouvelle formation est organisée dans mon établissement pénitentiaire</a:t>
            </a:r>
          </a:p>
        </p:txBody>
      </p:sp>
      <p:cxnSp>
        <p:nvCxnSpPr>
          <p:cNvPr id="62" name="Connecteur : en angle 61">
            <a:extLst>
              <a:ext uri="{FF2B5EF4-FFF2-40B4-BE49-F238E27FC236}">
                <a16:creationId xmlns:a16="http://schemas.microsoft.com/office/drawing/2014/main" id="{6F7C187B-E73B-4C66-80AD-BCC15FFC6683}"/>
              </a:ext>
            </a:extLst>
          </p:cNvPr>
          <p:cNvCxnSpPr>
            <a:cxnSpLocks/>
            <a:stCxn id="42" idx="2"/>
            <a:endCxn id="38" idx="1"/>
          </p:cNvCxnSpPr>
          <p:nvPr/>
        </p:nvCxnSpPr>
        <p:spPr>
          <a:xfrm rot="16200000" flipH="1">
            <a:off x="4320530" y="2827942"/>
            <a:ext cx="513770" cy="2054832"/>
          </a:xfrm>
          <a:prstGeom prst="bentConnector2">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sp>
        <p:nvSpPr>
          <p:cNvPr id="65" name="Espace réservé du texte 8">
            <a:extLst>
              <a:ext uri="{FF2B5EF4-FFF2-40B4-BE49-F238E27FC236}">
                <a16:creationId xmlns:a16="http://schemas.microsoft.com/office/drawing/2014/main" id="{2822EEBE-374A-4BFB-A656-D6CC83B9031F}"/>
              </a:ext>
            </a:extLst>
          </p:cNvPr>
          <p:cNvSpPr txBox="1">
            <a:spLocks/>
          </p:cNvSpPr>
          <p:nvPr/>
        </p:nvSpPr>
        <p:spPr>
          <a:xfrm>
            <a:off x="8959347" y="3178851"/>
            <a:ext cx="2930198" cy="1326784"/>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1000" i="1">
                <a:solidFill>
                  <a:srgbClr val="7030A0"/>
                </a:solidFill>
                <a:latin typeface="Marianne" panose="02000000000000000000" pitchFamily="2" charset="0"/>
              </a:rPr>
              <a:t>Une session de formation correspond à une occurrence planifiée de l’activité de formation. Chaque session dispose d’un nombre de places ouvertes, utilisé pour l’inscription des personnes détenues. </a:t>
            </a:r>
          </a:p>
        </p:txBody>
      </p:sp>
      <p:pic>
        <p:nvPicPr>
          <p:cNvPr id="66" name="Graphique 65" descr="Informations avec un remplissage uni">
            <a:extLst>
              <a:ext uri="{FF2B5EF4-FFF2-40B4-BE49-F238E27FC236}">
                <a16:creationId xmlns:a16="http://schemas.microsoft.com/office/drawing/2014/main" id="{C9FF1612-8A60-4A41-8664-BB2F409960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8768" y="3042940"/>
            <a:ext cx="251356" cy="251356"/>
          </a:xfrm>
          <a:prstGeom prst="rect">
            <a:avLst/>
          </a:prstGeom>
        </p:spPr>
      </p:pic>
      <p:sp>
        <p:nvSpPr>
          <p:cNvPr id="69" name="Rectangle 68">
            <a:extLst>
              <a:ext uri="{FF2B5EF4-FFF2-40B4-BE49-F238E27FC236}">
                <a16:creationId xmlns:a16="http://schemas.microsoft.com/office/drawing/2014/main" id="{E0E96D66-0FC0-4E57-8888-2FBA1B9D4390}"/>
              </a:ext>
            </a:extLst>
          </p:cNvPr>
          <p:cNvSpPr/>
          <p:nvPr/>
        </p:nvSpPr>
        <p:spPr>
          <a:xfrm>
            <a:off x="3098210" y="3495378"/>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partenaire</a:t>
            </a:r>
          </a:p>
        </p:txBody>
      </p:sp>
      <p:sp>
        <p:nvSpPr>
          <p:cNvPr id="72" name="Rectangle 71">
            <a:extLst>
              <a:ext uri="{FF2B5EF4-FFF2-40B4-BE49-F238E27FC236}">
                <a16:creationId xmlns:a16="http://schemas.microsoft.com/office/drawing/2014/main" id="{A2BBC324-62DF-44AA-9883-81D8BDC65CFC}"/>
              </a:ext>
            </a:extLst>
          </p:cNvPr>
          <p:cNvSpPr/>
          <p:nvPr/>
        </p:nvSpPr>
        <p:spPr>
          <a:xfrm>
            <a:off x="6152914" y="3072925"/>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partenaire</a:t>
            </a:r>
          </a:p>
        </p:txBody>
      </p:sp>
      <p:sp>
        <p:nvSpPr>
          <p:cNvPr id="74" name="Rectangle 73">
            <a:extLst>
              <a:ext uri="{FF2B5EF4-FFF2-40B4-BE49-F238E27FC236}">
                <a16:creationId xmlns:a16="http://schemas.microsoft.com/office/drawing/2014/main" id="{561B636C-5419-44A5-9A65-9C05F3A690AA}"/>
              </a:ext>
            </a:extLst>
          </p:cNvPr>
          <p:cNvSpPr/>
          <p:nvPr/>
        </p:nvSpPr>
        <p:spPr>
          <a:xfrm>
            <a:off x="6149653" y="4364242"/>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activité formation</a:t>
            </a:r>
          </a:p>
        </p:txBody>
      </p:sp>
      <p:sp>
        <p:nvSpPr>
          <p:cNvPr id="75" name="Rectangle 74">
            <a:extLst>
              <a:ext uri="{FF2B5EF4-FFF2-40B4-BE49-F238E27FC236}">
                <a16:creationId xmlns:a16="http://schemas.microsoft.com/office/drawing/2014/main" id="{E86652CF-A9B1-49EF-BA28-6254D1F1E2CA}"/>
              </a:ext>
            </a:extLst>
          </p:cNvPr>
          <p:cNvSpPr/>
          <p:nvPr/>
        </p:nvSpPr>
        <p:spPr>
          <a:xfrm>
            <a:off x="6157969" y="5320193"/>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activité</a:t>
            </a:r>
          </a:p>
        </p:txBody>
      </p:sp>
      <p:sp>
        <p:nvSpPr>
          <p:cNvPr id="76" name="Espace réservé du texte 8">
            <a:extLst>
              <a:ext uri="{FF2B5EF4-FFF2-40B4-BE49-F238E27FC236}">
                <a16:creationId xmlns:a16="http://schemas.microsoft.com/office/drawing/2014/main" id="{1684F6D8-8254-4A1F-B5E3-9691205EED48}"/>
              </a:ext>
            </a:extLst>
          </p:cNvPr>
          <p:cNvSpPr txBox="1">
            <a:spLocks/>
          </p:cNvSpPr>
          <p:nvPr/>
        </p:nvSpPr>
        <p:spPr>
          <a:xfrm>
            <a:off x="553074" y="5393548"/>
            <a:ext cx="2642828" cy="1238833"/>
          </a:xfrm>
          <a:prstGeom prst="rect">
            <a:avLst/>
          </a:prstGeom>
          <a:solidFill>
            <a:schemeClr val="bg1">
              <a:lumMod val="95000"/>
            </a:schemeClr>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1000" b="1">
                <a:latin typeface="Marianne" panose="02000000000000000000" pitchFamily="2" charset="0"/>
              </a:rPr>
              <a:t>Légende</a:t>
            </a:r>
            <a:endParaRPr lang="fr-FR" sz="900" b="1">
              <a:latin typeface="Marianne" panose="02000000000000000000" pitchFamily="2" charset="0"/>
            </a:endParaRPr>
          </a:p>
        </p:txBody>
      </p:sp>
      <p:sp>
        <p:nvSpPr>
          <p:cNvPr id="77" name="Espace réservé du texte 8">
            <a:extLst>
              <a:ext uri="{FF2B5EF4-FFF2-40B4-BE49-F238E27FC236}">
                <a16:creationId xmlns:a16="http://schemas.microsoft.com/office/drawing/2014/main" id="{446EB17E-1E0B-4CBE-832E-3BE49F674D9C}"/>
              </a:ext>
            </a:extLst>
          </p:cNvPr>
          <p:cNvSpPr txBox="1">
            <a:spLocks/>
          </p:cNvSpPr>
          <p:nvPr/>
        </p:nvSpPr>
        <p:spPr>
          <a:xfrm>
            <a:off x="1179902" y="5688180"/>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Étape du processus de création</a:t>
            </a:r>
          </a:p>
        </p:txBody>
      </p:sp>
      <p:sp>
        <p:nvSpPr>
          <p:cNvPr id="78" name="Rectangle 77">
            <a:extLst>
              <a:ext uri="{FF2B5EF4-FFF2-40B4-BE49-F238E27FC236}">
                <a16:creationId xmlns:a16="http://schemas.microsoft.com/office/drawing/2014/main" id="{E7D939E5-4F6F-4E08-B056-CD2076E322C1}"/>
              </a:ext>
            </a:extLst>
          </p:cNvPr>
          <p:cNvSpPr/>
          <p:nvPr/>
        </p:nvSpPr>
        <p:spPr>
          <a:xfrm>
            <a:off x="667543" y="6177897"/>
            <a:ext cx="490988"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i="1">
              <a:solidFill>
                <a:schemeClr val="tx1"/>
              </a:solidFill>
              <a:latin typeface="Marianne" panose="02000000000000000000" pitchFamily="50" charset="0"/>
            </a:endParaRPr>
          </a:p>
        </p:txBody>
      </p:sp>
      <p:sp>
        <p:nvSpPr>
          <p:cNvPr id="79" name="Espace réservé du texte 8">
            <a:extLst>
              <a:ext uri="{FF2B5EF4-FFF2-40B4-BE49-F238E27FC236}">
                <a16:creationId xmlns:a16="http://schemas.microsoft.com/office/drawing/2014/main" id="{5A428625-F847-48B9-B22F-7A1E3CD10CB2}"/>
              </a:ext>
            </a:extLst>
          </p:cNvPr>
          <p:cNvSpPr txBox="1">
            <a:spLocks/>
          </p:cNvSpPr>
          <p:nvPr/>
        </p:nvSpPr>
        <p:spPr>
          <a:xfrm>
            <a:off x="1179902" y="6140268"/>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Objets manipulés dans IPRO360°</a:t>
            </a:r>
          </a:p>
        </p:txBody>
      </p:sp>
      <p:sp>
        <p:nvSpPr>
          <p:cNvPr id="80" name="Ellipse 79">
            <a:extLst>
              <a:ext uri="{FF2B5EF4-FFF2-40B4-BE49-F238E27FC236}">
                <a16:creationId xmlns:a16="http://schemas.microsoft.com/office/drawing/2014/main" id="{3F42D16C-D7D7-4D4C-B4BF-65FA4FAD8879}"/>
              </a:ext>
            </a:extLst>
          </p:cNvPr>
          <p:cNvSpPr/>
          <p:nvPr/>
        </p:nvSpPr>
        <p:spPr>
          <a:xfrm>
            <a:off x="765935" y="5712285"/>
            <a:ext cx="288000" cy="288000"/>
          </a:xfrm>
          <a:prstGeom prst="ellipse">
            <a:avLst/>
          </a:prstGeom>
          <a:solidFill>
            <a:srgbClr val="83A47D"/>
          </a:solidFill>
          <a:ln w="952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endParaRPr lang="fr-FR" sz="1200" b="1">
              <a:solidFill>
                <a:schemeClr val="bg1"/>
              </a:solidFill>
              <a:latin typeface="Marianne" panose="02000000000000000000" pitchFamily="50" charset="0"/>
            </a:endParaRPr>
          </a:p>
        </p:txBody>
      </p:sp>
    </p:spTree>
    <p:extLst>
      <p:ext uri="{BB962C8B-B14F-4D97-AF65-F5344CB8AC3E}">
        <p14:creationId xmlns:p14="http://schemas.microsoft.com/office/powerpoint/2010/main" val="743550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Rechercher et afficher les listes des partenaires</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pic>
        <p:nvPicPr>
          <p:cNvPr id="3" name="Image 2" descr="Une image contenant texte, intérieur, ordinateur, portable&#10;&#10;Description générée automatiquement">
            <a:extLst>
              <a:ext uri="{FF2B5EF4-FFF2-40B4-BE49-F238E27FC236}">
                <a16:creationId xmlns:a16="http://schemas.microsoft.com/office/drawing/2014/main" id="{F0551D82-B47F-4F73-8BF0-8D4AB8631304}"/>
              </a:ext>
            </a:extLst>
          </p:cNvPr>
          <p:cNvPicPr>
            <a:picLocks noChangeAspect="1"/>
          </p:cNvPicPr>
          <p:nvPr/>
        </p:nvPicPr>
        <p:blipFill>
          <a:blip r:embed="rId4"/>
          <a:stretch>
            <a:fillRect/>
          </a:stretch>
        </p:blipFill>
        <p:spPr>
          <a:xfrm>
            <a:off x="1731477" y="2237108"/>
            <a:ext cx="8534377" cy="3752615"/>
          </a:xfrm>
          <a:prstGeom prst="rect">
            <a:avLst/>
          </a:prstGeom>
        </p:spPr>
      </p:pic>
      <p:sp>
        <p:nvSpPr>
          <p:cNvPr id="14" name="Rectangle : coins arrondis 13">
            <a:extLst>
              <a:ext uri="{FF2B5EF4-FFF2-40B4-BE49-F238E27FC236}">
                <a16:creationId xmlns:a16="http://schemas.microsoft.com/office/drawing/2014/main" id="{E4D17301-5D80-4FEA-B766-7404CE2F1067}"/>
              </a:ext>
            </a:extLst>
          </p:cNvPr>
          <p:cNvSpPr/>
          <p:nvPr/>
        </p:nvSpPr>
        <p:spPr>
          <a:xfrm>
            <a:off x="1734473" y="2785295"/>
            <a:ext cx="1071052" cy="168676"/>
          </a:xfrm>
          <a:prstGeom prst="roundRect">
            <a:avLst/>
          </a:prstGeom>
          <a:solidFill>
            <a:srgbClr val="83A47D">
              <a:alpha val="30980"/>
            </a:srgbClr>
          </a:solidFill>
          <a:ln w="19050">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8">
            <a:extLst>
              <a:ext uri="{FF2B5EF4-FFF2-40B4-BE49-F238E27FC236}">
                <a16:creationId xmlns:a16="http://schemas.microsoft.com/office/drawing/2014/main" id="{D21F3746-0671-4DFE-94CF-7FA8E8CE003D}"/>
              </a:ext>
            </a:extLst>
          </p:cNvPr>
          <p:cNvSpPr txBox="1">
            <a:spLocks/>
          </p:cNvSpPr>
          <p:nvPr/>
        </p:nvSpPr>
        <p:spPr>
          <a:xfrm>
            <a:off x="3878981" y="1599282"/>
            <a:ext cx="5742731" cy="640123"/>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La barre de recherche permet de retrouver facilement le partenaire recherché en saisissant son nom ou sa ville avant de cliquer sur        . Pour réinitialiser le filtre, il suffit d’effacer la donnée saisie et de cliquer à nouveau sur </a:t>
            </a:r>
          </a:p>
        </p:txBody>
      </p:sp>
      <p:cxnSp>
        <p:nvCxnSpPr>
          <p:cNvPr id="16" name="Connecteur en arc 24">
            <a:extLst>
              <a:ext uri="{FF2B5EF4-FFF2-40B4-BE49-F238E27FC236}">
                <a16:creationId xmlns:a16="http://schemas.microsoft.com/office/drawing/2014/main" id="{BE5439ED-29A6-4B25-810F-405E3F1FB9F8}"/>
              </a:ext>
            </a:extLst>
          </p:cNvPr>
          <p:cNvCxnSpPr>
            <a:cxnSpLocks/>
            <a:stCxn id="15" idx="2"/>
            <a:endCxn id="28" idx="3"/>
          </p:cNvCxnSpPr>
          <p:nvPr/>
        </p:nvCxnSpPr>
        <p:spPr>
          <a:xfrm rot="5400000">
            <a:off x="5282197" y="1217431"/>
            <a:ext cx="446177" cy="2490125"/>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id="{F23F854B-F271-4DBE-B5E7-0EA91629ED03}"/>
              </a:ext>
            </a:extLst>
          </p:cNvPr>
          <p:cNvPicPr>
            <a:picLocks noChangeAspect="1"/>
          </p:cNvPicPr>
          <p:nvPr/>
        </p:nvPicPr>
        <p:blipFill rotWithShape="1">
          <a:blip r:embed="rId5"/>
          <a:srcRect l="11506" t="12017" r="23550" b="10484"/>
          <a:stretch/>
        </p:blipFill>
        <p:spPr>
          <a:xfrm>
            <a:off x="5695008" y="1819214"/>
            <a:ext cx="175383" cy="230213"/>
          </a:xfrm>
          <a:prstGeom prst="rect">
            <a:avLst/>
          </a:prstGeom>
        </p:spPr>
      </p:pic>
      <p:sp>
        <p:nvSpPr>
          <p:cNvPr id="27" name="Espace réservé du texte 8">
            <a:extLst>
              <a:ext uri="{FF2B5EF4-FFF2-40B4-BE49-F238E27FC236}">
                <a16:creationId xmlns:a16="http://schemas.microsoft.com/office/drawing/2014/main" id="{1EE346D6-E474-4A46-9508-85C9D553EAB9}"/>
              </a:ext>
            </a:extLst>
          </p:cNvPr>
          <p:cNvSpPr txBox="1">
            <a:spLocks/>
          </p:cNvSpPr>
          <p:nvPr/>
        </p:nvSpPr>
        <p:spPr>
          <a:xfrm>
            <a:off x="10367530" y="3099043"/>
            <a:ext cx="1730817" cy="1881996"/>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spcBef>
                <a:spcPts val="400"/>
              </a:spcBef>
              <a:buNone/>
            </a:pPr>
            <a:r>
              <a:rPr lang="fr-FR" sz="900" b="1">
                <a:latin typeface="Marianne"/>
              </a:rPr>
              <a:t>Champs d’actions</a:t>
            </a:r>
          </a:p>
          <a:p>
            <a:pPr marL="0" indent="0" algn="just">
              <a:lnSpc>
                <a:spcPts val="1500"/>
              </a:lnSpc>
              <a:spcBef>
                <a:spcPts val="400"/>
              </a:spcBef>
              <a:buNone/>
            </a:pPr>
            <a:r>
              <a:rPr lang="fr-FR" sz="900">
                <a:latin typeface="Marianne"/>
              </a:rPr>
              <a:t>Les colonnes « Travail », « Formation » et « Insertion professionnelle » correspondent aux champs d’actions du partenaire dans les différents établissements dans lesquels il est implanté. </a:t>
            </a:r>
            <a:endParaRPr lang="fr-FR" sz="900">
              <a:latin typeface="Marianne" panose="02000000000000000000" pitchFamily="2" charset="0"/>
            </a:endParaRPr>
          </a:p>
        </p:txBody>
      </p:sp>
      <p:sp>
        <p:nvSpPr>
          <p:cNvPr id="28" name="Rectangle : coins arrondis 27">
            <a:extLst>
              <a:ext uri="{FF2B5EF4-FFF2-40B4-BE49-F238E27FC236}">
                <a16:creationId xmlns:a16="http://schemas.microsoft.com/office/drawing/2014/main" id="{7E902889-A8B1-44EB-A240-D802DF596E59}"/>
              </a:ext>
            </a:extLst>
          </p:cNvPr>
          <p:cNvSpPr/>
          <p:nvPr/>
        </p:nvSpPr>
        <p:spPr>
          <a:xfrm>
            <a:off x="3360222" y="2601244"/>
            <a:ext cx="900000" cy="16867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Image 44" descr="Une image contenant texte, intérieur, ordinateur, portable&#10;&#10;Description générée automatiquement">
            <a:extLst>
              <a:ext uri="{FF2B5EF4-FFF2-40B4-BE49-F238E27FC236}">
                <a16:creationId xmlns:a16="http://schemas.microsoft.com/office/drawing/2014/main" id="{25D0DBD5-FC1A-41F7-BE88-25EA78315C93}"/>
              </a:ext>
            </a:extLst>
          </p:cNvPr>
          <p:cNvPicPr>
            <a:picLocks noChangeAspect="1"/>
          </p:cNvPicPr>
          <p:nvPr/>
        </p:nvPicPr>
        <p:blipFill rotWithShape="1">
          <a:blip r:embed="rId4"/>
          <a:srcRect l="13194" t="10258" r="85239" b="86695"/>
          <a:stretch/>
        </p:blipFill>
        <p:spPr>
          <a:xfrm>
            <a:off x="5015433" y="6117899"/>
            <a:ext cx="630315" cy="538872"/>
          </a:xfrm>
          <a:prstGeom prst="rect">
            <a:avLst/>
          </a:prstGeom>
        </p:spPr>
      </p:pic>
      <p:sp>
        <p:nvSpPr>
          <p:cNvPr id="46" name="Espace réservé du texte 8">
            <a:extLst>
              <a:ext uri="{FF2B5EF4-FFF2-40B4-BE49-F238E27FC236}">
                <a16:creationId xmlns:a16="http://schemas.microsoft.com/office/drawing/2014/main" id="{0BAADE44-9FD6-4481-8C83-599E5648FA82}"/>
              </a:ext>
            </a:extLst>
          </p:cNvPr>
          <p:cNvSpPr txBox="1">
            <a:spLocks/>
          </p:cNvSpPr>
          <p:nvPr/>
        </p:nvSpPr>
        <p:spPr>
          <a:xfrm>
            <a:off x="5536196" y="6094613"/>
            <a:ext cx="2998842" cy="68824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rPr>
              <a:t>Depuis la liste des partenaires, cliquez sur cet icône à gauche de l’écran pour créer une nouvelle fiche partenaire. </a:t>
            </a:r>
          </a:p>
        </p:txBody>
      </p:sp>
      <p:sp>
        <p:nvSpPr>
          <p:cNvPr id="49" name="Espace réservé du texte 8">
            <a:extLst>
              <a:ext uri="{FF2B5EF4-FFF2-40B4-BE49-F238E27FC236}">
                <a16:creationId xmlns:a16="http://schemas.microsoft.com/office/drawing/2014/main" id="{94DA809D-CE9C-4EAC-BDEB-05CCB992E2AD}"/>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37" name="Espace réservé du texte 8">
            <a:extLst>
              <a:ext uri="{FF2B5EF4-FFF2-40B4-BE49-F238E27FC236}">
                <a16:creationId xmlns:a16="http://schemas.microsoft.com/office/drawing/2014/main" id="{D9237947-73C6-4495-B311-A5C51EAB6B10}"/>
              </a:ext>
            </a:extLst>
          </p:cNvPr>
          <p:cNvSpPr txBox="1">
            <a:spLocks/>
          </p:cNvSpPr>
          <p:nvPr/>
        </p:nvSpPr>
        <p:spPr>
          <a:xfrm>
            <a:off x="165752" y="1666613"/>
            <a:ext cx="1524067" cy="4428000"/>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menu déroulant « Partenaires » est composé de deux onglets « Tous les partenaires », qui affiche la liste de tous les partenaires travail et formation professionnelle au niveau national et, « Mes partenaires », qui affiche uniquement la liste des partenaires qui ont une relation travail ou une activité implantée dans un établissement du ressort de l’utilisateur.  L’utilisateur peut réaliser des modifications sur l’ensemble des fiches partenaires. </a:t>
            </a:r>
          </a:p>
        </p:txBody>
      </p:sp>
      <p:sp>
        <p:nvSpPr>
          <p:cNvPr id="39" name="Espace réservé du texte 8">
            <a:extLst>
              <a:ext uri="{FF2B5EF4-FFF2-40B4-BE49-F238E27FC236}">
                <a16:creationId xmlns:a16="http://schemas.microsoft.com/office/drawing/2014/main" id="{7D1C248C-66F5-47C3-81E8-FD2E42384DC4}"/>
              </a:ext>
            </a:extLst>
          </p:cNvPr>
          <p:cNvSpPr txBox="1">
            <a:spLocks/>
          </p:cNvSpPr>
          <p:nvPr/>
        </p:nvSpPr>
        <p:spPr>
          <a:xfrm>
            <a:off x="10336718" y="1538877"/>
            <a:ext cx="1778659" cy="1279083"/>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panose="02000000000000000000" pitchFamily="2" charset="0"/>
              </a:rPr>
              <a:t>Recherche par colonne </a:t>
            </a:r>
          </a:p>
          <a:p>
            <a:pPr marL="0" indent="0" algn="just">
              <a:lnSpc>
                <a:spcPts val="1500"/>
              </a:lnSpc>
              <a:spcBef>
                <a:spcPts val="400"/>
              </a:spcBef>
              <a:buNone/>
            </a:pPr>
            <a:r>
              <a:rPr lang="fr-FR" sz="900">
                <a:latin typeface="Marianne" panose="02000000000000000000" pitchFamily="2" charset="0"/>
              </a:rPr>
              <a:t>La barre de recherche par colonne permet de réaliser un tri sur la base des données renseignées dans chaque colonne. </a:t>
            </a:r>
            <a:endParaRPr lang="fr-FR" sz="900" i="1">
              <a:latin typeface="Marianne" panose="02000000000000000000" pitchFamily="2" charset="0"/>
            </a:endParaRPr>
          </a:p>
        </p:txBody>
      </p:sp>
      <p:cxnSp>
        <p:nvCxnSpPr>
          <p:cNvPr id="40" name="Connecteur en arc 24">
            <a:extLst>
              <a:ext uri="{FF2B5EF4-FFF2-40B4-BE49-F238E27FC236}">
                <a16:creationId xmlns:a16="http://schemas.microsoft.com/office/drawing/2014/main" id="{59086900-DE76-48A2-B852-574F6C0148A3}"/>
              </a:ext>
            </a:extLst>
          </p:cNvPr>
          <p:cNvCxnSpPr>
            <a:cxnSpLocks/>
            <a:stCxn id="39" idx="2"/>
            <a:endCxn id="41" idx="3"/>
          </p:cNvCxnSpPr>
          <p:nvPr/>
        </p:nvCxnSpPr>
        <p:spPr>
          <a:xfrm rot="5400000">
            <a:off x="10709287" y="2452673"/>
            <a:ext cx="151474" cy="882048"/>
          </a:xfrm>
          <a:prstGeom prst="curvedConnector2">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70B3426-F9A9-4E61-8472-0087CB631EFB}"/>
              </a:ext>
            </a:extLst>
          </p:cNvPr>
          <p:cNvSpPr/>
          <p:nvPr/>
        </p:nvSpPr>
        <p:spPr>
          <a:xfrm>
            <a:off x="2856000" y="2895188"/>
            <a:ext cx="7488000" cy="14849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D3FB3F48-70D3-423F-85B8-B6B4AD14E6A9}"/>
              </a:ext>
            </a:extLst>
          </p:cNvPr>
          <p:cNvSpPr/>
          <p:nvPr/>
        </p:nvSpPr>
        <p:spPr>
          <a:xfrm>
            <a:off x="268641" y="6232809"/>
            <a:ext cx="417116" cy="381699"/>
          </a:xfrm>
          <a:prstGeom prst="triangl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b="1">
                <a:solidFill>
                  <a:srgbClr val="C00000"/>
                </a:solidFill>
              </a:rPr>
              <a:t>!</a:t>
            </a:r>
          </a:p>
        </p:txBody>
      </p:sp>
      <p:sp>
        <p:nvSpPr>
          <p:cNvPr id="42" name="Espace réservé du texte 8">
            <a:extLst>
              <a:ext uri="{FF2B5EF4-FFF2-40B4-BE49-F238E27FC236}">
                <a16:creationId xmlns:a16="http://schemas.microsoft.com/office/drawing/2014/main" id="{8CC2CA13-3036-44B3-BB91-B6E4619D31BE}"/>
              </a:ext>
            </a:extLst>
          </p:cNvPr>
          <p:cNvSpPr txBox="1">
            <a:spLocks/>
          </p:cNvSpPr>
          <p:nvPr/>
        </p:nvSpPr>
        <p:spPr>
          <a:xfrm>
            <a:off x="707525" y="6087328"/>
            <a:ext cx="4453769" cy="65349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rPr>
              <a:t>La liste des partenaires étant unique et partagée au niveau national, il convient d’être particulièrement vigilant dans les modifications apportées</a:t>
            </a:r>
          </a:p>
        </p:txBody>
      </p:sp>
      <p:pic>
        <p:nvPicPr>
          <p:cNvPr id="26" name="Image 25">
            <a:extLst>
              <a:ext uri="{FF2B5EF4-FFF2-40B4-BE49-F238E27FC236}">
                <a16:creationId xmlns:a16="http://schemas.microsoft.com/office/drawing/2014/main" id="{BC0BEC30-A8B8-4E15-A328-7E7FD3AD29A2}"/>
              </a:ext>
            </a:extLst>
          </p:cNvPr>
          <p:cNvPicPr>
            <a:picLocks noChangeAspect="1"/>
          </p:cNvPicPr>
          <p:nvPr/>
        </p:nvPicPr>
        <p:blipFill rotWithShape="1">
          <a:blip r:embed="rId5"/>
          <a:srcRect l="11506" t="12017" r="23550" b="10484"/>
          <a:stretch/>
        </p:blipFill>
        <p:spPr>
          <a:xfrm>
            <a:off x="5210719" y="1999559"/>
            <a:ext cx="175383" cy="230213"/>
          </a:xfrm>
          <a:prstGeom prst="rect">
            <a:avLst/>
          </a:prstGeom>
        </p:spPr>
      </p:pic>
      <p:sp>
        <p:nvSpPr>
          <p:cNvPr id="32" name="Espace réservé du texte 8">
            <a:extLst>
              <a:ext uri="{FF2B5EF4-FFF2-40B4-BE49-F238E27FC236}">
                <a16:creationId xmlns:a16="http://schemas.microsoft.com/office/drawing/2014/main" id="{0BDA432A-20FE-40F2-9819-848C74602577}"/>
              </a:ext>
            </a:extLst>
          </p:cNvPr>
          <p:cNvSpPr txBox="1">
            <a:spLocks/>
          </p:cNvSpPr>
          <p:nvPr/>
        </p:nvSpPr>
        <p:spPr>
          <a:xfrm>
            <a:off x="8778909" y="5381844"/>
            <a:ext cx="3319438" cy="1422228"/>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Aft>
                <a:spcPts val="300"/>
              </a:spcAft>
              <a:buNone/>
            </a:pPr>
            <a:r>
              <a:rPr lang="fr-FR" sz="900">
                <a:latin typeface="Marianne" panose="02000000000000000000" pitchFamily="2" charset="0"/>
              </a:rPr>
              <a:t>Les partenaires « clôturés » ne s’affichent plus dans la liste des partenaires mais peuvent être retrouvés dans les archives en cliquant sur     puis sur « afficher archives » et « appliquer ». </a:t>
            </a:r>
          </a:p>
        </p:txBody>
      </p:sp>
      <p:cxnSp>
        <p:nvCxnSpPr>
          <p:cNvPr id="38" name="Connecteur en arc 24">
            <a:extLst>
              <a:ext uri="{FF2B5EF4-FFF2-40B4-BE49-F238E27FC236}">
                <a16:creationId xmlns:a16="http://schemas.microsoft.com/office/drawing/2014/main" id="{8EABCB92-427D-48AC-A268-396B40B4C984}"/>
              </a:ext>
            </a:extLst>
          </p:cNvPr>
          <p:cNvCxnSpPr>
            <a:cxnSpLocks/>
            <a:stCxn id="32" idx="0"/>
            <a:endCxn id="28" idx="3"/>
          </p:cNvCxnSpPr>
          <p:nvPr/>
        </p:nvCxnSpPr>
        <p:spPr>
          <a:xfrm rot="16200000" flipV="1">
            <a:off x="6001294" y="944510"/>
            <a:ext cx="2696262" cy="6178406"/>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9E711BF9-E596-45E2-9067-A77DEEAA1CA2}"/>
              </a:ext>
            </a:extLst>
          </p:cNvPr>
          <p:cNvPicPr>
            <a:picLocks noChangeAspect="1"/>
          </p:cNvPicPr>
          <p:nvPr/>
        </p:nvPicPr>
        <p:blipFill>
          <a:blip r:embed="rId6"/>
          <a:stretch>
            <a:fillRect/>
          </a:stretch>
        </p:blipFill>
        <p:spPr>
          <a:xfrm>
            <a:off x="10590820" y="5786387"/>
            <a:ext cx="269030" cy="213844"/>
          </a:xfrm>
          <a:prstGeom prst="rect">
            <a:avLst/>
          </a:prstGeom>
        </p:spPr>
      </p:pic>
      <p:pic>
        <p:nvPicPr>
          <p:cNvPr id="47" name="Image 46" descr="Une image contenant texte&#10;&#10;Description générée automatiquement">
            <a:extLst>
              <a:ext uri="{FF2B5EF4-FFF2-40B4-BE49-F238E27FC236}">
                <a16:creationId xmlns:a16="http://schemas.microsoft.com/office/drawing/2014/main" id="{992A6841-2BA5-4FFF-B815-41BEB40F7D82}"/>
              </a:ext>
            </a:extLst>
          </p:cNvPr>
          <p:cNvPicPr>
            <a:picLocks noChangeAspect="1"/>
          </p:cNvPicPr>
          <p:nvPr/>
        </p:nvPicPr>
        <p:blipFill>
          <a:blip r:embed="rId7"/>
          <a:stretch>
            <a:fillRect/>
          </a:stretch>
        </p:blipFill>
        <p:spPr>
          <a:xfrm>
            <a:off x="10504895" y="6044626"/>
            <a:ext cx="1456085" cy="685417"/>
          </a:xfrm>
          <a:prstGeom prst="rect">
            <a:avLst/>
          </a:prstGeom>
        </p:spPr>
      </p:pic>
    </p:spTree>
    <p:extLst>
      <p:ext uri="{BB962C8B-B14F-4D97-AF65-F5344CB8AC3E}">
        <p14:creationId xmlns:p14="http://schemas.microsoft.com/office/powerpoint/2010/main" val="2555713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Structure de la fiche « Partenaire » sur IPRO 360°</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pic>
        <p:nvPicPr>
          <p:cNvPr id="37" name="Image 36">
            <a:extLst>
              <a:ext uri="{FF2B5EF4-FFF2-40B4-BE49-F238E27FC236}">
                <a16:creationId xmlns:a16="http://schemas.microsoft.com/office/drawing/2014/main" id="{A78AD623-BA33-4A57-8429-2C6A1385B3BD}"/>
              </a:ext>
            </a:extLst>
          </p:cNvPr>
          <p:cNvPicPr>
            <a:picLocks noChangeAspect="1"/>
          </p:cNvPicPr>
          <p:nvPr/>
        </p:nvPicPr>
        <p:blipFill>
          <a:blip r:embed="rId4"/>
          <a:stretch>
            <a:fillRect/>
          </a:stretch>
        </p:blipFill>
        <p:spPr>
          <a:xfrm>
            <a:off x="566598" y="6222658"/>
            <a:ext cx="342900" cy="428625"/>
          </a:xfrm>
          <a:prstGeom prst="rect">
            <a:avLst/>
          </a:prstGeom>
        </p:spPr>
      </p:pic>
      <p:sp>
        <p:nvSpPr>
          <p:cNvPr id="38" name="Espace réservé du texte 8">
            <a:extLst>
              <a:ext uri="{FF2B5EF4-FFF2-40B4-BE49-F238E27FC236}">
                <a16:creationId xmlns:a16="http://schemas.microsoft.com/office/drawing/2014/main" id="{3D7BEB1F-FD83-4D18-981F-2EAE3B2DFF88}"/>
              </a:ext>
            </a:extLst>
          </p:cNvPr>
          <p:cNvSpPr txBox="1">
            <a:spLocks/>
          </p:cNvSpPr>
          <p:nvPr/>
        </p:nvSpPr>
        <p:spPr>
          <a:xfrm>
            <a:off x="900621" y="6052909"/>
            <a:ext cx="2713356"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rPr>
              <a:t>Cet icône indique un champ obligatoire. La sauvegarde des modifications est conditionnée au remplissage de ces champs</a:t>
            </a:r>
            <a:r>
              <a:rPr lang="fr-FR" sz="900">
                <a:solidFill>
                  <a:srgbClr val="D9534F"/>
                </a:solidFill>
                <a:latin typeface="Marianne" panose="02000000000000000000" pitchFamily="2" charset="0"/>
              </a:rPr>
              <a:t>.</a:t>
            </a:r>
            <a:endPar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endParaRPr>
          </a:p>
        </p:txBody>
      </p:sp>
      <p:pic>
        <p:nvPicPr>
          <p:cNvPr id="41" name="Image 40" descr="Une image contenant texte&#10;&#10;Description générée automatiquement">
            <a:extLst>
              <a:ext uri="{FF2B5EF4-FFF2-40B4-BE49-F238E27FC236}">
                <a16:creationId xmlns:a16="http://schemas.microsoft.com/office/drawing/2014/main" id="{6BD1D296-9DB8-4F8E-AC3B-90629D5FCFB2}"/>
              </a:ext>
            </a:extLst>
          </p:cNvPr>
          <p:cNvPicPr>
            <a:picLocks noChangeAspect="1"/>
          </p:cNvPicPr>
          <p:nvPr/>
        </p:nvPicPr>
        <p:blipFill>
          <a:blip r:embed="rId5"/>
          <a:stretch>
            <a:fillRect/>
          </a:stretch>
        </p:blipFill>
        <p:spPr>
          <a:xfrm>
            <a:off x="3598394" y="6268588"/>
            <a:ext cx="427239" cy="336765"/>
          </a:xfrm>
          <a:prstGeom prst="rect">
            <a:avLst/>
          </a:prstGeom>
        </p:spPr>
      </p:pic>
      <p:sp>
        <p:nvSpPr>
          <p:cNvPr id="42" name="Espace réservé du texte 8">
            <a:extLst>
              <a:ext uri="{FF2B5EF4-FFF2-40B4-BE49-F238E27FC236}">
                <a16:creationId xmlns:a16="http://schemas.microsoft.com/office/drawing/2014/main" id="{6AF40A29-9A4D-47AF-A48C-7AC7092769BD}"/>
              </a:ext>
            </a:extLst>
          </p:cNvPr>
          <p:cNvSpPr txBox="1">
            <a:spLocks/>
          </p:cNvSpPr>
          <p:nvPr/>
        </p:nvSpPr>
        <p:spPr>
          <a:xfrm>
            <a:off x="3948000" y="6052909"/>
            <a:ext cx="2794626"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rPr>
              <a:t>Cet icône permet de sauvegarder les modifications que vous avez apportée à la fiche établissement</a:t>
            </a:r>
            <a:r>
              <a:rPr lang="fr-FR" sz="900">
                <a:solidFill>
                  <a:prstClr val="black">
                    <a:lumMod val="85000"/>
                    <a:lumOff val="15000"/>
                  </a:prstClr>
                </a:solidFill>
                <a:latin typeface="Marianne" panose="02000000000000000000" pitchFamily="2" charset="0"/>
              </a:rPr>
              <a:t>.</a:t>
            </a:r>
            <a:endPar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endParaRPr>
          </a:p>
        </p:txBody>
      </p:sp>
      <p:grpSp>
        <p:nvGrpSpPr>
          <p:cNvPr id="19" name="Groupe 18">
            <a:extLst>
              <a:ext uri="{FF2B5EF4-FFF2-40B4-BE49-F238E27FC236}">
                <a16:creationId xmlns:a16="http://schemas.microsoft.com/office/drawing/2014/main" id="{66410C2E-37C0-4AF8-8F77-4B37BAD1626E}"/>
              </a:ext>
            </a:extLst>
          </p:cNvPr>
          <p:cNvGrpSpPr/>
          <p:nvPr/>
        </p:nvGrpSpPr>
        <p:grpSpPr>
          <a:xfrm>
            <a:off x="597480" y="1571417"/>
            <a:ext cx="9452450" cy="4573191"/>
            <a:chOff x="375128" y="1639851"/>
            <a:chExt cx="8053605" cy="4132374"/>
          </a:xfrm>
        </p:grpSpPr>
        <p:pic>
          <p:nvPicPr>
            <p:cNvPr id="13" name="Image 12" descr="Une image contenant texte&#10;&#10;Description générée automatiquement">
              <a:extLst>
                <a:ext uri="{FF2B5EF4-FFF2-40B4-BE49-F238E27FC236}">
                  <a16:creationId xmlns:a16="http://schemas.microsoft.com/office/drawing/2014/main" id="{BF02AC27-9214-4EBD-A3B7-4ED3DF9EE674}"/>
                </a:ext>
              </a:extLst>
            </p:cNvPr>
            <p:cNvPicPr>
              <a:picLocks noChangeAspect="1"/>
            </p:cNvPicPr>
            <p:nvPr/>
          </p:nvPicPr>
          <p:blipFill rotWithShape="1">
            <a:blip r:embed="rId6"/>
            <a:srcRect l="10995" t="3953" r="11238" b="5031"/>
            <a:stretch/>
          </p:blipFill>
          <p:spPr>
            <a:xfrm>
              <a:off x="375128" y="1639851"/>
              <a:ext cx="8053605" cy="4132374"/>
            </a:xfrm>
            <a:prstGeom prst="rect">
              <a:avLst/>
            </a:prstGeom>
          </p:spPr>
        </p:pic>
        <p:pic>
          <p:nvPicPr>
            <p:cNvPr id="44" name="Image 43" descr="Une image contenant texte&#10;&#10;Description générée automatiquement">
              <a:extLst>
                <a:ext uri="{FF2B5EF4-FFF2-40B4-BE49-F238E27FC236}">
                  <a16:creationId xmlns:a16="http://schemas.microsoft.com/office/drawing/2014/main" id="{2F118B83-C19A-447C-AFB4-3A5AEC36E52A}"/>
                </a:ext>
              </a:extLst>
            </p:cNvPr>
            <p:cNvPicPr>
              <a:picLocks noChangeAspect="1"/>
            </p:cNvPicPr>
            <p:nvPr/>
          </p:nvPicPr>
          <p:blipFill rotWithShape="1">
            <a:blip r:embed="rId6"/>
            <a:srcRect l="50392" t="34284" r="24576" b="63565"/>
            <a:stretch/>
          </p:blipFill>
          <p:spPr>
            <a:xfrm>
              <a:off x="1597982" y="3012179"/>
              <a:ext cx="2736000" cy="103069"/>
            </a:xfrm>
            <a:prstGeom prst="rect">
              <a:avLst/>
            </a:prstGeom>
          </p:spPr>
        </p:pic>
        <p:pic>
          <p:nvPicPr>
            <p:cNvPr id="45" name="Image 44">
              <a:extLst>
                <a:ext uri="{FF2B5EF4-FFF2-40B4-BE49-F238E27FC236}">
                  <a16:creationId xmlns:a16="http://schemas.microsoft.com/office/drawing/2014/main" id="{94153BFF-68CC-4E6F-8FBE-0EB583D5333E}"/>
                </a:ext>
              </a:extLst>
            </p:cNvPr>
            <p:cNvPicPr>
              <a:picLocks noChangeAspect="1"/>
            </p:cNvPicPr>
            <p:nvPr/>
          </p:nvPicPr>
          <p:blipFill>
            <a:blip r:embed="rId4"/>
            <a:stretch>
              <a:fillRect/>
            </a:stretch>
          </p:blipFill>
          <p:spPr>
            <a:xfrm>
              <a:off x="4287917" y="2905171"/>
              <a:ext cx="114015" cy="142519"/>
            </a:xfrm>
            <a:prstGeom prst="rect">
              <a:avLst/>
            </a:prstGeom>
          </p:spPr>
        </p:pic>
      </p:grpSp>
      <p:sp>
        <p:nvSpPr>
          <p:cNvPr id="48" name="Rectangle : coins arrondis 47">
            <a:extLst>
              <a:ext uri="{FF2B5EF4-FFF2-40B4-BE49-F238E27FC236}">
                <a16:creationId xmlns:a16="http://schemas.microsoft.com/office/drawing/2014/main" id="{41AE5014-1090-4E62-A097-7F7F8214E6AB}"/>
              </a:ext>
            </a:extLst>
          </p:cNvPr>
          <p:cNvSpPr/>
          <p:nvPr/>
        </p:nvSpPr>
        <p:spPr>
          <a:xfrm>
            <a:off x="1971960" y="2375940"/>
            <a:ext cx="852063"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8">
            <a:extLst>
              <a:ext uri="{FF2B5EF4-FFF2-40B4-BE49-F238E27FC236}">
                <a16:creationId xmlns:a16="http://schemas.microsoft.com/office/drawing/2014/main" id="{2A71D828-E0E3-4486-9376-363BD4EAB87D}"/>
              </a:ext>
            </a:extLst>
          </p:cNvPr>
          <p:cNvSpPr txBox="1">
            <a:spLocks/>
          </p:cNvSpPr>
          <p:nvPr/>
        </p:nvSpPr>
        <p:spPr>
          <a:xfrm>
            <a:off x="4383548" y="1382833"/>
            <a:ext cx="3314784" cy="495433"/>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Dès la création d’une nouvelle fiche partenaire, le statut s’affiche automatiquement et par défaut en « actif ».</a:t>
            </a:r>
          </a:p>
        </p:txBody>
      </p:sp>
      <p:cxnSp>
        <p:nvCxnSpPr>
          <p:cNvPr id="50" name="Connecteur en arc 24">
            <a:extLst>
              <a:ext uri="{FF2B5EF4-FFF2-40B4-BE49-F238E27FC236}">
                <a16:creationId xmlns:a16="http://schemas.microsoft.com/office/drawing/2014/main" id="{7CA51850-A47E-4B6A-922C-8E7C337C2990}"/>
              </a:ext>
            </a:extLst>
          </p:cNvPr>
          <p:cNvCxnSpPr>
            <a:cxnSpLocks/>
            <a:stCxn id="49" idx="2"/>
            <a:endCxn id="48" idx="3"/>
          </p:cNvCxnSpPr>
          <p:nvPr/>
        </p:nvCxnSpPr>
        <p:spPr>
          <a:xfrm rot="5400000">
            <a:off x="4127634" y="574656"/>
            <a:ext cx="609696" cy="3216917"/>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3" name="Espace réservé du texte 8">
            <a:extLst>
              <a:ext uri="{FF2B5EF4-FFF2-40B4-BE49-F238E27FC236}">
                <a16:creationId xmlns:a16="http://schemas.microsoft.com/office/drawing/2014/main" id="{66134B45-86CF-47BE-B540-2A3D9B3AE669}"/>
              </a:ext>
            </a:extLst>
          </p:cNvPr>
          <p:cNvSpPr txBox="1">
            <a:spLocks/>
          </p:cNvSpPr>
          <p:nvPr/>
        </p:nvSpPr>
        <p:spPr>
          <a:xfrm>
            <a:off x="8801018" y="3432138"/>
            <a:ext cx="1965465" cy="1304154"/>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Pour la création d’une fiche partenaire, il faut cocher au moins un champ d’action. Ces champs correspondent aux différents onglets apparaissant dans la fiche du partenaire.</a:t>
            </a:r>
          </a:p>
        </p:txBody>
      </p:sp>
      <p:sp>
        <p:nvSpPr>
          <p:cNvPr id="54" name="Rectangle : coins arrondis 53">
            <a:extLst>
              <a:ext uri="{FF2B5EF4-FFF2-40B4-BE49-F238E27FC236}">
                <a16:creationId xmlns:a16="http://schemas.microsoft.com/office/drawing/2014/main" id="{7BE43185-D3B5-4358-987B-29A7DA9BC640}"/>
              </a:ext>
            </a:extLst>
          </p:cNvPr>
          <p:cNvSpPr/>
          <p:nvPr/>
        </p:nvSpPr>
        <p:spPr>
          <a:xfrm>
            <a:off x="5949624" y="2149044"/>
            <a:ext cx="852063"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en arc 24">
            <a:extLst>
              <a:ext uri="{FF2B5EF4-FFF2-40B4-BE49-F238E27FC236}">
                <a16:creationId xmlns:a16="http://schemas.microsoft.com/office/drawing/2014/main" id="{EC78ED74-8EDE-4935-91C6-B0602E739FD2}"/>
              </a:ext>
            </a:extLst>
          </p:cNvPr>
          <p:cNvCxnSpPr>
            <a:cxnSpLocks/>
            <a:stCxn id="53" idx="0"/>
            <a:endCxn id="54" idx="3"/>
          </p:cNvCxnSpPr>
          <p:nvPr/>
        </p:nvCxnSpPr>
        <p:spPr>
          <a:xfrm rot="16200000" flipV="1">
            <a:off x="7707183" y="1355570"/>
            <a:ext cx="1171072" cy="2982064"/>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8" name="Espace réservé du texte 8">
            <a:extLst>
              <a:ext uri="{FF2B5EF4-FFF2-40B4-BE49-F238E27FC236}">
                <a16:creationId xmlns:a16="http://schemas.microsoft.com/office/drawing/2014/main" id="{6AC5ACF4-8948-4B5E-A0AA-83840688BF4B}"/>
              </a:ext>
            </a:extLst>
          </p:cNvPr>
          <p:cNvSpPr txBox="1">
            <a:spLocks/>
          </p:cNvSpPr>
          <p:nvPr/>
        </p:nvSpPr>
        <p:spPr>
          <a:xfrm>
            <a:off x="490307" y="3072380"/>
            <a:ext cx="1399646" cy="1767140"/>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 renseignement du numéro SIRET est obligatoire puisqu’il permet d’éviter les doublons en cas de créations de plusieurs fiches pour un même partenaire. .</a:t>
            </a:r>
          </a:p>
        </p:txBody>
      </p:sp>
      <p:sp>
        <p:nvSpPr>
          <p:cNvPr id="59" name="Rectangle : coins arrondis 58">
            <a:extLst>
              <a:ext uri="{FF2B5EF4-FFF2-40B4-BE49-F238E27FC236}">
                <a16:creationId xmlns:a16="http://schemas.microsoft.com/office/drawing/2014/main" id="{FFC0252E-3299-4A93-B1FA-47D6125E877D}"/>
              </a:ext>
            </a:extLst>
          </p:cNvPr>
          <p:cNvSpPr/>
          <p:nvPr/>
        </p:nvSpPr>
        <p:spPr>
          <a:xfrm>
            <a:off x="2032734" y="2900065"/>
            <a:ext cx="448389" cy="22404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0" name="Connecteur en arc 24">
            <a:extLst>
              <a:ext uri="{FF2B5EF4-FFF2-40B4-BE49-F238E27FC236}">
                <a16:creationId xmlns:a16="http://schemas.microsoft.com/office/drawing/2014/main" id="{26E07878-B5B4-4FC3-A047-A41F4EC173F6}"/>
              </a:ext>
            </a:extLst>
          </p:cNvPr>
          <p:cNvCxnSpPr>
            <a:cxnSpLocks/>
            <a:stCxn id="58" idx="0"/>
          </p:cNvCxnSpPr>
          <p:nvPr/>
        </p:nvCxnSpPr>
        <p:spPr>
          <a:xfrm rot="5400000" flipH="1" flipV="1">
            <a:off x="1549209" y="2605957"/>
            <a:ext cx="107344" cy="825502"/>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8" name="Espace réservé du texte 8">
            <a:extLst>
              <a:ext uri="{FF2B5EF4-FFF2-40B4-BE49-F238E27FC236}">
                <a16:creationId xmlns:a16="http://schemas.microsoft.com/office/drawing/2014/main" id="{BAF1C1D9-391D-4057-BDDA-F5B8E9A60955}"/>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31" name="Espace réservé du texte 8">
            <a:extLst>
              <a:ext uri="{FF2B5EF4-FFF2-40B4-BE49-F238E27FC236}">
                <a16:creationId xmlns:a16="http://schemas.microsoft.com/office/drawing/2014/main" id="{7AC74D3C-3D7F-4FFE-95AC-022C91FB5561}"/>
              </a:ext>
            </a:extLst>
          </p:cNvPr>
          <p:cNvSpPr txBox="1">
            <a:spLocks/>
          </p:cNvSpPr>
          <p:nvPr/>
        </p:nvSpPr>
        <p:spPr>
          <a:xfrm>
            <a:off x="9776350" y="1714894"/>
            <a:ext cx="2287171" cy="1475112"/>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a:rPr>
              <a:t>Avant de créer un nouveau partenaire dans IPRO360°, il convient de vérifier que celui-ci n’existe pas déjà dans la base de données, celle-ci étant commune à tous les établissements pénitentiaires au niveau national. </a:t>
            </a:r>
          </a:p>
        </p:txBody>
      </p:sp>
      <p:pic>
        <p:nvPicPr>
          <p:cNvPr id="32" name="Graphique 31" descr="Informations avec un remplissage uni">
            <a:extLst>
              <a:ext uri="{FF2B5EF4-FFF2-40B4-BE49-F238E27FC236}">
                <a16:creationId xmlns:a16="http://schemas.microsoft.com/office/drawing/2014/main" id="{C6D31A74-736B-4E05-BD73-45E1118574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4257" y="1609575"/>
            <a:ext cx="251356" cy="251356"/>
          </a:xfrm>
          <a:prstGeom prst="rect">
            <a:avLst/>
          </a:prstGeom>
        </p:spPr>
      </p:pic>
      <p:pic>
        <p:nvPicPr>
          <p:cNvPr id="36" name="Image 35">
            <a:extLst>
              <a:ext uri="{FF2B5EF4-FFF2-40B4-BE49-F238E27FC236}">
                <a16:creationId xmlns:a16="http://schemas.microsoft.com/office/drawing/2014/main" id="{3A3EE19B-4403-40DB-BF39-A74867D21F91}"/>
              </a:ext>
            </a:extLst>
          </p:cNvPr>
          <p:cNvPicPr>
            <a:picLocks noChangeAspect="1"/>
          </p:cNvPicPr>
          <p:nvPr/>
        </p:nvPicPr>
        <p:blipFill rotWithShape="1">
          <a:blip r:embed="rId9"/>
          <a:srcRect t="24528" r="95883" b="18114"/>
          <a:stretch/>
        </p:blipFill>
        <p:spPr>
          <a:xfrm>
            <a:off x="6742626" y="6248911"/>
            <a:ext cx="351137" cy="310430"/>
          </a:xfrm>
          <a:prstGeom prst="rect">
            <a:avLst/>
          </a:prstGeom>
        </p:spPr>
      </p:pic>
      <p:sp>
        <p:nvSpPr>
          <p:cNvPr id="39" name="Espace réservé du texte 8">
            <a:extLst>
              <a:ext uri="{FF2B5EF4-FFF2-40B4-BE49-F238E27FC236}">
                <a16:creationId xmlns:a16="http://schemas.microsoft.com/office/drawing/2014/main" id="{91656AA2-8A39-4933-8778-B338A70AA668}"/>
              </a:ext>
            </a:extLst>
          </p:cNvPr>
          <p:cNvSpPr txBox="1">
            <a:spLocks/>
          </p:cNvSpPr>
          <p:nvPr/>
        </p:nvSpPr>
        <p:spPr>
          <a:xfrm>
            <a:off x="7082425" y="6033232"/>
            <a:ext cx="3070841" cy="76812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Depuis une fiche partenaire existante, vous pouvez modifier les données affichées en cliquant</a:t>
            </a:r>
            <a:r>
              <a:rPr kumimoji="0" lang="fr-FR" sz="900" b="0" i="0" u="none" strike="noStrike" kern="1200" cap="none" spc="0" normalizeH="0" baseline="0" noProof="0">
                <a:ln>
                  <a:noFill/>
                </a:ln>
                <a:effectLst/>
                <a:uLnTx/>
                <a:uFillTx/>
                <a:latin typeface="Marianne"/>
              </a:rPr>
              <a:t> sur </a:t>
            </a:r>
            <a:r>
              <a:rPr lang="fr-FR" sz="900">
                <a:latin typeface="Marianne"/>
              </a:rPr>
              <a:t>l'icône "crayon" en haut à gauche.</a:t>
            </a:r>
            <a:r>
              <a:rPr kumimoji="0" lang="fr-FR" sz="900" b="0" i="0" u="none" strike="noStrike" kern="1200" cap="none" spc="0" normalizeH="0" baseline="0" noProof="0">
                <a:ln>
                  <a:noFill/>
                </a:ln>
                <a:effectLst/>
                <a:uLnTx/>
                <a:uFillTx/>
                <a:latin typeface="Marianne"/>
              </a:rPr>
              <a:t> </a:t>
            </a:r>
            <a:endParaRPr kumimoji="0" lang="fr-FR" sz="900" b="0" i="0" u="none" strike="noStrike" kern="1200" cap="none" spc="0" normalizeH="0" baseline="0" noProof="0">
              <a:ln>
                <a:noFill/>
              </a:ln>
              <a:effectLst/>
              <a:uLnTx/>
              <a:uFillTx/>
              <a:latin typeface="Marianne" panose="02000000000000000000" pitchFamily="2" charset="0"/>
              <a:ea typeface="+mn-ea"/>
              <a:cs typeface="+mn-cs"/>
            </a:endParaRPr>
          </a:p>
        </p:txBody>
      </p:sp>
    </p:spTree>
    <p:extLst>
      <p:ext uri="{BB962C8B-B14F-4D97-AF65-F5344CB8AC3E}">
        <p14:creationId xmlns:p14="http://schemas.microsoft.com/office/powerpoint/2010/main" val="2066351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texte&#10;&#10;Description générée automatiquement">
            <a:extLst>
              <a:ext uri="{FF2B5EF4-FFF2-40B4-BE49-F238E27FC236}">
                <a16:creationId xmlns:a16="http://schemas.microsoft.com/office/drawing/2014/main" id="{33D557E8-4DB1-4022-8D8B-006B66A08E9F}"/>
              </a:ext>
            </a:extLst>
          </p:cNvPr>
          <p:cNvPicPr>
            <a:picLocks noChangeAspect="1"/>
          </p:cNvPicPr>
          <p:nvPr/>
        </p:nvPicPr>
        <p:blipFill rotWithShape="1">
          <a:blip r:embed="rId3"/>
          <a:srcRect l="12743" t="4893" r="112" b="24004"/>
          <a:stretch/>
        </p:blipFill>
        <p:spPr>
          <a:xfrm>
            <a:off x="3520164" y="2421975"/>
            <a:ext cx="8071663" cy="2725480"/>
          </a:xfrm>
          <a:prstGeom prst="rect">
            <a:avLst/>
          </a:prstGeom>
        </p:spPr>
      </p:pic>
      <p:sp>
        <p:nvSpPr>
          <p:cNvPr id="6" name="ZoneTexte 5">
            <a:extLst>
              <a:ext uri="{FF2B5EF4-FFF2-40B4-BE49-F238E27FC236}">
                <a16:creationId xmlns:a16="http://schemas.microsoft.com/office/drawing/2014/main" id="{03F83FB8-3ED9-4C65-AA46-6BECFB49EC05}"/>
              </a:ext>
            </a:extLst>
          </p:cNvPr>
          <p:cNvSpPr txBox="1"/>
          <p:nvPr/>
        </p:nvSpPr>
        <p:spPr>
          <a:xfrm>
            <a:off x="335359" y="629885"/>
            <a:ext cx="11843025"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Gestion des informations de la fiche « Partenaire » (1/2)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39" name="Espace réservé du texte 8">
            <a:extLst>
              <a:ext uri="{FF2B5EF4-FFF2-40B4-BE49-F238E27FC236}">
                <a16:creationId xmlns:a16="http://schemas.microsoft.com/office/drawing/2014/main" id="{B9D6DD0D-22FF-434D-B3CA-C81B5DBD0FF6}"/>
              </a:ext>
            </a:extLst>
          </p:cNvPr>
          <p:cNvSpPr txBox="1">
            <a:spLocks/>
          </p:cNvSpPr>
          <p:nvPr/>
        </p:nvSpPr>
        <p:spPr>
          <a:xfrm>
            <a:off x="5309381" y="1354728"/>
            <a:ext cx="3319437" cy="1254919"/>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Trois actions sont immédiatement accessibles depuis le menu de la fiche partenaire : </a:t>
            </a:r>
          </a:p>
          <a:p>
            <a:pPr algn="just">
              <a:lnSpc>
                <a:spcPts val="1500"/>
              </a:lnSpc>
              <a:buFontTx/>
              <a:buChar char="-"/>
            </a:pPr>
            <a:r>
              <a:rPr lang="fr-FR" sz="900">
                <a:latin typeface="Marianne" panose="02000000000000000000" pitchFamily="2" charset="0"/>
              </a:rPr>
              <a:t>      Pour créer une nouvelle fiche partenaire ;</a:t>
            </a:r>
          </a:p>
          <a:p>
            <a:pPr algn="just">
              <a:lnSpc>
                <a:spcPts val="1500"/>
              </a:lnSpc>
              <a:spcBef>
                <a:spcPts val="300"/>
              </a:spcBef>
              <a:buFontTx/>
              <a:buChar char="-"/>
            </a:pPr>
            <a:r>
              <a:rPr lang="fr-FR" sz="900">
                <a:latin typeface="Marianne" panose="02000000000000000000" pitchFamily="2" charset="0"/>
              </a:rPr>
              <a:t>      Pour modifier la fiche partenaire affichée ;</a:t>
            </a:r>
          </a:p>
          <a:p>
            <a:pPr algn="just">
              <a:lnSpc>
                <a:spcPts val="1500"/>
              </a:lnSpc>
              <a:spcBef>
                <a:spcPts val="300"/>
              </a:spcBef>
              <a:buFontTx/>
              <a:buChar char="-"/>
            </a:pPr>
            <a:r>
              <a:rPr lang="fr-FR" sz="900">
                <a:latin typeface="Marianne" panose="02000000000000000000" pitchFamily="2" charset="0"/>
              </a:rPr>
              <a:t>      Pour retourner à la liste des partenaires ;</a:t>
            </a:r>
          </a:p>
        </p:txBody>
      </p:sp>
      <p:pic>
        <p:nvPicPr>
          <p:cNvPr id="43" name="Image 42" descr="Une image contenant texte, intérieur, ordinateur, portable&#10;&#10;Description générée automatiquement">
            <a:extLst>
              <a:ext uri="{FF2B5EF4-FFF2-40B4-BE49-F238E27FC236}">
                <a16:creationId xmlns:a16="http://schemas.microsoft.com/office/drawing/2014/main" id="{CCFA972A-DAD4-47B7-816C-0920B45E1C98}"/>
              </a:ext>
            </a:extLst>
          </p:cNvPr>
          <p:cNvPicPr>
            <a:picLocks noChangeAspect="1"/>
          </p:cNvPicPr>
          <p:nvPr/>
        </p:nvPicPr>
        <p:blipFill rotWithShape="1">
          <a:blip r:embed="rId5"/>
          <a:srcRect l="13580" t="10809" r="85559" b="87132"/>
          <a:stretch/>
        </p:blipFill>
        <p:spPr>
          <a:xfrm>
            <a:off x="5565969" y="1928034"/>
            <a:ext cx="159927" cy="168153"/>
          </a:xfrm>
          <a:prstGeom prst="rect">
            <a:avLst/>
          </a:prstGeom>
        </p:spPr>
      </p:pic>
      <p:pic>
        <p:nvPicPr>
          <p:cNvPr id="51" name="Image 50">
            <a:extLst>
              <a:ext uri="{FF2B5EF4-FFF2-40B4-BE49-F238E27FC236}">
                <a16:creationId xmlns:a16="http://schemas.microsoft.com/office/drawing/2014/main" id="{EC07CC6C-B375-4B71-9DB7-C82FAA20E7DF}"/>
              </a:ext>
            </a:extLst>
          </p:cNvPr>
          <p:cNvPicPr>
            <a:picLocks noChangeAspect="1"/>
          </p:cNvPicPr>
          <p:nvPr/>
        </p:nvPicPr>
        <p:blipFill rotWithShape="1">
          <a:blip r:embed="rId6"/>
          <a:srcRect t="24528" r="95883" b="18114"/>
          <a:stretch/>
        </p:blipFill>
        <p:spPr>
          <a:xfrm>
            <a:off x="5520552" y="2151510"/>
            <a:ext cx="250760" cy="221690"/>
          </a:xfrm>
          <a:prstGeom prst="rect">
            <a:avLst/>
          </a:prstGeom>
        </p:spPr>
      </p:pic>
      <p:pic>
        <p:nvPicPr>
          <p:cNvPr id="52" name="Image 51" descr="Une image contenant texte&#10;&#10;Description générée automatiquement">
            <a:extLst>
              <a:ext uri="{FF2B5EF4-FFF2-40B4-BE49-F238E27FC236}">
                <a16:creationId xmlns:a16="http://schemas.microsoft.com/office/drawing/2014/main" id="{2534E221-2B30-424D-89BA-E0ECF3ED7C6C}"/>
              </a:ext>
            </a:extLst>
          </p:cNvPr>
          <p:cNvPicPr>
            <a:picLocks noChangeAspect="1"/>
          </p:cNvPicPr>
          <p:nvPr/>
        </p:nvPicPr>
        <p:blipFill rotWithShape="1">
          <a:blip r:embed="rId7"/>
          <a:srcRect l="16701" t="9741" r="82268" b="87725"/>
          <a:stretch/>
        </p:blipFill>
        <p:spPr>
          <a:xfrm>
            <a:off x="5563852" y="2374681"/>
            <a:ext cx="162044" cy="174509"/>
          </a:xfrm>
          <a:prstGeom prst="rect">
            <a:avLst/>
          </a:prstGeom>
        </p:spPr>
      </p:pic>
      <p:sp>
        <p:nvSpPr>
          <p:cNvPr id="61" name="Rectangle : coins arrondis 60">
            <a:extLst>
              <a:ext uri="{FF2B5EF4-FFF2-40B4-BE49-F238E27FC236}">
                <a16:creationId xmlns:a16="http://schemas.microsoft.com/office/drawing/2014/main" id="{322F863F-DA9A-4EDA-B7B6-14D346EE0F7B}"/>
              </a:ext>
            </a:extLst>
          </p:cNvPr>
          <p:cNvSpPr/>
          <p:nvPr/>
        </p:nvSpPr>
        <p:spPr>
          <a:xfrm>
            <a:off x="3520164" y="2582918"/>
            <a:ext cx="484428" cy="195405"/>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en arc 24">
            <a:extLst>
              <a:ext uri="{FF2B5EF4-FFF2-40B4-BE49-F238E27FC236}">
                <a16:creationId xmlns:a16="http://schemas.microsoft.com/office/drawing/2014/main" id="{BF31B2D7-FEF6-4E77-B821-A322D4D59629}"/>
              </a:ext>
            </a:extLst>
          </p:cNvPr>
          <p:cNvCxnSpPr>
            <a:cxnSpLocks/>
            <a:stCxn id="39" idx="1"/>
            <a:endCxn id="61" idx="0"/>
          </p:cNvCxnSpPr>
          <p:nvPr/>
        </p:nvCxnSpPr>
        <p:spPr>
          <a:xfrm rot="10800000" flipV="1">
            <a:off x="3762379" y="1982188"/>
            <a:ext cx="1547003" cy="600730"/>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3" name="Espace réservé du texte 8">
            <a:extLst>
              <a:ext uri="{FF2B5EF4-FFF2-40B4-BE49-F238E27FC236}">
                <a16:creationId xmlns:a16="http://schemas.microsoft.com/office/drawing/2014/main" id="{333210E9-F310-482D-9DB7-F45F79115567}"/>
              </a:ext>
            </a:extLst>
          </p:cNvPr>
          <p:cNvSpPr txBox="1">
            <a:spLocks/>
          </p:cNvSpPr>
          <p:nvPr/>
        </p:nvSpPr>
        <p:spPr>
          <a:xfrm>
            <a:off x="476250" y="1701026"/>
            <a:ext cx="2893962" cy="2483156"/>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En cliquant sur le bouton « Autres actions » les actions « Clôturer » et « Supprimer » apparaissent : </a:t>
            </a:r>
            <a:endParaRPr lang="fr-FR" sz="900">
              <a:latin typeface="Marianne" panose="02000000000000000000" pitchFamily="2" charset="0"/>
            </a:endParaRPr>
          </a:p>
          <a:p>
            <a:pPr marL="0" indent="0" algn="just">
              <a:lnSpc>
                <a:spcPts val="1500"/>
              </a:lnSpc>
              <a:buNone/>
            </a:pPr>
            <a:r>
              <a:rPr lang="fr-FR" sz="900" b="1">
                <a:latin typeface="Marianne"/>
              </a:rPr>
              <a:t>L’action « Clôturer » permet de fermer la fiche partenaire. Cette clôture n’est possible que lorsque le partenaire ne dispose d’aucune relation travail ou activité encore active.  Dans le cas contraire, le bouton « Clôturer » est grisé.</a:t>
            </a:r>
          </a:p>
          <a:p>
            <a:pPr marL="0" indent="0" algn="just">
              <a:lnSpc>
                <a:spcPts val="1500"/>
              </a:lnSpc>
              <a:buNone/>
            </a:pPr>
            <a:r>
              <a:rPr lang="fr-FR" sz="900">
                <a:latin typeface="Marianne"/>
              </a:rPr>
              <a:t>En cas de clôture d’un partenaire, il est nécessaire de renseigner le type</a:t>
            </a:r>
            <a:r>
              <a:rPr lang="fr-FR" sz="900" b="1">
                <a:latin typeface="Marianne"/>
              </a:rPr>
              <a:t> </a:t>
            </a:r>
            <a:r>
              <a:rPr lang="fr-FR" sz="900">
                <a:latin typeface="Marianne"/>
              </a:rPr>
              <a:t>de clôture parmi une liste déroulante.</a:t>
            </a:r>
            <a:endParaRPr lang="fr-FR" sz="900">
              <a:latin typeface="Marianne" panose="02000000000000000000" pitchFamily="2" charset="0"/>
            </a:endParaRPr>
          </a:p>
        </p:txBody>
      </p:sp>
      <p:sp>
        <p:nvSpPr>
          <p:cNvPr id="64" name="Rectangle : coins arrondis 63">
            <a:extLst>
              <a:ext uri="{FF2B5EF4-FFF2-40B4-BE49-F238E27FC236}">
                <a16:creationId xmlns:a16="http://schemas.microsoft.com/office/drawing/2014/main" id="{3DF49042-351E-4B0E-BF67-13D862D8CD98}"/>
              </a:ext>
            </a:extLst>
          </p:cNvPr>
          <p:cNvSpPr/>
          <p:nvPr/>
        </p:nvSpPr>
        <p:spPr>
          <a:xfrm>
            <a:off x="4118566" y="2582918"/>
            <a:ext cx="868529" cy="485689"/>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en arc 24">
            <a:extLst>
              <a:ext uri="{FF2B5EF4-FFF2-40B4-BE49-F238E27FC236}">
                <a16:creationId xmlns:a16="http://schemas.microsoft.com/office/drawing/2014/main" id="{3BBE9C52-74FF-40CE-855F-8C47E86A1DC5}"/>
              </a:ext>
            </a:extLst>
          </p:cNvPr>
          <p:cNvCxnSpPr>
            <a:cxnSpLocks/>
            <a:stCxn id="64" idx="1"/>
            <a:endCxn id="63" idx="3"/>
          </p:cNvCxnSpPr>
          <p:nvPr/>
        </p:nvCxnSpPr>
        <p:spPr>
          <a:xfrm rot="10800000" flipV="1">
            <a:off x="3370212" y="2825762"/>
            <a:ext cx="748354" cy="116841"/>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8" name="Image 27" descr="Une image contenant texte&#10;&#10;Description générée automatiquement">
            <a:extLst>
              <a:ext uri="{FF2B5EF4-FFF2-40B4-BE49-F238E27FC236}">
                <a16:creationId xmlns:a16="http://schemas.microsoft.com/office/drawing/2014/main" id="{1C3B5BD1-968C-4104-BB8C-4D95BF0CE5DE}"/>
              </a:ext>
            </a:extLst>
          </p:cNvPr>
          <p:cNvPicPr>
            <a:picLocks noChangeAspect="1"/>
          </p:cNvPicPr>
          <p:nvPr/>
        </p:nvPicPr>
        <p:blipFill rotWithShape="1">
          <a:blip r:embed="rId8"/>
          <a:srcRect l="817" t="3401" r="1013" b="1868"/>
          <a:stretch/>
        </p:blipFill>
        <p:spPr>
          <a:xfrm>
            <a:off x="95588" y="4217425"/>
            <a:ext cx="3743903" cy="1919918"/>
          </a:xfrm>
          <a:prstGeom prst="rect">
            <a:avLst/>
          </a:prstGeom>
        </p:spPr>
      </p:pic>
      <p:sp>
        <p:nvSpPr>
          <p:cNvPr id="75" name="Espace réservé du texte 8">
            <a:extLst>
              <a:ext uri="{FF2B5EF4-FFF2-40B4-BE49-F238E27FC236}">
                <a16:creationId xmlns:a16="http://schemas.microsoft.com/office/drawing/2014/main" id="{00EB8695-F032-4007-A8A0-2F3B9978156D}"/>
              </a:ext>
            </a:extLst>
          </p:cNvPr>
          <p:cNvSpPr txBox="1">
            <a:spLocks/>
          </p:cNvSpPr>
          <p:nvPr/>
        </p:nvSpPr>
        <p:spPr>
          <a:xfrm>
            <a:off x="4244491" y="4999440"/>
            <a:ext cx="3816433" cy="1770575"/>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Une fois la clôture confirmée, le statut du partenaire passe à « Fermé »                                et le bouton « Supprimer » n’est plus grisé.</a:t>
            </a:r>
          </a:p>
          <a:p>
            <a:pPr marL="0" indent="0" algn="just">
              <a:lnSpc>
                <a:spcPts val="1500"/>
              </a:lnSpc>
              <a:buNone/>
            </a:pPr>
            <a:endParaRPr lang="fr-FR" sz="900">
              <a:latin typeface="Marianne" panose="02000000000000000000" pitchFamily="2" charset="0"/>
            </a:endParaRPr>
          </a:p>
          <a:p>
            <a:pPr marL="0" indent="0" algn="just">
              <a:lnSpc>
                <a:spcPts val="1500"/>
              </a:lnSpc>
              <a:buNone/>
            </a:pPr>
            <a:r>
              <a:rPr lang="fr-FR" sz="900" b="1">
                <a:latin typeface="Marianne"/>
              </a:rPr>
              <a:t>L’action « Supprimer » permet de supprimer définitivement la fiche partenaire de la base de données. </a:t>
            </a:r>
          </a:p>
        </p:txBody>
      </p:sp>
      <p:cxnSp>
        <p:nvCxnSpPr>
          <p:cNvPr id="76" name="Connecteur en arc 24">
            <a:extLst>
              <a:ext uri="{FF2B5EF4-FFF2-40B4-BE49-F238E27FC236}">
                <a16:creationId xmlns:a16="http://schemas.microsoft.com/office/drawing/2014/main" id="{7384EEE7-1828-4099-B979-4273796354F6}"/>
              </a:ext>
            </a:extLst>
          </p:cNvPr>
          <p:cNvCxnSpPr>
            <a:cxnSpLocks/>
          </p:cNvCxnSpPr>
          <p:nvPr/>
        </p:nvCxnSpPr>
        <p:spPr>
          <a:xfrm>
            <a:off x="2982900" y="5464278"/>
            <a:ext cx="1261591" cy="457846"/>
          </a:xfrm>
          <a:prstGeom prst="curvedConnector3">
            <a:avLst>
              <a:gd name="adj1" fmla="val -207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2" name="Image 81" descr="Une image contenant texte&#10;&#10;Description générée automatiquement">
            <a:extLst>
              <a:ext uri="{FF2B5EF4-FFF2-40B4-BE49-F238E27FC236}">
                <a16:creationId xmlns:a16="http://schemas.microsoft.com/office/drawing/2014/main" id="{8C14A6AB-3CA2-4DFC-A908-EECF46F1D8F7}"/>
              </a:ext>
            </a:extLst>
          </p:cNvPr>
          <p:cNvPicPr>
            <a:picLocks noChangeAspect="1"/>
          </p:cNvPicPr>
          <p:nvPr/>
        </p:nvPicPr>
        <p:blipFill rotWithShape="1">
          <a:blip r:embed="rId9"/>
          <a:srcRect l="8818" t="8962" r="81689" b="78569"/>
          <a:stretch/>
        </p:blipFill>
        <p:spPr>
          <a:xfrm>
            <a:off x="5846339" y="5609141"/>
            <a:ext cx="1032769" cy="551172"/>
          </a:xfrm>
          <a:prstGeom prst="rect">
            <a:avLst/>
          </a:prstGeom>
        </p:spPr>
      </p:pic>
      <p:pic>
        <p:nvPicPr>
          <p:cNvPr id="96" name="Image 95" descr="Une image contenant texte&#10;&#10;Description générée automatiquement">
            <a:extLst>
              <a:ext uri="{FF2B5EF4-FFF2-40B4-BE49-F238E27FC236}">
                <a16:creationId xmlns:a16="http://schemas.microsoft.com/office/drawing/2014/main" id="{DF815632-650F-44B8-8855-D9B4DCDF144C}"/>
              </a:ext>
            </a:extLst>
          </p:cNvPr>
          <p:cNvPicPr>
            <a:picLocks noChangeAspect="1"/>
          </p:cNvPicPr>
          <p:nvPr/>
        </p:nvPicPr>
        <p:blipFill rotWithShape="1">
          <a:blip r:embed="rId9"/>
          <a:srcRect l="7219" t="25933" r="84845" b="66393"/>
          <a:stretch/>
        </p:blipFill>
        <p:spPr>
          <a:xfrm>
            <a:off x="4938121" y="5365267"/>
            <a:ext cx="706753" cy="277718"/>
          </a:xfrm>
          <a:prstGeom prst="rect">
            <a:avLst/>
          </a:prstGeom>
        </p:spPr>
      </p:pic>
      <p:sp>
        <p:nvSpPr>
          <p:cNvPr id="105" name="Espace réservé du texte 8">
            <a:extLst>
              <a:ext uri="{FF2B5EF4-FFF2-40B4-BE49-F238E27FC236}">
                <a16:creationId xmlns:a16="http://schemas.microsoft.com/office/drawing/2014/main" id="{8A00A69A-70EA-4ACF-9210-6E13D13B6CED}"/>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30" name="Graphique 29" descr="Informations avec un remplissage uni">
            <a:extLst>
              <a:ext uri="{FF2B5EF4-FFF2-40B4-BE49-F238E27FC236}">
                <a16:creationId xmlns:a16="http://schemas.microsoft.com/office/drawing/2014/main" id="{90DA1B78-6FFB-4773-A0B9-FDAB8CA4F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57081" y="965268"/>
            <a:ext cx="251356" cy="251356"/>
          </a:xfrm>
          <a:prstGeom prst="rect">
            <a:avLst/>
          </a:prstGeom>
        </p:spPr>
      </p:pic>
      <p:sp>
        <p:nvSpPr>
          <p:cNvPr id="27" name="Espace réservé du texte 8">
            <a:extLst>
              <a:ext uri="{FF2B5EF4-FFF2-40B4-BE49-F238E27FC236}">
                <a16:creationId xmlns:a16="http://schemas.microsoft.com/office/drawing/2014/main" id="{B1C360B9-A587-4C25-AE3E-8ADD533AC96C}"/>
              </a:ext>
            </a:extLst>
          </p:cNvPr>
          <p:cNvSpPr txBox="1">
            <a:spLocks/>
          </p:cNvSpPr>
          <p:nvPr/>
        </p:nvSpPr>
        <p:spPr>
          <a:xfrm>
            <a:off x="9150155" y="1106248"/>
            <a:ext cx="2665209" cy="1519282"/>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dirty="0">
                <a:solidFill>
                  <a:srgbClr val="7030A0"/>
                </a:solidFill>
                <a:latin typeface="Marianne"/>
              </a:rPr>
              <a:t>La clôture du partenaire ne doit être réalisée qu’en cas d’arrêt définitif des activités du partenaire dans tout établissement pénitentiaire (faillite, fin des contrats,…). Afin de conserver un historique des partenaires, la suppression n’est préconisée qu’en cas de création par erreur d’une fiche partenaire.</a:t>
            </a:r>
          </a:p>
        </p:txBody>
      </p:sp>
    </p:spTree>
    <p:extLst>
      <p:ext uri="{BB962C8B-B14F-4D97-AF65-F5344CB8AC3E}">
        <p14:creationId xmlns:p14="http://schemas.microsoft.com/office/powerpoint/2010/main" val="1260705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D451CE9-34A9-4136-A6D0-5A8932D39561}"/>
              </a:ext>
            </a:extLst>
          </p:cNvPr>
          <p:cNvPicPr>
            <a:picLocks noChangeAspect="1"/>
          </p:cNvPicPr>
          <p:nvPr/>
        </p:nvPicPr>
        <p:blipFill>
          <a:blip r:embed="rId3"/>
          <a:stretch>
            <a:fillRect/>
          </a:stretch>
        </p:blipFill>
        <p:spPr>
          <a:xfrm>
            <a:off x="43038" y="1633152"/>
            <a:ext cx="6343967" cy="2571878"/>
          </a:xfrm>
          <a:prstGeom prst="rect">
            <a:avLst/>
          </a:prstGeom>
        </p:spPr>
      </p:pic>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Gestion des informations de la fiche « Partenaire » (2/2)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pic>
        <p:nvPicPr>
          <p:cNvPr id="5" name="Image 4">
            <a:extLst>
              <a:ext uri="{FF2B5EF4-FFF2-40B4-BE49-F238E27FC236}">
                <a16:creationId xmlns:a16="http://schemas.microsoft.com/office/drawing/2014/main" id="{CF36DB44-BBF6-43CA-A955-57A5C3233DEE}"/>
              </a:ext>
            </a:extLst>
          </p:cNvPr>
          <p:cNvPicPr>
            <a:picLocks noChangeAspect="1"/>
          </p:cNvPicPr>
          <p:nvPr/>
        </p:nvPicPr>
        <p:blipFill rotWithShape="1">
          <a:blip r:embed="rId5"/>
          <a:srcRect l="5804" t="3196" r="190" b="20481"/>
          <a:stretch/>
        </p:blipFill>
        <p:spPr>
          <a:xfrm>
            <a:off x="4098448" y="1763624"/>
            <a:ext cx="8093552" cy="2919299"/>
          </a:xfrm>
          <a:prstGeom prst="rect">
            <a:avLst/>
          </a:prstGeom>
        </p:spPr>
      </p:pic>
      <p:sp>
        <p:nvSpPr>
          <p:cNvPr id="30" name="Rectangle : coins arrondis 29">
            <a:extLst>
              <a:ext uri="{FF2B5EF4-FFF2-40B4-BE49-F238E27FC236}">
                <a16:creationId xmlns:a16="http://schemas.microsoft.com/office/drawing/2014/main" id="{9F2B7C9F-9E92-4EC5-880F-6BE5F9BE910A}"/>
              </a:ext>
            </a:extLst>
          </p:cNvPr>
          <p:cNvSpPr/>
          <p:nvPr/>
        </p:nvSpPr>
        <p:spPr>
          <a:xfrm>
            <a:off x="4631624" y="3079859"/>
            <a:ext cx="1167840" cy="17201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45749BDA-3590-4B3A-A4B7-D0A492D161F2}"/>
              </a:ext>
            </a:extLst>
          </p:cNvPr>
          <p:cNvSpPr/>
          <p:nvPr/>
        </p:nvSpPr>
        <p:spPr>
          <a:xfrm>
            <a:off x="11244664" y="3090048"/>
            <a:ext cx="503835" cy="17201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en arc 24">
            <a:extLst>
              <a:ext uri="{FF2B5EF4-FFF2-40B4-BE49-F238E27FC236}">
                <a16:creationId xmlns:a16="http://schemas.microsoft.com/office/drawing/2014/main" id="{FC3CE731-62AC-42A1-B3C1-44854B3E56D1}"/>
              </a:ext>
            </a:extLst>
          </p:cNvPr>
          <p:cNvCxnSpPr>
            <a:cxnSpLocks/>
            <a:stCxn id="30" idx="0"/>
            <a:endCxn id="35" idx="1"/>
          </p:cNvCxnSpPr>
          <p:nvPr/>
        </p:nvCxnSpPr>
        <p:spPr>
          <a:xfrm rot="5400000" flipH="1" flipV="1">
            <a:off x="5692695" y="1052150"/>
            <a:ext cx="1550558" cy="2504860"/>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Espace réservé du texte 8">
            <a:extLst>
              <a:ext uri="{FF2B5EF4-FFF2-40B4-BE49-F238E27FC236}">
                <a16:creationId xmlns:a16="http://schemas.microsoft.com/office/drawing/2014/main" id="{890BE1B5-59F5-4DD7-BB20-9D948C8B18E2}"/>
              </a:ext>
            </a:extLst>
          </p:cNvPr>
          <p:cNvSpPr txBox="1">
            <a:spLocks/>
          </p:cNvSpPr>
          <p:nvPr/>
        </p:nvSpPr>
        <p:spPr>
          <a:xfrm>
            <a:off x="7720404" y="1217400"/>
            <a:ext cx="3556380" cy="623802"/>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volet « Etablissement pénitentiaire » liste l’ensemble des établissements avec lesquels le partenaire dispose d’une relation travail, en précisant notamment son statut.</a:t>
            </a:r>
          </a:p>
        </p:txBody>
      </p:sp>
      <p:sp>
        <p:nvSpPr>
          <p:cNvPr id="51" name="Rectangle : coins arrondis 50">
            <a:extLst>
              <a:ext uri="{FF2B5EF4-FFF2-40B4-BE49-F238E27FC236}">
                <a16:creationId xmlns:a16="http://schemas.microsoft.com/office/drawing/2014/main" id="{CACAFA17-838C-4A27-B981-6BC1C153BEF5}"/>
              </a:ext>
            </a:extLst>
          </p:cNvPr>
          <p:cNvSpPr/>
          <p:nvPr/>
        </p:nvSpPr>
        <p:spPr>
          <a:xfrm>
            <a:off x="140207" y="3213748"/>
            <a:ext cx="503835" cy="17201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en arc 24">
            <a:extLst>
              <a:ext uri="{FF2B5EF4-FFF2-40B4-BE49-F238E27FC236}">
                <a16:creationId xmlns:a16="http://schemas.microsoft.com/office/drawing/2014/main" id="{B8326C2E-918E-409D-A25C-CBE602EC7051}"/>
              </a:ext>
            </a:extLst>
          </p:cNvPr>
          <p:cNvCxnSpPr>
            <a:cxnSpLocks/>
            <a:stCxn id="55" idx="0"/>
            <a:endCxn id="32" idx="2"/>
          </p:cNvCxnSpPr>
          <p:nvPr/>
        </p:nvCxnSpPr>
        <p:spPr>
          <a:xfrm rot="5400000" flipH="1" flipV="1">
            <a:off x="3045381" y="2521574"/>
            <a:ext cx="479073" cy="3170883"/>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Espace réservé du texte 8">
            <a:extLst>
              <a:ext uri="{FF2B5EF4-FFF2-40B4-BE49-F238E27FC236}">
                <a16:creationId xmlns:a16="http://schemas.microsoft.com/office/drawing/2014/main" id="{48FB055F-1F09-4953-A77D-A2FE9F4EE00E}"/>
              </a:ext>
            </a:extLst>
          </p:cNvPr>
          <p:cNvSpPr txBox="1">
            <a:spLocks/>
          </p:cNvSpPr>
          <p:nvPr/>
        </p:nvSpPr>
        <p:spPr>
          <a:xfrm>
            <a:off x="242455" y="4346551"/>
            <a:ext cx="2914042" cy="1302911"/>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volet « Activités » liste l’ensemble des activités implantées par le partenaire  dans les différents établissements pénitentiaires. Cette liste est alimentée par le catalogue des activités. En cliquant sur une activité, l’utilisateur accède à sa fiche détaillée</a:t>
            </a:r>
          </a:p>
        </p:txBody>
      </p:sp>
      <p:cxnSp>
        <p:nvCxnSpPr>
          <p:cNvPr id="57" name="Connecteur en arc 24">
            <a:extLst>
              <a:ext uri="{FF2B5EF4-FFF2-40B4-BE49-F238E27FC236}">
                <a16:creationId xmlns:a16="http://schemas.microsoft.com/office/drawing/2014/main" id="{CD6FFE60-414D-49C5-9EE9-A7AFD5C31034}"/>
              </a:ext>
            </a:extLst>
          </p:cNvPr>
          <p:cNvCxnSpPr>
            <a:cxnSpLocks/>
            <a:stCxn id="55" idx="0"/>
            <a:endCxn id="51" idx="2"/>
          </p:cNvCxnSpPr>
          <p:nvPr/>
        </p:nvCxnSpPr>
        <p:spPr>
          <a:xfrm rot="16200000" flipV="1">
            <a:off x="565407" y="3212481"/>
            <a:ext cx="960789" cy="1307351"/>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1" name="Espace réservé du texte 8">
            <a:extLst>
              <a:ext uri="{FF2B5EF4-FFF2-40B4-BE49-F238E27FC236}">
                <a16:creationId xmlns:a16="http://schemas.microsoft.com/office/drawing/2014/main" id="{5BDB9DE4-A274-4E44-A7EB-8B134C6775E0}"/>
              </a:ext>
            </a:extLst>
          </p:cNvPr>
          <p:cNvSpPr txBox="1">
            <a:spLocks/>
          </p:cNvSpPr>
          <p:nvPr/>
        </p:nvSpPr>
        <p:spPr>
          <a:xfrm>
            <a:off x="3602465" y="4868416"/>
            <a:ext cx="4017535" cy="652850"/>
          </a:xfrm>
          <a:prstGeom prst="rect">
            <a:avLst/>
          </a:prstGeom>
          <a:noFill/>
          <a:ln>
            <a:solidFill>
              <a:schemeClr val="tx1"/>
            </a:solidFill>
            <a:prstDash val="dash"/>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bouton « Nouveau » accessible uniquement en mode modification (après avoir cliqué sur l’icône     ) permet de créer une nouvelle fiche « Relation de travail » avec un nouvel établissement.</a:t>
            </a:r>
          </a:p>
        </p:txBody>
      </p:sp>
      <p:pic>
        <p:nvPicPr>
          <p:cNvPr id="63" name="Image 62">
            <a:extLst>
              <a:ext uri="{FF2B5EF4-FFF2-40B4-BE49-F238E27FC236}">
                <a16:creationId xmlns:a16="http://schemas.microsoft.com/office/drawing/2014/main" id="{63BD5F25-2901-4AD0-9D49-FE011D8DF268}"/>
              </a:ext>
            </a:extLst>
          </p:cNvPr>
          <p:cNvPicPr>
            <a:picLocks noChangeAspect="1"/>
          </p:cNvPicPr>
          <p:nvPr/>
        </p:nvPicPr>
        <p:blipFill rotWithShape="1">
          <a:blip r:embed="rId6"/>
          <a:srcRect l="2166" t="1999" r="726" b="1596"/>
          <a:stretch/>
        </p:blipFill>
        <p:spPr>
          <a:xfrm>
            <a:off x="7802904" y="4735290"/>
            <a:ext cx="3787139" cy="2050741"/>
          </a:xfrm>
          <a:prstGeom prst="rect">
            <a:avLst/>
          </a:prstGeom>
        </p:spPr>
      </p:pic>
      <p:sp>
        <p:nvSpPr>
          <p:cNvPr id="65" name="Espace réservé du texte 8">
            <a:extLst>
              <a:ext uri="{FF2B5EF4-FFF2-40B4-BE49-F238E27FC236}">
                <a16:creationId xmlns:a16="http://schemas.microsoft.com/office/drawing/2014/main" id="{5282DF56-5D8C-4D1E-98F8-36A287814080}"/>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0" name="Espace réservé du texte 8">
            <a:extLst>
              <a:ext uri="{FF2B5EF4-FFF2-40B4-BE49-F238E27FC236}">
                <a16:creationId xmlns:a16="http://schemas.microsoft.com/office/drawing/2014/main" id="{C7EC42F3-1C7E-4F5C-9CD4-BE7BBEEBA634}"/>
              </a:ext>
            </a:extLst>
          </p:cNvPr>
          <p:cNvSpPr txBox="1">
            <a:spLocks/>
          </p:cNvSpPr>
          <p:nvPr/>
        </p:nvSpPr>
        <p:spPr>
          <a:xfrm>
            <a:off x="4259349" y="5805140"/>
            <a:ext cx="2665209" cy="663459"/>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a:rPr>
              <a:t>Une relation travail doit être créée dès lors qu’un projet d’implantation d’une activité est en cours de réalisation. </a:t>
            </a:r>
          </a:p>
        </p:txBody>
      </p:sp>
      <p:pic>
        <p:nvPicPr>
          <p:cNvPr id="21" name="Graphique 20" descr="Informations avec un remplissage uni">
            <a:extLst>
              <a:ext uri="{FF2B5EF4-FFF2-40B4-BE49-F238E27FC236}">
                <a16:creationId xmlns:a16="http://schemas.microsoft.com/office/drawing/2014/main" id="{EA7CC91B-C463-46DE-BA96-234C5095D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6445" y="6011191"/>
            <a:ext cx="251356" cy="251356"/>
          </a:xfrm>
          <a:prstGeom prst="rect">
            <a:avLst/>
          </a:prstGeom>
        </p:spPr>
      </p:pic>
      <p:sp>
        <p:nvSpPr>
          <p:cNvPr id="32" name="Rectangle : coins arrondis 31">
            <a:extLst>
              <a:ext uri="{FF2B5EF4-FFF2-40B4-BE49-F238E27FC236}">
                <a16:creationId xmlns:a16="http://schemas.microsoft.com/office/drawing/2014/main" id="{9874F1E1-DA89-4FE6-9AB0-7B19939C2092}"/>
              </a:ext>
            </a:extLst>
          </p:cNvPr>
          <p:cNvSpPr/>
          <p:nvPr/>
        </p:nvSpPr>
        <p:spPr>
          <a:xfrm>
            <a:off x="4618441" y="3695464"/>
            <a:ext cx="503835" cy="17201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a:extLst>
              <a:ext uri="{FF2B5EF4-FFF2-40B4-BE49-F238E27FC236}">
                <a16:creationId xmlns:a16="http://schemas.microsoft.com/office/drawing/2014/main" id="{3CBED7E3-28DB-4213-B566-3C78429A1659}"/>
              </a:ext>
            </a:extLst>
          </p:cNvPr>
          <p:cNvPicPr>
            <a:picLocks noChangeAspect="1"/>
          </p:cNvPicPr>
          <p:nvPr/>
        </p:nvPicPr>
        <p:blipFill rotWithShape="1">
          <a:blip r:embed="rId9"/>
          <a:srcRect t="24528" r="95883" b="18114"/>
          <a:stretch/>
        </p:blipFill>
        <p:spPr>
          <a:xfrm>
            <a:off x="5352429" y="5125246"/>
            <a:ext cx="186172" cy="164589"/>
          </a:xfrm>
          <a:prstGeom prst="rect">
            <a:avLst/>
          </a:prstGeom>
        </p:spPr>
      </p:pic>
      <p:cxnSp>
        <p:nvCxnSpPr>
          <p:cNvPr id="38" name="Connecteur en arc 24">
            <a:extLst>
              <a:ext uri="{FF2B5EF4-FFF2-40B4-BE49-F238E27FC236}">
                <a16:creationId xmlns:a16="http://schemas.microsoft.com/office/drawing/2014/main" id="{D20C64AC-711B-41BA-8DA8-A2311C4FC1B6}"/>
              </a:ext>
            </a:extLst>
          </p:cNvPr>
          <p:cNvCxnSpPr>
            <a:cxnSpLocks/>
            <a:stCxn id="61" idx="0"/>
            <a:endCxn id="31" idx="1"/>
          </p:cNvCxnSpPr>
          <p:nvPr/>
        </p:nvCxnSpPr>
        <p:spPr>
          <a:xfrm rot="5400000" flipH="1" flipV="1">
            <a:off x="7581768" y="1205521"/>
            <a:ext cx="1692361" cy="5633431"/>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280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Gestion de la fiche « Relation travail » sur IPRO360° (1/2)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pic>
        <p:nvPicPr>
          <p:cNvPr id="3" name="Image 2">
            <a:extLst>
              <a:ext uri="{FF2B5EF4-FFF2-40B4-BE49-F238E27FC236}">
                <a16:creationId xmlns:a16="http://schemas.microsoft.com/office/drawing/2014/main" id="{2E7E8649-85A4-4249-9832-FDA884022DA3}"/>
              </a:ext>
            </a:extLst>
          </p:cNvPr>
          <p:cNvPicPr>
            <a:picLocks noChangeAspect="1"/>
          </p:cNvPicPr>
          <p:nvPr/>
        </p:nvPicPr>
        <p:blipFill rotWithShape="1">
          <a:blip r:embed="rId4"/>
          <a:srcRect l="2166" t="1999" r="726" b="1596"/>
          <a:stretch/>
        </p:blipFill>
        <p:spPr>
          <a:xfrm>
            <a:off x="2593891" y="2206317"/>
            <a:ext cx="4792329" cy="2595053"/>
          </a:xfrm>
          <a:prstGeom prst="rect">
            <a:avLst/>
          </a:prstGeom>
        </p:spPr>
      </p:pic>
      <p:sp>
        <p:nvSpPr>
          <p:cNvPr id="18" name="Espace réservé du texte 8">
            <a:extLst>
              <a:ext uri="{FF2B5EF4-FFF2-40B4-BE49-F238E27FC236}">
                <a16:creationId xmlns:a16="http://schemas.microsoft.com/office/drawing/2014/main" id="{A9B8CBDC-E838-4464-90ED-BB869188C534}"/>
              </a:ext>
            </a:extLst>
          </p:cNvPr>
          <p:cNvSpPr txBox="1">
            <a:spLocks/>
          </p:cNvSpPr>
          <p:nvPr/>
        </p:nvSpPr>
        <p:spPr>
          <a:xfrm>
            <a:off x="72546" y="3106960"/>
            <a:ext cx="2483154" cy="1377697"/>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Lors de la création d’une nouvelle fiche « Relation travail », le statut de la relation affiche « Prospect » par défaut. </a:t>
            </a:r>
            <a:endParaRPr lang="fr-FR" sz="900">
              <a:latin typeface="Marianne" panose="02000000000000000000" pitchFamily="2" charset="0"/>
            </a:endParaRPr>
          </a:p>
          <a:p>
            <a:pPr marL="0" indent="0" algn="just">
              <a:lnSpc>
                <a:spcPts val="1500"/>
              </a:lnSpc>
              <a:buNone/>
            </a:pPr>
            <a:r>
              <a:rPr lang="fr-FR" sz="900">
                <a:latin typeface="Marianne"/>
              </a:rPr>
              <a:t>Une fois la case « Contrat en cours » cochée, le statut passe en « En cours de contractualisation</a:t>
            </a:r>
          </a:p>
        </p:txBody>
      </p:sp>
      <p:sp>
        <p:nvSpPr>
          <p:cNvPr id="19" name="Rectangle : coins arrondis 18">
            <a:extLst>
              <a:ext uri="{FF2B5EF4-FFF2-40B4-BE49-F238E27FC236}">
                <a16:creationId xmlns:a16="http://schemas.microsoft.com/office/drawing/2014/main" id="{1D994CF1-ECCF-45A9-8D3C-2F0E9945B228}"/>
              </a:ext>
            </a:extLst>
          </p:cNvPr>
          <p:cNvSpPr/>
          <p:nvPr/>
        </p:nvSpPr>
        <p:spPr>
          <a:xfrm>
            <a:off x="2670324" y="2863952"/>
            <a:ext cx="795203" cy="829162"/>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en arc 24">
            <a:extLst>
              <a:ext uri="{FF2B5EF4-FFF2-40B4-BE49-F238E27FC236}">
                <a16:creationId xmlns:a16="http://schemas.microsoft.com/office/drawing/2014/main" id="{C3231843-BE67-4F0E-941E-79B1F91AB0F2}"/>
              </a:ext>
            </a:extLst>
          </p:cNvPr>
          <p:cNvCxnSpPr>
            <a:cxnSpLocks/>
            <a:stCxn id="18" idx="0"/>
          </p:cNvCxnSpPr>
          <p:nvPr/>
        </p:nvCxnSpPr>
        <p:spPr>
          <a:xfrm rot="5400000" flipH="1" flipV="1">
            <a:off x="1944076" y="2369659"/>
            <a:ext cx="107349" cy="1367254"/>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 name="Image 10" descr="Une image contenant texte&#10;&#10;Description générée automatiquement">
            <a:extLst>
              <a:ext uri="{FF2B5EF4-FFF2-40B4-BE49-F238E27FC236}">
                <a16:creationId xmlns:a16="http://schemas.microsoft.com/office/drawing/2014/main" id="{6CF1A46A-8643-4C26-AACA-8F9F8A827D28}"/>
              </a:ext>
            </a:extLst>
          </p:cNvPr>
          <p:cNvPicPr>
            <a:picLocks noChangeAspect="1"/>
          </p:cNvPicPr>
          <p:nvPr/>
        </p:nvPicPr>
        <p:blipFill rotWithShape="1">
          <a:blip r:embed="rId5"/>
          <a:srcRect l="813" t="3156" r="1363" b="3270"/>
          <a:stretch/>
        </p:blipFill>
        <p:spPr>
          <a:xfrm>
            <a:off x="3532480" y="3433039"/>
            <a:ext cx="5218839" cy="2761117"/>
          </a:xfrm>
          <a:prstGeom prst="rect">
            <a:avLst/>
          </a:prstGeom>
        </p:spPr>
      </p:pic>
      <p:sp>
        <p:nvSpPr>
          <p:cNvPr id="24" name="Espace réservé du texte 8">
            <a:extLst>
              <a:ext uri="{FF2B5EF4-FFF2-40B4-BE49-F238E27FC236}">
                <a16:creationId xmlns:a16="http://schemas.microsoft.com/office/drawing/2014/main" id="{F3C58035-FB47-4B45-86B7-6EAEF386CE18}"/>
              </a:ext>
            </a:extLst>
          </p:cNvPr>
          <p:cNvSpPr txBox="1">
            <a:spLocks/>
          </p:cNvSpPr>
          <p:nvPr/>
        </p:nvSpPr>
        <p:spPr>
          <a:xfrm>
            <a:off x="3954129" y="1615147"/>
            <a:ext cx="3114000" cy="623802"/>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 Nom du partenaire » s’affiche automatiquement après la création de la fiche « Partenaire »</a:t>
            </a:r>
          </a:p>
        </p:txBody>
      </p:sp>
      <p:sp>
        <p:nvSpPr>
          <p:cNvPr id="25" name="Rectangle : coins arrondis 24">
            <a:extLst>
              <a:ext uri="{FF2B5EF4-FFF2-40B4-BE49-F238E27FC236}">
                <a16:creationId xmlns:a16="http://schemas.microsoft.com/office/drawing/2014/main" id="{D3D5651D-F3CB-4004-9388-2CC7C0B6EDB3}"/>
              </a:ext>
            </a:extLst>
          </p:cNvPr>
          <p:cNvSpPr/>
          <p:nvPr/>
        </p:nvSpPr>
        <p:spPr>
          <a:xfrm>
            <a:off x="2630853" y="2570660"/>
            <a:ext cx="756000" cy="17201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en arc 24">
            <a:extLst>
              <a:ext uri="{FF2B5EF4-FFF2-40B4-BE49-F238E27FC236}">
                <a16:creationId xmlns:a16="http://schemas.microsoft.com/office/drawing/2014/main" id="{5D56CEA5-D121-4431-A9B5-1C978AE1493B}"/>
              </a:ext>
            </a:extLst>
          </p:cNvPr>
          <p:cNvCxnSpPr>
            <a:cxnSpLocks/>
            <a:stCxn id="25" idx="0"/>
            <a:endCxn id="24" idx="1"/>
          </p:cNvCxnSpPr>
          <p:nvPr/>
        </p:nvCxnSpPr>
        <p:spPr>
          <a:xfrm rot="5400000" flipH="1" flipV="1">
            <a:off x="3159685" y="1776216"/>
            <a:ext cx="643612" cy="945276"/>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Espace réservé du texte 8">
            <a:extLst>
              <a:ext uri="{FF2B5EF4-FFF2-40B4-BE49-F238E27FC236}">
                <a16:creationId xmlns:a16="http://schemas.microsoft.com/office/drawing/2014/main" id="{CE8A0469-E3EB-496B-AE47-806DF5B0A587}"/>
              </a:ext>
            </a:extLst>
          </p:cNvPr>
          <p:cNvSpPr txBox="1">
            <a:spLocks/>
          </p:cNvSpPr>
          <p:nvPr/>
        </p:nvSpPr>
        <p:spPr>
          <a:xfrm>
            <a:off x="8630529" y="2314262"/>
            <a:ext cx="3488925" cy="4340787"/>
          </a:xfrm>
          <a:prstGeom prst="rect">
            <a:avLst/>
          </a:prstGeom>
          <a:solidFill>
            <a:schemeClr val="bg1"/>
          </a:solidFill>
          <a:ln>
            <a:solidFill>
              <a:schemeClr val="tx1"/>
            </a:solidFill>
            <a:prstDash val="dash"/>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Pour renseigner ou modifier une information, sélectionnez le champ à modifier, puis :</a:t>
            </a:r>
          </a:p>
          <a:p>
            <a:pPr algn="just">
              <a:lnSpc>
                <a:spcPts val="1500"/>
              </a:lnSpc>
              <a:buFont typeface="Wingdings" panose="05000000000000000000" pitchFamily="2" charset="2"/>
              <a:buChar char="à"/>
            </a:pPr>
            <a:r>
              <a:rPr lang="fr-FR" sz="900">
                <a:latin typeface="Marianne"/>
              </a:rPr>
              <a:t>Sélectionnez l’information dans la liste des choix pour le champ « Nom de l’établissement» et « Type de contrat » </a:t>
            </a:r>
          </a:p>
          <a:p>
            <a:pPr algn="just">
              <a:lnSpc>
                <a:spcPts val="1500"/>
              </a:lnSpc>
              <a:buFont typeface="Wingdings" panose="05000000000000000000" pitchFamily="2" charset="2"/>
              <a:buChar char="à"/>
            </a:pPr>
            <a:endParaRPr lang="fr-FR" sz="900">
              <a:latin typeface="Marianne"/>
            </a:endParaRPr>
          </a:p>
          <a:p>
            <a:pPr algn="just">
              <a:lnSpc>
                <a:spcPts val="1500"/>
              </a:lnSpc>
              <a:buFont typeface="Wingdings" panose="05000000000000000000" pitchFamily="2" charset="2"/>
              <a:buChar char="à"/>
            </a:pPr>
            <a:endParaRPr lang="fr-FR" sz="900">
              <a:latin typeface="Marianne"/>
            </a:endParaRPr>
          </a:p>
          <a:p>
            <a:pPr algn="just">
              <a:lnSpc>
                <a:spcPts val="1500"/>
              </a:lnSpc>
              <a:buFont typeface="Wingdings" panose="05000000000000000000" pitchFamily="2" charset="2"/>
              <a:buChar char="à"/>
            </a:pPr>
            <a:endParaRPr lang="fr-FR" sz="900">
              <a:latin typeface="Marianne"/>
            </a:endParaRPr>
          </a:p>
          <a:p>
            <a:pPr algn="just">
              <a:lnSpc>
                <a:spcPts val="1500"/>
              </a:lnSpc>
              <a:buFont typeface="Wingdings" panose="05000000000000000000" pitchFamily="2" charset="2"/>
              <a:buChar char="à"/>
            </a:pPr>
            <a:endParaRPr lang="fr-FR" sz="900">
              <a:latin typeface="Marianne"/>
            </a:endParaRPr>
          </a:p>
          <a:p>
            <a:pPr algn="just">
              <a:lnSpc>
                <a:spcPts val="1500"/>
              </a:lnSpc>
              <a:buFont typeface="Wingdings" panose="05000000000000000000" pitchFamily="2" charset="2"/>
              <a:buChar char="à"/>
            </a:pPr>
            <a:endParaRPr lang="fr-FR" sz="900">
              <a:latin typeface="Marianne"/>
            </a:endParaRPr>
          </a:p>
          <a:p>
            <a:pPr algn="just">
              <a:lnSpc>
                <a:spcPts val="1500"/>
              </a:lnSpc>
              <a:buFont typeface="Wingdings" panose="05000000000000000000" pitchFamily="2" charset="2"/>
              <a:buChar char="à"/>
            </a:pPr>
            <a:endParaRPr lang="fr-FR" sz="900">
              <a:latin typeface="Marianne"/>
            </a:endParaRPr>
          </a:p>
          <a:p>
            <a:pPr algn="just">
              <a:lnSpc>
                <a:spcPts val="1500"/>
              </a:lnSpc>
              <a:buFont typeface="Wingdings" panose="05000000000000000000" pitchFamily="2" charset="2"/>
              <a:buChar char="à"/>
            </a:pPr>
            <a:endParaRPr lang="fr-FR" sz="900">
              <a:latin typeface="Marianne"/>
            </a:endParaRPr>
          </a:p>
          <a:p>
            <a:pPr algn="just">
              <a:lnSpc>
                <a:spcPts val="1500"/>
              </a:lnSpc>
              <a:buFont typeface="Wingdings" panose="05000000000000000000" pitchFamily="2" charset="2"/>
              <a:buChar char="à"/>
            </a:pPr>
            <a:r>
              <a:rPr lang="fr-FR" sz="900">
                <a:latin typeface="Marianne" panose="02000000000000000000" pitchFamily="2" charset="0"/>
              </a:rPr>
              <a:t>Enregistrer la sélection en cliquant sur </a:t>
            </a:r>
          </a:p>
          <a:p>
            <a:pPr algn="just">
              <a:lnSpc>
                <a:spcPts val="1500"/>
              </a:lnSpc>
              <a:buFont typeface="Wingdings" panose="05000000000000000000" pitchFamily="2" charset="2"/>
              <a:buChar char="à"/>
            </a:pPr>
            <a:r>
              <a:rPr lang="fr-FR" sz="900">
                <a:latin typeface="Marianne" panose="02000000000000000000" pitchFamily="2" charset="0"/>
              </a:rPr>
              <a:t>Enfin, appuyez sur         dans la fiche relation travail puis enregistrer vos modification en cliquant sur  l’icône</a:t>
            </a:r>
          </a:p>
        </p:txBody>
      </p:sp>
      <p:pic>
        <p:nvPicPr>
          <p:cNvPr id="32" name="Image 31" descr="Une image contenant texte&#10;&#10;Description générée automatiquement">
            <a:extLst>
              <a:ext uri="{FF2B5EF4-FFF2-40B4-BE49-F238E27FC236}">
                <a16:creationId xmlns:a16="http://schemas.microsoft.com/office/drawing/2014/main" id="{7158A796-68D6-47E0-AD85-1EDE4A142106}"/>
              </a:ext>
            </a:extLst>
          </p:cNvPr>
          <p:cNvPicPr>
            <a:picLocks noChangeAspect="1"/>
          </p:cNvPicPr>
          <p:nvPr/>
        </p:nvPicPr>
        <p:blipFill rotWithShape="1">
          <a:blip r:embed="rId6"/>
          <a:srcRect l="51229" t="17106" r="7336" b="39211"/>
          <a:stretch/>
        </p:blipFill>
        <p:spPr>
          <a:xfrm>
            <a:off x="9064703" y="3453763"/>
            <a:ext cx="2494626" cy="1464815"/>
          </a:xfrm>
          <a:prstGeom prst="rect">
            <a:avLst/>
          </a:prstGeom>
        </p:spPr>
      </p:pic>
      <p:pic>
        <p:nvPicPr>
          <p:cNvPr id="33" name="Image 32" descr="Une image contenant texte&#10;&#10;Description générée automatiquement">
            <a:extLst>
              <a:ext uri="{FF2B5EF4-FFF2-40B4-BE49-F238E27FC236}">
                <a16:creationId xmlns:a16="http://schemas.microsoft.com/office/drawing/2014/main" id="{3524362A-48AD-46D0-8B74-267B27BDD047}"/>
              </a:ext>
            </a:extLst>
          </p:cNvPr>
          <p:cNvPicPr>
            <a:picLocks noChangeAspect="1"/>
          </p:cNvPicPr>
          <p:nvPr/>
        </p:nvPicPr>
        <p:blipFill rotWithShape="1">
          <a:blip r:embed="rId7"/>
          <a:srcRect l="3537" t="57876" r="50503" b="22532"/>
          <a:stretch/>
        </p:blipFill>
        <p:spPr>
          <a:xfrm>
            <a:off x="8948620" y="4941152"/>
            <a:ext cx="2784629" cy="656947"/>
          </a:xfrm>
          <a:prstGeom prst="rect">
            <a:avLst/>
          </a:prstGeom>
        </p:spPr>
      </p:pic>
      <p:sp>
        <p:nvSpPr>
          <p:cNvPr id="34" name="Rectangle : coins arrondis 33">
            <a:extLst>
              <a:ext uri="{FF2B5EF4-FFF2-40B4-BE49-F238E27FC236}">
                <a16:creationId xmlns:a16="http://schemas.microsoft.com/office/drawing/2014/main" id="{F91CA6E8-410E-4348-80A7-482AEEDA6C86}"/>
              </a:ext>
            </a:extLst>
          </p:cNvPr>
          <p:cNvSpPr/>
          <p:nvPr/>
        </p:nvSpPr>
        <p:spPr>
          <a:xfrm>
            <a:off x="3599356" y="4107157"/>
            <a:ext cx="1236514" cy="86262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en arc 24">
            <a:extLst>
              <a:ext uri="{FF2B5EF4-FFF2-40B4-BE49-F238E27FC236}">
                <a16:creationId xmlns:a16="http://schemas.microsoft.com/office/drawing/2014/main" id="{50409614-89F7-4FE5-B884-43570ABE7C70}"/>
              </a:ext>
            </a:extLst>
          </p:cNvPr>
          <p:cNvCxnSpPr>
            <a:cxnSpLocks/>
            <a:stCxn id="18" idx="2"/>
          </p:cNvCxnSpPr>
          <p:nvPr/>
        </p:nvCxnSpPr>
        <p:spPr>
          <a:xfrm rot="16200000" flipH="1">
            <a:off x="2261580" y="3537199"/>
            <a:ext cx="390321" cy="2285235"/>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Espace réservé du texte 8">
            <a:extLst>
              <a:ext uri="{FF2B5EF4-FFF2-40B4-BE49-F238E27FC236}">
                <a16:creationId xmlns:a16="http://schemas.microsoft.com/office/drawing/2014/main" id="{287D1755-CE74-4FC3-A236-EDF3A997979C}"/>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7" name="Espace réservé du texte 8">
            <a:extLst>
              <a:ext uri="{FF2B5EF4-FFF2-40B4-BE49-F238E27FC236}">
                <a16:creationId xmlns:a16="http://schemas.microsoft.com/office/drawing/2014/main" id="{06D81B68-D59D-4D2B-8B1F-3B57AEFFD517}"/>
              </a:ext>
            </a:extLst>
          </p:cNvPr>
          <p:cNvSpPr txBox="1">
            <a:spLocks/>
          </p:cNvSpPr>
          <p:nvPr/>
        </p:nvSpPr>
        <p:spPr>
          <a:xfrm>
            <a:off x="94068" y="4980574"/>
            <a:ext cx="3194416" cy="1763555"/>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a:rPr>
              <a:t>D’autres statuts de la relation travail sont possibles :</a:t>
            </a:r>
          </a:p>
          <a:p>
            <a:pPr algn="just">
              <a:lnSpc>
                <a:spcPct val="150000"/>
              </a:lnSpc>
              <a:spcBef>
                <a:spcPts val="400"/>
              </a:spcBef>
              <a:buFont typeface="Wingdings" panose="05000000000000000000" pitchFamily="2" charset="2"/>
              <a:buChar char="à"/>
            </a:pPr>
            <a:r>
              <a:rPr lang="fr-FR" sz="900" i="1">
                <a:solidFill>
                  <a:srgbClr val="7030A0"/>
                </a:solidFill>
                <a:latin typeface="Marianne"/>
                <a:sym typeface="Wingdings" panose="05000000000000000000" pitchFamily="2" charset="2"/>
              </a:rPr>
              <a:t>« Actif » lorsque la date de signature est renseignée (peu importe la date)</a:t>
            </a:r>
          </a:p>
          <a:p>
            <a:pPr algn="just">
              <a:lnSpc>
                <a:spcPct val="150000"/>
              </a:lnSpc>
              <a:spcBef>
                <a:spcPts val="400"/>
              </a:spcBef>
              <a:buFont typeface="Wingdings" panose="05000000000000000000" pitchFamily="2" charset="2"/>
              <a:buChar char="à"/>
            </a:pPr>
            <a:r>
              <a:rPr lang="fr-FR" sz="900" i="1">
                <a:solidFill>
                  <a:srgbClr val="7030A0"/>
                </a:solidFill>
                <a:latin typeface="Marianne"/>
                <a:sym typeface="Wingdings" panose="05000000000000000000" pitchFamily="2" charset="2"/>
              </a:rPr>
              <a:t>« À renouveler » pour signaler l’approche de la date de fin (1 mois avant) et rappeler le renouveler du contrat</a:t>
            </a:r>
          </a:p>
          <a:p>
            <a:pPr algn="just">
              <a:lnSpc>
                <a:spcPct val="150000"/>
              </a:lnSpc>
              <a:spcBef>
                <a:spcPts val="400"/>
              </a:spcBef>
              <a:buFont typeface="Wingdings" panose="05000000000000000000" pitchFamily="2" charset="2"/>
              <a:buChar char="à"/>
            </a:pPr>
            <a:r>
              <a:rPr lang="fr-FR" sz="900" i="1">
                <a:solidFill>
                  <a:srgbClr val="7030A0"/>
                </a:solidFill>
                <a:latin typeface="Marianne"/>
                <a:sym typeface="Wingdings" panose="05000000000000000000" pitchFamily="2" charset="2"/>
              </a:rPr>
              <a:t>« Fermé » lorsque la relation est clôturée</a:t>
            </a:r>
          </a:p>
        </p:txBody>
      </p:sp>
      <p:pic>
        <p:nvPicPr>
          <p:cNvPr id="30" name="Graphique 29" descr="Informations avec un remplissage uni">
            <a:extLst>
              <a:ext uri="{FF2B5EF4-FFF2-40B4-BE49-F238E27FC236}">
                <a16:creationId xmlns:a16="http://schemas.microsoft.com/office/drawing/2014/main" id="{0F218F87-99F0-4ED4-B380-B992B6B7C2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5598" y="4854896"/>
            <a:ext cx="251356" cy="251356"/>
          </a:xfrm>
          <a:prstGeom prst="rect">
            <a:avLst/>
          </a:prstGeom>
        </p:spPr>
      </p:pic>
      <p:pic>
        <p:nvPicPr>
          <p:cNvPr id="37" name="Image 36">
            <a:extLst>
              <a:ext uri="{FF2B5EF4-FFF2-40B4-BE49-F238E27FC236}">
                <a16:creationId xmlns:a16="http://schemas.microsoft.com/office/drawing/2014/main" id="{370233BE-B9E0-4364-8646-B181CF29486C}"/>
              </a:ext>
            </a:extLst>
          </p:cNvPr>
          <p:cNvPicPr>
            <a:picLocks noChangeAspect="1"/>
          </p:cNvPicPr>
          <p:nvPr/>
        </p:nvPicPr>
        <p:blipFill rotWithShape="1">
          <a:blip r:embed="rId10"/>
          <a:srcRect l="92020" t="82210" r="3479" b="7755"/>
          <a:stretch/>
        </p:blipFill>
        <p:spPr>
          <a:xfrm>
            <a:off x="9982055" y="6104015"/>
            <a:ext cx="235430" cy="207920"/>
          </a:xfrm>
          <a:prstGeom prst="rect">
            <a:avLst/>
          </a:prstGeom>
          <a:effectLst/>
        </p:spPr>
      </p:pic>
      <p:pic>
        <p:nvPicPr>
          <p:cNvPr id="38" name="Image 37" descr="Une image contenant texte&#10;&#10;Description générée automatiquement">
            <a:extLst>
              <a:ext uri="{FF2B5EF4-FFF2-40B4-BE49-F238E27FC236}">
                <a16:creationId xmlns:a16="http://schemas.microsoft.com/office/drawing/2014/main" id="{BE181546-04BA-4B18-8063-E959D2A57603}"/>
              </a:ext>
            </a:extLst>
          </p:cNvPr>
          <p:cNvPicPr>
            <a:picLocks noChangeAspect="1"/>
          </p:cNvPicPr>
          <p:nvPr/>
        </p:nvPicPr>
        <p:blipFill rotWithShape="1">
          <a:blip r:embed="rId11"/>
          <a:srcRect l="16520" t="-1853" r="19064" b="18739"/>
          <a:stretch/>
        </p:blipFill>
        <p:spPr>
          <a:xfrm>
            <a:off x="11821305" y="6258995"/>
            <a:ext cx="257452" cy="261839"/>
          </a:xfrm>
          <a:prstGeom prst="rect">
            <a:avLst/>
          </a:prstGeom>
        </p:spPr>
      </p:pic>
      <p:pic>
        <p:nvPicPr>
          <p:cNvPr id="39" name="Image 38">
            <a:extLst>
              <a:ext uri="{FF2B5EF4-FFF2-40B4-BE49-F238E27FC236}">
                <a16:creationId xmlns:a16="http://schemas.microsoft.com/office/drawing/2014/main" id="{ABA00DC3-F3C4-48B9-963D-FF7FDFF30407}"/>
              </a:ext>
            </a:extLst>
          </p:cNvPr>
          <p:cNvPicPr>
            <a:picLocks noChangeAspect="1"/>
          </p:cNvPicPr>
          <p:nvPr/>
        </p:nvPicPr>
        <p:blipFill rotWithShape="1">
          <a:blip r:embed="rId10"/>
          <a:srcRect l="92020" t="82210" r="3479" b="7755"/>
          <a:stretch/>
        </p:blipFill>
        <p:spPr>
          <a:xfrm>
            <a:off x="11074022" y="5792866"/>
            <a:ext cx="235430" cy="207920"/>
          </a:xfrm>
          <a:prstGeom prst="rect">
            <a:avLst/>
          </a:prstGeom>
          <a:effectLst/>
        </p:spPr>
      </p:pic>
      <p:sp>
        <p:nvSpPr>
          <p:cNvPr id="40" name="Espace réservé du texte 8">
            <a:extLst>
              <a:ext uri="{FF2B5EF4-FFF2-40B4-BE49-F238E27FC236}">
                <a16:creationId xmlns:a16="http://schemas.microsoft.com/office/drawing/2014/main" id="{9B400AD8-F16A-429F-B3A1-565751293F23}"/>
              </a:ext>
            </a:extLst>
          </p:cNvPr>
          <p:cNvSpPr txBox="1">
            <a:spLocks/>
          </p:cNvSpPr>
          <p:nvPr/>
        </p:nvSpPr>
        <p:spPr>
          <a:xfrm>
            <a:off x="9064702" y="1174840"/>
            <a:ext cx="2665209" cy="1031478"/>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a:rPr>
              <a:t>En créant une fiche relation travail, le partenaire apparait directement dans la liste des partenaires dans la fiche du/des établissement(s) dans lequel(s) il est implanté.</a:t>
            </a:r>
          </a:p>
        </p:txBody>
      </p:sp>
      <p:pic>
        <p:nvPicPr>
          <p:cNvPr id="41" name="Graphique 40" descr="Informations avec un remplissage uni">
            <a:extLst>
              <a:ext uri="{FF2B5EF4-FFF2-40B4-BE49-F238E27FC236}">
                <a16:creationId xmlns:a16="http://schemas.microsoft.com/office/drawing/2014/main" id="{81B47AAA-17E9-457B-BF11-C1ACBF56E7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71628" y="1049161"/>
            <a:ext cx="251356" cy="251356"/>
          </a:xfrm>
          <a:prstGeom prst="rect">
            <a:avLst/>
          </a:prstGeom>
        </p:spPr>
      </p:pic>
    </p:spTree>
    <p:extLst>
      <p:ext uri="{BB962C8B-B14F-4D97-AF65-F5344CB8AC3E}">
        <p14:creationId xmlns:p14="http://schemas.microsoft.com/office/powerpoint/2010/main" val="2454994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4F4F59"/>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Aux sources du projet IPRO360° : la stratégie de l’ATIGIP </a:t>
            </a:r>
          </a:p>
        </p:txBody>
      </p:sp>
      <p:sp>
        <p:nvSpPr>
          <p:cNvPr id="85" name="Espace réservé du numéro de diapositive 1">
            <a:extLst>
              <a:ext uri="{FF2B5EF4-FFF2-40B4-BE49-F238E27FC236}">
                <a16:creationId xmlns:a16="http://schemas.microsoft.com/office/drawing/2014/main" id="{B0A26A00-AC27-43BF-A5AF-B71FF412C137}"/>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grpSp>
        <p:nvGrpSpPr>
          <p:cNvPr id="55" name="Groupe 54">
            <a:extLst>
              <a:ext uri="{FF2B5EF4-FFF2-40B4-BE49-F238E27FC236}">
                <a16:creationId xmlns:a16="http://schemas.microsoft.com/office/drawing/2014/main" id="{E6DC71AD-711C-43D4-84D7-340215CE673B}"/>
              </a:ext>
            </a:extLst>
          </p:cNvPr>
          <p:cNvGrpSpPr/>
          <p:nvPr/>
        </p:nvGrpSpPr>
        <p:grpSpPr>
          <a:xfrm>
            <a:off x="827280" y="1419578"/>
            <a:ext cx="3901085" cy="405376"/>
            <a:chOff x="745779" y="1439107"/>
            <a:chExt cx="3901085" cy="405376"/>
          </a:xfrm>
        </p:grpSpPr>
        <p:sp>
          <p:nvSpPr>
            <p:cNvPr id="56" name="Freeform 53">
              <a:extLst>
                <a:ext uri="{FF2B5EF4-FFF2-40B4-BE49-F238E27FC236}">
                  <a16:creationId xmlns:a16="http://schemas.microsoft.com/office/drawing/2014/main" id="{A733EE80-8AD8-439D-8417-170A22945B2A}"/>
                </a:ext>
              </a:extLst>
            </p:cNvPr>
            <p:cNvSpPr>
              <a:spLocks/>
            </p:cNvSpPr>
            <p:nvPr/>
          </p:nvSpPr>
          <p:spPr bwMode="auto">
            <a:xfrm>
              <a:off x="745779" y="1439107"/>
              <a:ext cx="385521" cy="405376"/>
            </a:xfrm>
            <a:custGeom>
              <a:avLst/>
              <a:gdLst>
                <a:gd name="T0" fmla="*/ 55 w 58"/>
                <a:gd name="T1" fmla="*/ 27 h 61"/>
                <a:gd name="T2" fmla="*/ 33 w 58"/>
                <a:gd name="T3" fmla="*/ 3 h 61"/>
                <a:gd name="T4" fmla="*/ 25 w 58"/>
                <a:gd name="T5" fmla="*/ 7 h 61"/>
                <a:gd name="T6" fmla="*/ 25 w 58"/>
                <a:gd name="T7" fmla="*/ 22 h 61"/>
                <a:gd name="T8" fmla="*/ 7 w 58"/>
                <a:gd name="T9" fmla="*/ 3 h 61"/>
                <a:gd name="T10" fmla="*/ 0 w 58"/>
                <a:gd name="T11" fmla="*/ 7 h 61"/>
                <a:gd name="T12" fmla="*/ 0 w 58"/>
                <a:gd name="T13" fmla="*/ 54 h 61"/>
                <a:gd name="T14" fmla="*/ 7 w 58"/>
                <a:gd name="T15" fmla="*/ 58 h 61"/>
                <a:gd name="T16" fmla="*/ 25 w 58"/>
                <a:gd name="T17" fmla="*/ 39 h 61"/>
                <a:gd name="T18" fmla="*/ 25 w 58"/>
                <a:gd name="T19" fmla="*/ 54 h 61"/>
                <a:gd name="T20" fmla="*/ 33 w 58"/>
                <a:gd name="T21" fmla="*/ 58 h 61"/>
                <a:gd name="T22" fmla="*/ 55 w 58"/>
                <a:gd name="T23" fmla="*/ 34 h 61"/>
                <a:gd name="T24" fmla="*/ 55 w 58"/>
                <a:gd name="T25" fmla="*/ 2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1">
                  <a:moveTo>
                    <a:pt x="55" y="27"/>
                  </a:moveTo>
                  <a:cubicBezTo>
                    <a:pt x="33" y="3"/>
                    <a:pt x="33" y="3"/>
                    <a:pt x="33" y="3"/>
                  </a:cubicBezTo>
                  <a:cubicBezTo>
                    <a:pt x="30" y="0"/>
                    <a:pt x="25" y="3"/>
                    <a:pt x="25" y="7"/>
                  </a:cubicBezTo>
                  <a:cubicBezTo>
                    <a:pt x="25" y="22"/>
                    <a:pt x="25" y="22"/>
                    <a:pt x="25" y="22"/>
                  </a:cubicBezTo>
                  <a:cubicBezTo>
                    <a:pt x="7" y="3"/>
                    <a:pt x="7" y="3"/>
                    <a:pt x="7" y="3"/>
                  </a:cubicBezTo>
                  <a:cubicBezTo>
                    <a:pt x="5" y="0"/>
                    <a:pt x="0" y="3"/>
                    <a:pt x="0" y="7"/>
                  </a:cubicBezTo>
                  <a:cubicBezTo>
                    <a:pt x="0" y="54"/>
                    <a:pt x="0" y="54"/>
                    <a:pt x="0" y="54"/>
                  </a:cubicBezTo>
                  <a:cubicBezTo>
                    <a:pt x="0" y="58"/>
                    <a:pt x="4" y="61"/>
                    <a:pt x="7" y="58"/>
                  </a:cubicBezTo>
                  <a:cubicBezTo>
                    <a:pt x="25" y="39"/>
                    <a:pt x="25" y="39"/>
                    <a:pt x="25" y="39"/>
                  </a:cubicBezTo>
                  <a:cubicBezTo>
                    <a:pt x="25" y="54"/>
                    <a:pt x="25" y="54"/>
                    <a:pt x="25" y="54"/>
                  </a:cubicBezTo>
                  <a:cubicBezTo>
                    <a:pt x="25" y="58"/>
                    <a:pt x="29" y="61"/>
                    <a:pt x="33" y="58"/>
                  </a:cubicBezTo>
                  <a:cubicBezTo>
                    <a:pt x="55" y="34"/>
                    <a:pt x="55" y="34"/>
                    <a:pt x="55" y="34"/>
                  </a:cubicBezTo>
                  <a:cubicBezTo>
                    <a:pt x="58" y="31"/>
                    <a:pt x="58" y="30"/>
                    <a:pt x="55" y="27"/>
                  </a:cubicBezTo>
                  <a:close/>
                </a:path>
              </a:pathLst>
            </a:custGeom>
            <a:solidFill>
              <a:srgbClr val="F3B237"/>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C4F56"/>
                </a:solidFill>
                <a:effectLst/>
                <a:uLnTx/>
                <a:uFillTx/>
                <a:latin typeface="Marianne"/>
                <a:ea typeface="+mn-ea"/>
                <a:cs typeface="+mn-cs"/>
              </a:endParaRPr>
            </a:p>
          </p:txBody>
        </p:sp>
        <p:sp>
          <p:nvSpPr>
            <p:cNvPr id="57" name="ZoneTexte 56">
              <a:extLst>
                <a:ext uri="{FF2B5EF4-FFF2-40B4-BE49-F238E27FC236}">
                  <a16:creationId xmlns:a16="http://schemas.microsoft.com/office/drawing/2014/main" id="{16CF719B-5296-4035-BD54-414F75C13826}"/>
                </a:ext>
              </a:extLst>
            </p:cNvPr>
            <p:cNvSpPr txBox="1"/>
            <p:nvPr/>
          </p:nvSpPr>
          <p:spPr>
            <a:xfrm>
              <a:off x="1399437" y="1469527"/>
              <a:ext cx="3247427"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CB72D"/>
                  </a:solidFill>
                  <a:effectLst/>
                  <a:uLnTx/>
                  <a:uFillTx/>
                  <a:latin typeface="Marianne"/>
                  <a:ea typeface="+mn-ea"/>
                  <a:cs typeface="+mn-cs"/>
                </a:rPr>
                <a:t>Parmi les missions de l’ATIGIP</a:t>
              </a:r>
            </a:p>
          </p:txBody>
        </p:sp>
      </p:grpSp>
      <p:sp>
        <p:nvSpPr>
          <p:cNvPr id="58" name="Triangle isocèle 57">
            <a:extLst>
              <a:ext uri="{FF2B5EF4-FFF2-40B4-BE49-F238E27FC236}">
                <a16:creationId xmlns:a16="http://schemas.microsoft.com/office/drawing/2014/main" id="{29F1257F-C3E0-444B-B920-8FFA86C7E91B}"/>
              </a:ext>
            </a:extLst>
          </p:cNvPr>
          <p:cNvSpPr/>
          <p:nvPr/>
        </p:nvSpPr>
        <p:spPr>
          <a:xfrm rot="5400000">
            <a:off x="4525998" y="4071018"/>
            <a:ext cx="1884380" cy="426665"/>
          </a:xfrm>
          <a:prstGeom prst="triangle">
            <a:avLst/>
          </a:prstGeom>
          <a:solidFill>
            <a:schemeClr val="bg1">
              <a:lumMod val="65000"/>
            </a:scheme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Marianne"/>
              <a:ea typeface="+mn-ea"/>
              <a:cs typeface="+mn-cs"/>
            </a:endParaRPr>
          </a:p>
        </p:txBody>
      </p:sp>
      <p:grpSp>
        <p:nvGrpSpPr>
          <p:cNvPr id="59" name="Groupe 58">
            <a:extLst>
              <a:ext uri="{FF2B5EF4-FFF2-40B4-BE49-F238E27FC236}">
                <a16:creationId xmlns:a16="http://schemas.microsoft.com/office/drawing/2014/main" id="{BFA88513-445A-495A-AF26-56F30A7CFB55}"/>
              </a:ext>
            </a:extLst>
          </p:cNvPr>
          <p:cNvGrpSpPr/>
          <p:nvPr/>
        </p:nvGrpSpPr>
        <p:grpSpPr>
          <a:xfrm>
            <a:off x="7252674" y="1338079"/>
            <a:ext cx="3245652" cy="568375"/>
            <a:chOff x="7237235" y="1338079"/>
            <a:chExt cx="3245652" cy="568375"/>
          </a:xfrm>
        </p:grpSpPr>
        <p:sp>
          <p:nvSpPr>
            <p:cNvPr id="60" name="ZoneTexte 59">
              <a:extLst>
                <a:ext uri="{FF2B5EF4-FFF2-40B4-BE49-F238E27FC236}">
                  <a16:creationId xmlns:a16="http://schemas.microsoft.com/office/drawing/2014/main" id="{A1ADD64B-D40E-4E6A-8246-918C39EB5C4E}"/>
                </a:ext>
              </a:extLst>
            </p:cNvPr>
            <p:cNvSpPr txBox="1"/>
            <p:nvPr/>
          </p:nvSpPr>
          <p:spPr>
            <a:xfrm>
              <a:off x="8182449" y="1452989"/>
              <a:ext cx="2300438"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AB879C"/>
                  </a:solidFill>
                  <a:effectLst/>
                  <a:uLnTx/>
                  <a:uFillTx/>
                  <a:latin typeface="Marianne"/>
                  <a:ea typeface="+mn-ea"/>
                  <a:cs typeface="+mn-cs"/>
                </a:rPr>
                <a:t>Objectifs d’IPRO360°</a:t>
              </a:r>
            </a:p>
          </p:txBody>
        </p:sp>
        <p:sp>
          <p:nvSpPr>
            <p:cNvPr id="61" name="Freeform 81">
              <a:extLst>
                <a:ext uri="{FF2B5EF4-FFF2-40B4-BE49-F238E27FC236}">
                  <a16:creationId xmlns:a16="http://schemas.microsoft.com/office/drawing/2014/main" id="{A78587AA-BF28-400D-B2F0-F7F50544132B}"/>
                </a:ext>
              </a:extLst>
            </p:cNvPr>
            <p:cNvSpPr>
              <a:spLocks/>
            </p:cNvSpPr>
            <p:nvPr/>
          </p:nvSpPr>
          <p:spPr bwMode="auto">
            <a:xfrm>
              <a:off x="7348658" y="1459070"/>
              <a:ext cx="325267" cy="326393"/>
            </a:xfrm>
            <a:custGeom>
              <a:avLst/>
              <a:gdLst>
                <a:gd name="T0" fmla="*/ 276 w 289"/>
                <a:gd name="T1" fmla="*/ 206 h 290"/>
                <a:gd name="T2" fmla="*/ 287 w 289"/>
                <a:gd name="T3" fmla="*/ 177 h 290"/>
                <a:gd name="T4" fmla="*/ 289 w 289"/>
                <a:gd name="T5" fmla="*/ 145 h 290"/>
                <a:gd name="T6" fmla="*/ 289 w 289"/>
                <a:gd name="T7" fmla="*/ 130 h 290"/>
                <a:gd name="T8" fmla="*/ 283 w 289"/>
                <a:gd name="T9" fmla="*/ 101 h 290"/>
                <a:gd name="T10" fmla="*/ 272 w 289"/>
                <a:gd name="T11" fmla="*/ 76 h 290"/>
                <a:gd name="T12" fmla="*/ 256 w 289"/>
                <a:gd name="T13" fmla="*/ 52 h 290"/>
                <a:gd name="T14" fmla="*/ 237 w 289"/>
                <a:gd name="T15" fmla="*/ 33 h 290"/>
                <a:gd name="T16" fmla="*/ 213 w 289"/>
                <a:gd name="T17" fmla="*/ 17 h 290"/>
                <a:gd name="T18" fmla="*/ 188 w 289"/>
                <a:gd name="T19" fmla="*/ 6 h 290"/>
                <a:gd name="T20" fmla="*/ 160 w 289"/>
                <a:gd name="T21" fmla="*/ 1 h 290"/>
                <a:gd name="T22" fmla="*/ 145 w 289"/>
                <a:gd name="T23" fmla="*/ 0 h 290"/>
                <a:gd name="T24" fmla="*/ 116 w 289"/>
                <a:gd name="T25" fmla="*/ 2 h 290"/>
                <a:gd name="T26" fmla="*/ 88 w 289"/>
                <a:gd name="T27" fmla="*/ 11 h 290"/>
                <a:gd name="T28" fmla="*/ 63 w 289"/>
                <a:gd name="T29" fmla="*/ 24 h 290"/>
                <a:gd name="T30" fmla="*/ 41 w 289"/>
                <a:gd name="T31" fmla="*/ 43 h 290"/>
                <a:gd name="T32" fmla="*/ 24 w 289"/>
                <a:gd name="T33" fmla="*/ 63 h 290"/>
                <a:gd name="T34" fmla="*/ 11 w 289"/>
                <a:gd name="T35" fmla="*/ 89 h 290"/>
                <a:gd name="T36" fmla="*/ 2 w 289"/>
                <a:gd name="T37" fmla="*/ 116 h 290"/>
                <a:gd name="T38" fmla="*/ 0 w 289"/>
                <a:gd name="T39" fmla="*/ 145 h 290"/>
                <a:gd name="T40" fmla="*/ 0 w 289"/>
                <a:gd name="T41" fmla="*/ 160 h 290"/>
                <a:gd name="T42" fmla="*/ 6 w 289"/>
                <a:gd name="T43" fmla="*/ 188 h 290"/>
                <a:gd name="T44" fmla="*/ 17 w 289"/>
                <a:gd name="T45" fmla="*/ 215 h 290"/>
                <a:gd name="T46" fmla="*/ 33 w 289"/>
                <a:gd name="T47" fmla="*/ 238 h 290"/>
                <a:gd name="T48" fmla="*/ 52 w 289"/>
                <a:gd name="T49" fmla="*/ 257 h 290"/>
                <a:gd name="T50" fmla="*/ 75 w 289"/>
                <a:gd name="T51" fmla="*/ 272 h 290"/>
                <a:gd name="T52" fmla="*/ 101 w 289"/>
                <a:gd name="T53" fmla="*/ 283 h 290"/>
                <a:gd name="T54" fmla="*/ 129 w 289"/>
                <a:gd name="T55" fmla="*/ 289 h 290"/>
                <a:gd name="T56" fmla="*/ 145 w 289"/>
                <a:gd name="T57" fmla="*/ 290 h 290"/>
                <a:gd name="T58" fmla="*/ 177 w 289"/>
                <a:gd name="T59" fmla="*/ 287 h 290"/>
                <a:gd name="T60" fmla="*/ 206 w 289"/>
                <a:gd name="T61" fmla="*/ 277 h 290"/>
                <a:gd name="T62" fmla="*/ 191 w 289"/>
                <a:gd name="T63" fmla="*/ 240 h 290"/>
                <a:gd name="T64" fmla="*/ 169 w 289"/>
                <a:gd name="T65" fmla="*/ 248 h 290"/>
                <a:gd name="T66" fmla="*/ 145 w 289"/>
                <a:gd name="T67" fmla="*/ 251 h 290"/>
                <a:gd name="T68" fmla="*/ 134 w 289"/>
                <a:gd name="T69" fmla="*/ 250 h 290"/>
                <a:gd name="T70" fmla="*/ 113 w 289"/>
                <a:gd name="T71" fmla="*/ 246 h 290"/>
                <a:gd name="T72" fmla="*/ 94 w 289"/>
                <a:gd name="T73" fmla="*/ 238 h 290"/>
                <a:gd name="T74" fmla="*/ 77 w 289"/>
                <a:gd name="T75" fmla="*/ 227 h 290"/>
                <a:gd name="T76" fmla="*/ 62 w 289"/>
                <a:gd name="T77" fmla="*/ 212 h 290"/>
                <a:gd name="T78" fmla="*/ 51 w 289"/>
                <a:gd name="T79" fmla="*/ 195 h 290"/>
                <a:gd name="T80" fmla="*/ 42 w 289"/>
                <a:gd name="T81" fmla="*/ 177 h 290"/>
                <a:gd name="T82" fmla="*/ 39 w 289"/>
                <a:gd name="T83" fmla="*/ 156 h 290"/>
                <a:gd name="T84" fmla="*/ 39 w 289"/>
                <a:gd name="T85" fmla="*/ 145 h 290"/>
                <a:gd name="T86" fmla="*/ 40 w 289"/>
                <a:gd name="T87" fmla="*/ 123 h 290"/>
                <a:gd name="T88" fmla="*/ 46 w 289"/>
                <a:gd name="T89" fmla="*/ 104 h 290"/>
                <a:gd name="T90" fmla="*/ 56 w 289"/>
                <a:gd name="T91" fmla="*/ 85 h 290"/>
                <a:gd name="T92" fmla="*/ 69 w 289"/>
                <a:gd name="T93" fmla="*/ 69 h 290"/>
                <a:gd name="T94" fmla="*/ 85 w 289"/>
                <a:gd name="T95" fmla="*/ 57 h 290"/>
                <a:gd name="T96" fmla="*/ 104 w 289"/>
                <a:gd name="T97" fmla="*/ 47 h 290"/>
                <a:gd name="T98" fmla="*/ 123 w 289"/>
                <a:gd name="T99" fmla="*/ 41 h 290"/>
                <a:gd name="T100" fmla="*/ 145 w 289"/>
                <a:gd name="T101" fmla="*/ 39 h 290"/>
                <a:gd name="T102" fmla="*/ 155 w 289"/>
                <a:gd name="T103" fmla="*/ 39 h 290"/>
                <a:gd name="T104" fmla="*/ 176 w 289"/>
                <a:gd name="T105" fmla="*/ 44 h 290"/>
                <a:gd name="T106" fmla="*/ 195 w 289"/>
                <a:gd name="T107" fmla="*/ 51 h 290"/>
                <a:gd name="T108" fmla="*/ 212 w 289"/>
                <a:gd name="T109" fmla="*/ 63 h 290"/>
                <a:gd name="T110" fmla="*/ 227 w 289"/>
                <a:gd name="T111" fmla="*/ 78 h 290"/>
                <a:gd name="T112" fmla="*/ 238 w 289"/>
                <a:gd name="T113" fmla="*/ 94 h 290"/>
                <a:gd name="T114" fmla="*/ 246 w 289"/>
                <a:gd name="T115" fmla="*/ 113 h 290"/>
                <a:gd name="T116" fmla="*/ 250 w 289"/>
                <a:gd name="T117" fmla="*/ 134 h 290"/>
                <a:gd name="T118" fmla="*/ 250 w 289"/>
                <a:gd name="T119" fmla="*/ 145 h 290"/>
                <a:gd name="T120" fmla="*/ 248 w 289"/>
                <a:gd name="T121" fmla="*/ 170 h 290"/>
                <a:gd name="T122" fmla="*/ 239 w 289"/>
                <a:gd name="T123" fmla="*/ 19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 h="290">
                  <a:moveTo>
                    <a:pt x="276" y="206"/>
                  </a:moveTo>
                  <a:lnTo>
                    <a:pt x="276" y="206"/>
                  </a:lnTo>
                  <a:lnTo>
                    <a:pt x="282" y="192"/>
                  </a:lnTo>
                  <a:lnTo>
                    <a:pt x="287" y="177"/>
                  </a:lnTo>
                  <a:lnTo>
                    <a:pt x="289" y="161"/>
                  </a:lnTo>
                  <a:lnTo>
                    <a:pt x="289" y="145"/>
                  </a:lnTo>
                  <a:lnTo>
                    <a:pt x="289" y="145"/>
                  </a:lnTo>
                  <a:lnTo>
                    <a:pt x="289" y="130"/>
                  </a:lnTo>
                  <a:lnTo>
                    <a:pt x="287" y="116"/>
                  </a:lnTo>
                  <a:lnTo>
                    <a:pt x="283" y="101"/>
                  </a:lnTo>
                  <a:lnTo>
                    <a:pt x="278" y="89"/>
                  </a:lnTo>
                  <a:lnTo>
                    <a:pt x="272" y="76"/>
                  </a:lnTo>
                  <a:lnTo>
                    <a:pt x="265" y="63"/>
                  </a:lnTo>
                  <a:lnTo>
                    <a:pt x="256" y="52"/>
                  </a:lnTo>
                  <a:lnTo>
                    <a:pt x="248" y="43"/>
                  </a:lnTo>
                  <a:lnTo>
                    <a:pt x="237" y="33"/>
                  </a:lnTo>
                  <a:lnTo>
                    <a:pt x="226" y="24"/>
                  </a:lnTo>
                  <a:lnTo>
                    <a:pt x="213" y="17"/>
                  </a:lnTo>
                  <a:lnTo>
                    <a:pt x="201" y="11"/>
                  </a:lnTo>
                  <a:lnTo>
                    <a:pt x="188" y="6"/>
                  </a:lnTo>
                  <a:lnTo>
                    <a:pt x="173" y="2"/>
                  </a:lnTo>
                  <a:lnTo>
                    <a:pt x="160" y="1"/>
                  </a:lnTo>
                  <a:lnTo>
                    <a:pt x="145" y="0"/>
                  </a:lnTo>
                  <a:lnTo>
                    <a:pt x="145" y="0"/>
                  </a:lnTo>
                  <a:lnTo>
                    <a:pt x="129" y="1"/>
                  </a:lnTo>
                  <a:lnTo>
                    <a:pt x="116" y="2"/>
                  </a:lnTo>
                  <a:lnTo>
                    <a:pt x="101" y="6"/>
                  </a:lnTo>
                  <a:lnTo>
                    <a:pt x="88" y="11"/>
                  </a:lnTo>
                  <a:lnTo>
                    <a:pt x="75" y="17"/>
                  </a:lnTo>
                  <a:lnTo>
                    <a:pt x="63" y="24"/>
                  </a:lnTo>
                  <a:lnTo>
                    <a:pt x="52" y="33"/>
                  </a:lnTo>
                  <a:lnTo>
                    <a:pt x="41" y="43"/>
                  </a:lnTo>
                  <a:lnTo>
                    <a:pt x="33" y="52"/>
                  </a:lnTo>
                  <a:lnTo>
                    <a:pt x="24" y="63"/>
                  </a:lnTo>
                  <a:lnTo>
                    <a:pt x="17" y="76"/>
                  </a:lnTo>
                  <a:lnTo>
                    <a:pt x="11" y="89"/>
                  </a:lnTo>
                  <a:lnTo>
                    <a:pt x="6" y="101"/>
                  </a:lnTo>
                  <a:lnTo>
                    <a:pt x="2" y="116"/>
                  </a:lnTo>
                  <a:lnTo>
                    <a:pt x="0" y="130"/>
                  </a:lnTo>
                  <a:lnTo>
                    <a:pt x="0" y="145"/>
                  </a:lnTo>
                  <a:lnTo>
                    <a:pt x="0" y="145"/>
                  </a:lnTo>
                  <a:lnTo>
                    <a:pt x="0" y="160"/>
                  </a:lnTo>
                  <a:lnTo>
                    <a:pt x="2" y="174"/>
                  </a:lnTo>
                  <a:lnTo>
                    <a:pt x="6" y="188"/>
                  </a:lnTo>
                  <a:lnTo>
                    <a:pt x="11" y="201"/>
                  </a:lnTo>
                  <a:lnTo>
                    <a:pt x="17" y="215"/>
                  </a:lnTo>
                  <a:lnTo>
                    <a:pt x="24" y="226"/>
                  </a:lnTo>
                  <a:lnTo>
                    <a:pt x="33" y="238"/>
                  </a:lnTo>
                  <a:lnTo>
                    <a:pt x="41" y="248"/>
                  </a:lnTo>
                  <a:lnTo>
                    <a:pt x="52" y="257"/>
                  </a:lnTo>
                  <a:lnTo>
                    <a:pt x="63" y="266"/>
                  </a:lnTo>
                  <a:lnTo>
                    <a:pt x="75" y="272"/>
                  </a:lnTo>
                  <a:lnTo>
                    <a:pt x="88" y="278"/>
                  </a:lnTo>
                  <a:lnTo>
                    <a:pt x="101" y="283"/>
                  </a:lnTo>
                  <a:lnTo>
                    <a:pt x="116" y="287"/>
                  </a:lnTo>
                  <a:lnTo>
                    <a:pt x="129" y="289"/>
                  </a:lnTo>
                  <a:lnTo>
                    <a:pt x="145" y="290"/>
                  </a:lnTo>
                  <a:lnTo>
                    <a:pt x="145" y="290"/>
                  </a:lnTo>
                  <a:lnTo>
                    <a:pt x="161" y="289"/>
                  </a:lnTo>
                  <a:lnTo>
                    <a:pt x="177" y="287"/>
                  </a:lnTo>
                  <a:lnTo>
                    <a:pt x="191" y="282"/>
                  </a:lnTo>
                  <a:lnTo>
                    <a:pt x="206" y="277"/>
                  </a:lnTo>
                  <a:lnTo>
                    <a:pt x="191" y="240"/>
                  </a:lnTo>
                  <a:lnTo>
                    <a:pt x="191" y="240"/>
                  </a:lnTo>
                  <a:lnTo>
                    <a:pt x="180" y="245"/>
                  </a:lnTo>
                  <a:lnTo>
                    <a:pt x="169" y="248"/>
                  </a:lnTo>
                  <a:lnTo>
                    <a:pt x="157" y="250"/>
                  </a:lnTo>
                  <a:lnTo>
                    <a:pt x="145" y="251"/>
                  </a:lnTo>
                  <a:lnTo>
                    <a:pt x="145" y="251"/>
                  </a:lnTo>
                  <a:lnTo>
                    <a:pt x="134" y="250"/>
                  </a:lnTo>
                  <a:lnTo>
                    <a:pt x="123" y="249"/>
                  </a:lnTo>
                  <a:lnTo>
                    <a:pt x="113" y="246"/>
                  </a:lnTo>
                  <a:lnTo>
                    <a:pt x="104" y="243"/>
                  </a:lnTo>
                  <a:lnTo>
                    <a:pt x="94" y="238"/>
                  </a:lnTo>
                  <a:lnTo>
                    <a:pt x="85" y="233"/>
                  </a:lnTo>
                  <a:lnTo>
                    <a:pt x="77" y="227"/>
                  </a:lnTo>
                  <a:lnTo>
                    <a:pt x="69" y="220"/>
                  </a:lnTo>
                  <a:lnTo>
                    <a:pt x="62" y="212"/>
                  </a:lnTo>
                  <a:lnTo>
                    <a:pt x="56" y="204"/>
                  </a:lnTo>
                  <a:lnTo>
                    <a:pt x="51" y="195"/>
                  </a:lnTo>
                  <a:lnTo>
                    <a:pt x="46" y="187"/>
                  </a:lnTo>
                  <a:lnTo>
                    <a:pt x="42" y="177"/>
                  </a:lnTo>
                  <a:lnTo>
                    <a:pt x="40" y="166"/>
                  </a:lnTo>
                  <a:lnTo>
                    <a:pt x="39" y="156"/>
                  </a:lnTo>
                  <a:lnTo>
                    <a:pt x="39" y="145"/>
                  </a:lnTo>
                  <a:lnTo>
                    <a:pt x="39" y="145"/>
                  </a:lnTo>
                  <a:lnTo>
                    <a:pt x="39" y="134"/>
                  </a:lnTo>
                  <a:lnTo>
                    <a:pt x="40" y="123"/>
                  </a:lnTo>
                  <a:lnTo>
                    <a:pt x="42" y="113"/>
                  </a:lnTo>
                  <a:lnTo>
                    <a:pt x="46" y="104"/>
                  </a:lnTo>
                  <a:lnTo>
                    <a:pt x="51" y="94"/>
                  </a:lnTo>
                  <a:lnTo>
                    <a:pt x="56" y="85"/>
                  </a:lnTo>
                  <a:lnTo>
                    <a:pt x="62" y="78"/>
                  </a:lnTo>
                  <a:lnTo>
                    <a:pt x="69" y="69"/>
                  </a:lnTo>
                  <a:lnTo>
                    <a:pt x="77" y="63"/>
                  </a:lnTo>
                  <a:lnTo>
                    <a:pt x="85" y="57"/>
                  </a:lnTo>
                  <a:lnTo>
                    <a:pt x="94" y="51"/>
                  </a:lnTo>
                  <a:lnTo>
                    <a:pt x="104" y="47"/>
                  </a:lnTo>
                  <a:lnTo>
                    <a:pt x="113" y="44"/>
                  </a:lnTo>
                  <a:lnTo>
                    <a:pt x="123" y="41"/>
                  </a:lnTo>
                  <a:lnTo>
                    <a:pt x="134" y="39"/>
                  </a:lnTo>
                  <a:lnTo>
                    <a:pt x="145" y="39"/>
                  </a:lnTo>
                  <a:lnTo>
                    <a:pt x="145" y="39"/>
                  </a:lnTo>
                  <a:lnTo>
                    <a:pt x="155" y="39"/>
                  </a:lnTo>
                  <a:lnTo>
                    <a:pt x="166" y="41"/>
                  </a:lnTo>
                  <a:lnTo>
                    <a:pt x="176" y="44"/>
                  </a:lnTo>
                  <a:lnTo>
                    <a:pt x="185" y="47"/>
                  </a:lnTo>
                  <a:lnTo>
                    <a:pt x="195" y="51"/>
                  </a:lnTo>
                  <a:lnTo>
                    <a:pt x="204" y="57"/>
                  </a:lnTo>
                  <a:lnTo>
                    <a:pt x="212" y="63"/>
                  </a:lnTo>
                  <a:lnTo>
                    <a:pt x="220" y="69"/>
                  </a:lnTo>
                  <a:lnTo>
                    <a:pt x="227" y="78"/>
                  </a:lnTo>
                  <a:lnTo>
                    <a:pt x="233" y="85"/>
                  </a:lnTo>
                  <a:lnTo>
                    <a:pt x="238" y="94"/>
                  </a:lnTo>
                  <a:lnTo>
                    <a:pt x="243" y="104"/>
                  </a:lnTo>
                  <a:lnTo>
                    <a:pt x="246" y="113"/>
                  </a:lnTo>
                  <a:lnTo>
                    <a:pt x="249" y="123"/>
                  </a:lnTo>
                  <a:lnTo>
                    <a:pt x="250" y="134"/>
                  </a:lnTo>
                  <a:lnTo>
                    <a:pt x="250" y="145"/>
                  </a:lnTo>
                  <a:lnTo>
                    <a:pt x="250" y="145"/>
                  </a:lnTo>
                  <a:lnTo>
                    <a:pt x="250" y="157"/>
                  </a:lnTo>
                  <a:lnTo>
                    <a:pt x="248" y="170"/>
                  </a:lnTo>
                  <a:lnTo>
                    <a:pt x="244" y="182"/>
                  </a:lnTo>
                  <a:lnTo>
                    <a:pt x="239" y="193"/>
                  </a:lnTo>
                  <a:lnTo>
                    <a:pt x="276" y="206"/>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62" name="Freeform 82">
              <a:extLst>
                <a:ext uri="{FF2B5EF4-FFF2-40B4-BE49-F238E27FC236}">
                  <a16:creationId xmlns:a16="http://schemas.microsoft.com/office/drawing/2014/main" id="{4BB5875C-55BB-4D6C-B805-881AD5932430}"/>
                </a:ext>
              </a:extLst>
            </p:cNvPr>
            <p:cNvSpPr>
              <a:spLocks/>
            </p:cNvSpPr>
            <p:nvPr/>
          </p:nvSpPr>
          <p:spPr bwMode="auto">
            <a:xfrm>
              <a:off x="7456706" y="1567117"/>
              <a:ext cx="110298" cy="110298"/>
            </a:xfrm>
            <a:custGeom>
              <a:avLst/>
              <a:gdLst>
                <a:gd name="T0" fmla="*/ 0 w 98"/>
                <a:gd name="T1" fmla="*/ 49 h 98"/>
                <a:gd name="T2" fmla="*/ 0 w 98"/>
                <a:gd name="T3" fmla="*/ 49 h 98"/>
                <a:gd name="T4" fmla="*/ 0 w 98"/>
                <a:gd name="T5" fmla="*/ 59 h 98"/>
                <a:gd name="T6" fmla="*/ 4 w 98"/>
                <a:gd name="T7" fmla="*/ 67 h 98"/>
                <a:gd name="T8" fmla="*/ 8 w 98"/>
                <a:gd name="T9" fmla="*/ 76 h 98"/>
                <a:gd name="T10" fmla="*/ 14 w 98"/>
                <a:gd name="T11" fmla="*/ 83 h 98"/>
                <a:gd name="T12" fmla="*/ 21 w 98"/>
                <a:gd name="T13" fmla="*/ 89 h 98"/>
                <a:gd name="T14" fmla="*/ 29 w 98"/>
                <a:gd name="T15" fmla="*/ 94 h 98"/>
                <a:gd name="T16" fmla="*/ 38 w 98"/>
                <a:gd name="T17" fmla="*/ 97 h 98"/>
                <a:gd name="T18" fmla="*/ 49 w 98"/>
                <a:gd name="T19" fmla="*/ 98 h 98"/>
                <a:gd name="T20" fmla="*/ 49 w 98"/>
                <a:gd name="T21" fmla="*/ 98 h 98"/>
                <a:gd name="T22" fmla="*/ 59 w 98"/>
                <a:gd name="T23" fmla="*/ 97 h 98"/>
                <a:gd name="T24" fmla="*/ 67 w 98"/>
                <a:gd name="T25" fmla="*/ 94 h 98"/>
                <a:gd name="T26" fmla="*/ 76 w 98"/>
                <a:gd name="T27" fmla="*/ 89 h 98"/>
                <a:gd name="T28" fmla="*/ 83 w 98"/>
                <a:gd name="T29" fmla="*/ 83 h 98"/>
                <a:gd name="T30" fmla="*/ 89 w 98"/>
                <a:gd name="T31" fmla="*/ 76 h 98"/>
                <a:gd name="T32" fmla="*/ 93 w 98"/>
                <a:gd name="T33" fmla="*/ 67 h 98"/>
                <a:gd name="T34" fmla="*/ 97 w 98"/>
                <a:gd name="T35" fmla="*/ 59 h 98"/>
                <a:gd name="T36" fmla="*/ 98 w 98"/>
                <a:gd name="T37" fmla="*/ 49 h 98"/>
                <a:gd name="T38" fmla="*/ 98 w 98"/>
                <a:gd name="T39" fmla="*/ 49 h 98"/>
                <a:gd name="T40" fmla="*/ 97 w 98"/>
                <a:gd name="T41" fmla="*/ 39 h 98"/>
                <a:gd name="T42" fmla="*/ 93 w 98"/>
                <a:gd name="T43" fmla="*/ 30 h 98"/>
                <a:gd name="T44" fmla="*/ 89 w 98"/>
                <a:gd name="T45" fmla="*/ 22 h 98"/>
                <a:gd name="T46" fmla="*/ 83 w 98"/>
                <a:gd name="T47" fmla="*/ 15 h 98"/>
                <a:gd name="T48" fmla="*/ 76 w 98"/>
                <a:gd name="T49" fmla="*/ 9 h 98"/>
                <a:gd name="T50" fmla="*/ 67 w 98"/>
                <a:gd name="T51" fmla="*/ 4 h 98"/>
                <a:gd name="T52" fmla="*/ 59 w 98"/>
                <a:gd name="T53" fmla="*/ 2 h 98"/>
                <a:gd name="T54" fmla="*/ 49 w 98"/>
                <a:gd name="T55" fmla="*/ 0 h 98"/>
                <a:gd name="T56" fmla="*/ 49 w 98"/>
                <a:gd name="T57" fmla="*/ 0 h 98"/>
                <a:gd name="T58" fmla="*/ 38 w 98"/>
                <a:gd name="T59" fmla="*/ 2 h 98"/>
                <a:gd name="T60" fmla="*/ 29 w 98"/>
                <a:gd name="T61" fmla="*/ 4 h 98"/>
                <a:gd name="T62" fmla="*/ 21 w 98"/>
                <a:gd name="T63" fmla="*/ 9 h 98"/>
                <a:gd name="T64" fmla="*/ 14 w 98"/>
                <a:gd name="T65" fmla="*/ 15 h 98"/>
                <a:gd name="T66" fmla="*/ 8 w 98"/>
                <a:gd name="T67" fmla="*/ 22 h 98"/>
                <a:gd name="T68" fmla="*/ 4 w 98"/>
                <a:gd name="T69" fmla="*/ 30 h 98"/>
                <a:gd name="T70" fmla="*/ 0 w 98"/>
                <a:gd name="T71" fmla="*/ 39 h 98"/>
                <a:gd name="T72" fmla="*/ 0 w 98"/>
                <a:gd name="T73" fmla="*/ 49 h 98"/>
                <a:gd name="T74" fmla="*/ 0 w 98"/>
                <a:gd name="T7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98">
                  <a:moveTo>
                    <a:pt x="0" y="49"/>
                  </a:moveTo>
                  <a:lnTo>
                    <a:pt x="0" y="49"/>
                  </a:lnTo>
                  <a:lnTo>
                    <a:pt x="0" y="59"/>
                  </a:lnTo>
                  <a:lnTo>
                    <a:pt x="4" y="67"/>
                  </a:lnTo>
                  <a:lnTo>
                    <a:pt x="8" y="76"/>
                  </a:lnTo>
                  <a:lnTo>
                    <a:pt x="14" y="83"/>
                  </a:lnTo>
                  <a:lnTo>
                    <a:pt x="21" y="89"/>
                  </a:lnTo>
                  <a:lnTo>
                    <a:pt x="29" y="94"/>
                  </a:lnTo>
                  <a:lnTo>
                    <a:pt x="38" y="97"/>
                  </a:lnTo>
                  <a:lnTo>
                    <a:pt x="49" y="98"/>
                  </a:lnTo>
                  <a:lnTo>
                    <a:pt x="49" y="98"/>
                  </a:lnTo>
                  <a:lnTo>
                    <a:pt x="59" y="97"/>
                  </a:lnTo>
                  <a:lnTo>
                    <a:pt x="67" y="94"/>
                  </a:lnTo>
                  <a:lnTo>
                    <a:pt x="76" y="89"/>
                  </a:lnTo>
                  <a:lnTo>
                    <a:pt x="83" y="83"/>
                  </a:lnTo>
                  <a:lnTo>
                    <a:pt x="89" y="76"/>
                  </a:lnTo>
                  <a:lnTo>
                    <a:pt x="93" y="67"/>
                  </a:lnTo>
                  <a:lnTo>
                    <a:pt x="97" y="59"/>
                  </a:lnTo>
                  <a:lnTo>
                    <a:pt x="98" y="49"/>
                  </a:lnTo>
                  <a:lnTo>
                    <a:pt x="98" y="49"/>
                  </a:lnTo>
                  <a:lnTo>
                    <a:pt x="97" y="39"/>
                  </a:lnTo>
                  <a:lnTo>
                    <a:pt x="93" y="30"/>
                  </a:lnTo>
                  <a:lnTo>
                    <a:pt x="89" y="22"/>
                  </a:lnTo>
                  <a:lnTo>
                    <a:pt x="83" y="15"/>
                  </a:lnTo>
                  <a:lnTo>
                    <a:pt x="76" y="9"/>
                  </a:lnTo>
                  <a:lnTo>
                    <a:pt x="67" y="4"/>
                  </a:lnTo>
                  <a:lnTo>
                    <a:pt x="59" y="2"/>
                  </a:lnTo>
                  <a:lnTo>
                    <a:pt x="49" y="0"/>
                  </a:lnTo>
                  <a:lnTo>
                    <a:pt x="49" y="0"/>
                  </a:lnTo>
                  <a:lnTo>
                    <a:pt x="38" y="2"/>
                  </a:lnTo>
                  <a:lnTo>
                    <a:pt x="29" y="4"/>
                  </a:lnTo>
                  <a:lnTo>
                    <a:pt x="21" y="9"/>
                  </a:lnTo>
                  <a:lnTo>
                    <a:pt x="14" y="15"/>
                  </a:lnTo>
                  <a:lnTo>
                    <a:pt x="8" y="22"/>
                  </a:lnTo>
                  <a:lnTo>
                    <a:pt x="4" y="30"/>
                  </a:lnTo>
                  <a:lnTo>
                    <a:pt x="0" y="39"/>
                  </a:lnTo>
                  <a:lnTo>
                    <a:pt x="0" y="49"/>
                  </a:lnTo>
                  <a:lnTo>
                    <a:pt x="0" y="49"/>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grpSp>
          <p:nvGrpSpPr>
            <p:cNvPr id="63" name="Groupe 62">
              <a:extLst>
                <a:ext uri="{FF2B5EF4-FFF2-40B4-BE49-F238E27FC236}">
                  <a16:creationId xmlns:a16="http://schemas.microsoft.com/office/drawing/2014/main" id="{07897E7F-C94D-4C91-9B98-CCEB83D385F8}"/>
                </a:ext>
              </a:extLst>
            </p:cNvPr>
            <p:cNvGrpSpPr/>
            <p:nvPr/>
          </p:nvGrpSpPr>
          <p:grpSpPr>
            <a:xfrm>
              <a:off x="7237235" y="1338079"/>
              <a:ext cx="568373" cy="568375"/>
              <a:chOff x="7237235" y="1338079"/>
              <a:chExt cx="568373" cy="568375"/>
            </a:xfrm>
          </p:grpSpPr>
          <p:sp>
            <p:nvSpPr>
              <p:cNvPr id="64" name="Freeform 83">
                <a:extLst>
                  <a:ext uri="{FF2B5EF4-FFF2-40B4-BE49-F238E27FC236}">
                    <a16:creationId xmlns:a16="http://schemas.microsoft.com/office/drawing/2014/main" id="{5B16ECBD-649B-4808-AA9D-5D5D09F35D21}"/>
                  </a:ext>
                </a:extLst>
              </p:cNvPr>
              <p:cNvSpPr>
                <a:spLocks/>
              </p:cNvSpPr>
              <p:nvPr/>
            </p:nvSpPr>
            <p:spPr bwMode="auto">
              <a:xfrm>
                <a:off x="7237235" y="1338079"/>
                <a:ext cx="549240" cy="549241"/>
              </a:xfrm>
              <a:custGeom>
                <a:avLst/>
                <a:gdLst>
                  <a:gd name="T0" fmla="*/ 244 w 488"/>
                  <a:gd name="T1" fmla="*/ 449 h 488"/>
                  <a:gd name="T2" fmla="*/ 203 w 488"/>
                  <a:gd name="T3" fmla="*/ 444 h 488"/>
                  <a:gd name="T4" fmla="*/ 163 w 488"/>
                  <a:gd name="T5" fmla="*/ 433 h 488"/>
                  <a:gd name="T6" fmla="*/ 129 w 488"/>
                  <a:gd name="T7" fmla="*/ 414 h 488"/>
                  <a:gd name="T8" fmla="*/ 99 w 488"/>
                  <a:gd name="T9" fmla="*/ 389 h 488"/>
                  <a:gd name="T10" fmla="*/ 73 w 488"/>
                  <a:gd name="T11" fmla="*/ 359 h 488"/>
                  <a:gd name="T12" fmla="*/ 55 w 488"/>
                  <a:gd name="T13" fmla="*/ 323 h 488"/>
                  <a:gd name="T14" fmla="*/ 43 w 488"/>
                  <a:gd name="T15" fmla="*/ 286 h 488"/>
                  <a:gd name="T16" fmla="*/ 39 w 488"/>
                  <a:gd name="T17" fmla="*/ 244 h 488"/>
                  <a:gd name="T18" fmla="*/ 39 w 488"/>
                  <a:gd name="T19" fmla="*/ 223 h 488"/>
                  <a:gd name="T20" fmla="*/ 47 w 488"/>
                  <a:gd name="T21" fmla="*/ 183 h 488"/>
                  <a:gd name="T22" fmla="*/ 63 w 488"/>
                  <a:gd name="T23" fmla="*/ 146 h 488"/>
                  <a:gd name="T24" fmla="*/ 85 w 488"/>
                  <a:gd name="T25" fmla="*/ 114 h 488"/>
                  <a:gd name="T26" fmla="*/ 113 w 488"/>
                  <a:gd name="T27" fmla="*/ 85 h 488"/>
                  <a:gd name="T28" fmla="*/ 145 w 488"/>
                  <a:gd name="T29" fmla="*/ 63 h 488"/>
                  <a:gd name="T30" fmla="*/ 183 w 488"/>
                  <a:gd name="T31" fmla="*/ 48 h 488"/>
                  <a:gd name="T32" fmla="*/ 222 w 488"/>
                  <a:gd name="T33" fmla="*/ 40 h 488"/>
                  <a:gd name="T34" fmla="*/ 244 w 488"/>
                  <a:gd name="T35" fmla="*/ 39 h 488"/>
                  <a:gd name="T36" fmla="*/ 284 w 488"/>
                  <a:gd name="T37" fmla="*/ 43 h 488"/>
                  <a:gd name="T38" fmla="*/ 323 w 488"/>
                  <a:gd name="T39" fmla="*/ 55 h 488"/>
                  <a:gd name="T40" fmla="*/ 358 w 488"/>
                  <a:gd name="T41" fmla="*/ 74 h 488"/>
                  <a:gd name="T42" fmla="*/ 388 w 488"/>
                  <a:gd name="T43" fmla="*/ 99 h 488"/>
                  <a:gd name="T44" fmla="*/ 414 w 488"/>
                  <a:gd name="T45" fmla="*/ 129 h 488"/>
                  <a:gd name="T46" fmla="*/ 432 w 488"/>
                  <a:gd name="T47" fmla="*/ 165 h 488"/>
                  <a:gd name="T48" fmla="*/ 444 w 488"/>
                  <a:gd name="T49" fmla="*/ 203 h 488"/>
                  <a:gd name="T50" fmla="*/ 449 w 488"/>
                  <a:gd name="T51" fmla="*/ 244 h 488"/>
                  <a:gd name="T52" fmla="*/ 448 w 488"/>
                  <a:gd name="T53" fmla="*/ 266 h 488"/>
                  <a:gd name="T54" fmla="*/ 438 w 488"/>
                  <a:gd name="T55" fmla="*/ 308 h 488"/>
                  <a:gd name="T56" fmla="*/ 467 w 488"/>
                  <a:gd name="T57" fmla="*/ 341 h 488"/>
                  <a:gd name="T58" fmla="*/ 476 w 488"/>
                  <a:gd name="T59" fmla="*/ 317 h 488"/>
                  <a:gd name="T60" fmla="*/ 486 w 488"/>
                  <a:gd name="T61" fmla="*/ 270 h 488"/>
                  <a:gd name="T62" fmla="*/ 488 w 488"/>
                  <a:gd name="T63" fmla="*/ 244 h 488"/>
                  <a:gd name="T64" fmla="*/ 482 w 488"/>
                  <a:gd name="T65" fmla="*/ 195 h 488"/>
                  <a:gd name="T66" fmla="*/ 469 w 488"/>
                  <a:gd name="T67" fmla="*/ 149 h 488"/>
                  <a:gd name="T68" fmla="*/ 446 w 488"/>
                  <a:gd name="T69" fmla="*/ 107 h 488"/>
                  <a:gd name="T70" fmla="*/ 416 w 488"/>
                  <a:gd name="T71" fmla="*/ 71 h 488"/>
                  <a:gd name="T72" fmla="*/ 380 w 488"/>
                  <a:gd name="T73" fmla="*/ 42 h 488"/>
                  <a:gd name="T74" fmla="*/ 338 w 488"/>
                  <a:gd name="T75" fmla="*/ 20 h 488"/>
                  <a:gd name="T76" fmla="*/ 293 w 488"/>
                  <a:gd name="T77" fmla="*/ 5 h 488"/>
                  <a:gd name="T78" fmla="*/ 244 w 488"/>
                  <a:gd name="T79" fmla="*/ 0 h 488"/>
                  <a:gd name="T80" fmla="*/ 218 w 488"/>
                  <a:gd name="T81" fmla="*/ 1 h 488"/>
                  <a:gd name="T82" fmla="*/ 171 w 488"/>
                  <a:gd name="T83" fmla="*/ 11 h 488"/>
                  <a:gd name="T84" fmla="*/ 127 w 488"/>
                  <a:gd name="T85" fmla="*/ 29 h 488"/>
                  <a:gd name="T86" fmla="*/ 88 w 488"/>
                  <a:gd name="T87" fmla="*/ 56 h 488"/>
                  <a:gd name="T88" fmla="*/ 55 w 488"/>
                  <a:gd name="T89" fmla="*/ 89 h 488"/>
                  <a:gd name="T90" fmla="*/ 29 w 488"/>
                  <a:gd name="T91" fmla="*/ 128 h 488"/>
                  <a:gd name="T92" fmla="*/ 10 w 488"/>
                  <a:gd name="T93" fmla="*/ 171 h 488"/>
                  <a:gd name="T94" fmla="*/ 1 w 488"/>
                  <a:gd name="T95" fmla="*/ 219 h 488"/>
                  <a:gd name="T96" fmla="*/ 0 w 488"/>
                  <a:gd name="T97" fmla="*/ 244 h 488"/>
                  <a:gd name="T98" fmla="*/ 5 w 488"/>
                  <a:gd name="T99" fmla="*/ 293 h 488"/>
                  <a:gd name="T100" fmla="*/ 18 w 488"/>
                  <a:gd name="T101" fmla="*/ 339 h 488"/>
                  <a:gd name="T102" fmla="*/ 41 w 488"/>
                  <a:gd name="T103" fmla="*/ 381 h 488"/>
                  <a:gd name="T104" fmla="*/ 71 w 488"/>
                  <a:gd name="T105" fmla="*/ 416 h 488"/>
                  <a:gd name="T106" fmla="*/ 107 w 488"/>
                  <a:gd name="T107" fmla="*/ 447 h 488"/>
                  <a:gd name="T108" fmla="*/ 149 w 488"/>
                  <a:gd name="T109" fmla="*/ 469 h 488"/>
                  <a:gd name="T110" fmla="*/ 194 w 488"/>
                  <a:gd name="T111" fmla="*/ 483 h 488"/>
                  <a:gd name="T112" fmla="*/ 244 w 488"/>
                  <a:gd name="T113" fmla="*/ 488 h 488"/>
                  <a:gd name="T114" fmla="*/ 268 w 488"/>
                  <a:gd name="T115" fmla="*/ 487 h 488"/>
                  <a:gd name="T116" fmla="*/ 317 w 488"/>
                  <a:gd name="T117" fmla="*/ 477 h 488"/>
                  <a:gd name="T118" fmla="*/ 326 w 488"/>
                  <a:gd name="T119" fmla="*/ 432 h 488"/>
                  <a:gd name="T120" fmla="*/ 306 w 488"/>
                  <a:gd name="T121" fmla="*/ 439 h 488"/>
                  <a:gd name="T122" fmla="*/ 265 w 488"/>
                  <a:gd name="T123" fmla="*/ 448 h 488"/>
                  <a:gd name="T124" fmla="*/ 244 w 488"/>
                  <a:gd name="T125" fmla="*/ 44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8" h="488">
                    <a:moveTo>
                      <a:pt x="244" y="449"/>
                    </a:moveTo>
                    <a:lnTo>
                      <a:pt x="244" y="449"/>
                    </a:lnTo>
                    <a:lnTo>
                      <a:pt x="222" y="448"/>
                    </a:lnTo>
                    <a:lnTo>
                      <a:pt x="203" y="444"/>
                    </a:lnTo>
                    <a:lnTo>
                      <a:pt x="183" y="439"/>
                    </a:lnTo>
                    <a:lnTo>
                      <a:pt x="163" y="433"/>
                    </a:lnTo>
                    <a:lnTo>
                      <a:pt x="145" y="425"/>
                    </a:lnTo>
                    <a:lnTo>
                      <a:pt x="129" y="414"/>
                    </a:lnTo>
                    <a:lnTo>
                      <a:pt x="113" y="402"/>
                    </a:lnTo>
                    <a:lnTo>
                      <a:pt x="99" y="389"/>
                    </a:lnTo>
                    <a:lnTo>
                      <a:pt x="85" y="375"/>
                    </a:lnTo>
                    <a:lnTo>
                      <a:pt x="73" y="359"/>
                    </a:lnTo>
                    <a:lnTo>
                      <a:pt x="63" y="342"/>
                    </a:lnTo>
                    <a:lnTo>
                      <a:pt x="55" y="323"/>
                    </a:lnTo>
                    <a:lnTo>
                      <a:pt x="47" y="305"/>
                    </a:lnTo>
                    <a:lnTo>
                      <a:pt x="43" y="286"/>
                    </a:lnTo>
                    <a:lnTo>
                      <a:pt x="39" y="265"/>
                    </a:lnTo>
                    <a:lnTo>
                      <a:pt x="39" y="244"/>
                    </a:lnTo>
                    <a:lnTo>
                      <a:pt x="39" y="244"/>
                    </a:lnTo>
                    <a:lnTo>
                      <a:pt x="39" y="223"/>
                    </a:lnTo>
                    <a:lnTo>
                      <a:pt x="43" y="203"/>
                    </a:lnTo>
                    <a:lnTo>
                      <a:pt x="47" y="183"/>
                    </a:lnTo>
                    <a:lnTo>
                      <a:pt x="55" y="165"/>
                    </a:lnTo>
                    <a:lnTo>
                      <a:pt x="63" y="146"/>
                    </a:lnTo>
                    <a:lnTo>
                      <a:pt x="73" y="129"/>
                    </a:lnTo>
                    <a:lnTo>
                      <a:pt x="85" y="114"/>
                    </a:lnTo>
                    <a:lnTo>
                      <a:pt x="99" y="99"/>
                    </a:lnTo>
                    <a:lnTo>
                      <a:pt x="113" y="85"/>
                    </a:lnTo>
                    <a:lnTo>
                      <a:pt x="129" y="74"/>
                    </a:lnTo>
                    <a:lnTo>
                      <a:pt x="145" y="63"/>
                    </a:lnTo>
                    <a:lnTo>
                      <a:pt x="163" y="55"/>
                    </a:lnTo>
                    <a:lnTo>
                      <a:pt x="183" y="48"/>
                    </a:lnTo>
                    <a:lnTo>
                      <a:pt x="203" y="43"/>
                    </a:lnTo>
                    <a:lnTo>
                      <a:pt x="222" y="40"/>
                    </a:lnTo>
                    <a:lnTo>
                      <a:pt x="244" y="39"/>
                    </a:lnTo>
                    <a:lnTo>
                      <a:pt x="244" y="39"/>
                    </a:lnTo>
                    <a:lnTo>
                      <a:pt x="265" y="40"/>
                    </a:lnTo>
                    <a:lnTo>
                      <a:pt x="284" y="43"/>
                    </a:lnTo>
                    <a:lnTo>
                      <a:pt x="304" y="48"/>
                    </a:lnTo>
                    <a:lnTo>
                      <a:pt x="323" y="55"/>
                    </a:lnTo>
                    <a:lnTo>
                      <a:pt x="342" y="63"/>
                    </a:lnTo>
                    <a:lnTo>
                      <a:pt x="358" y="74"/>
                    </a:lnTo>
                    <a:lnTo>
                      <a:pt x="373" y="85"/>
                    </a:lnTo>
                    <a:lnTo>
                      <a:pt x="388" y="99"/>
                    </a:lnTo>
                    <a:lnTo>
                      <a:pt x="402" y="114"/>
                    </a:lnTo>
                    <a:lnTo>
                      <a:pt x="414" y="129"/>
                    </a:lnTo>
                    <a:lnTo>
                      <a:pt x="424" y="146"/>
                    </a:lnTo>
                    <a:lnTo>
                      <a:pt x="432" y="165"/>
                    </a:lnTo>
                    <a:lnTo>
                      <a:pt x="439" y="183"/>
                    </a:lnTo>
                    <a:lnTo>
                      <a:pt x="444" y="203"/>
                    </a:lnTo>
                    <a:lnTo>
                      <a:pt x="448" y="223"/>
                    </a:lnTo>
                    <a:lnTo>
                      <a:pt x="449" y="244"/>
                    </a:lnTo>
                    <a:lnTo>
                      <a:pt x="449" y="244"/>
                    </a:lnTo>
                    <a:lnTo>
                      <a:pt x="448" y="266"/>
                    </a:lnTo>
                    <a:lnTo>
                      <a:pt x="444" y="287"/>
                    </a:lnTo>
                    <a:lnTo>
                      <a:pt x="438" y="308"/>
                    </a:lnTo>
                    <a:lnTo>
                      <a:pt x="431" y="327"/>
                    </a:lnTo>
                    <a:lnTo>
                      <a:pt x="467" y="341"/>
                    </a:lnTo>
                    <a:lnTo>
                      <a:pt x="467" y="341"/>
                    </a:lnTo>
                    <a:lnTo>
                      <a:pt x="476" y="317"/>
                    </a:lnTo>
                    <a:lnTo>
                      <a:pt x="482" y="294"/>
                    </a:lnTo>
                    <a:lnTo>
                      <a:pt x="486" y="270"/>
                    </a:lnTo>
                    <a:lnTo>
                      <a:pt x="488" y="244"/>
                    </a:lnTo>
                    <a:lnTo>
                      <a:pt x="488" y="244"/>
                    </a:lnTo>
                    <a:lnTo>
                      <a:pt x="486" y="219"/>
                    </a:lnTo>
                    <a:lnTo>
                      <a:pt x="482" y="195"/>
                    </a:lnTo>
                    <a:lnTo>
                      <a:pt x="477" y="171"/>
                    </a:lnTo>
                    <a:lnTo>
                      <a:pt x="469" y="149"/>
                    </a:lnTo>
                    <a:lnTo>
                      <a:pt x="458" y="128"/>
                    </a:lnTo>
                    <a:lnTo>
                      <a:pt x="446" y="107"/>
                    </a:lnTo>
                    <a:lnTo>
                      <a:pt x="432" y="89"/>
                    </a:lnTo>
                    <a:lnTo>
                      <a:pt x="416" y="71"/>
                    </a:lnTo>
                    <a:lnTo>
                      <a:pt x="399" y="56"/>
                    </a:lnTo>
                    <a:lnTo>
                      <a:pt x="380" y="42"/>
                    </a:lnTo>
                    <a:lnTo>
                      <a:pt x="360" y="29"/>
                    </a:lnTo>
                    <a:lnTo>
                      <a:pt x="338" y="20"/>
                    </a:lnTo>
                    <a:lnTo>
                      <a:pt x="316" y="11"/>
                    </a:lnTo>
                    <a:lnTo>
                      <a:pt x="293" y="5"/>
                    </a:lnTo>
                    <a:lnTo>
                      <a:pt x="268" y="1"/>
                    </a:lnTo>
                    <a:lnTo>
                      <a:pt x="244" y="0"/>
                    </a:lnTo>
                    <a:lnTo>
                      <a:pt x="244" y="0"/>
                    </a:lnTo>
                    <a:lnTo>
                      <a:pt x="218" y="1"/>
                    </a:lnTo>
                    <a:lnTo>
                      <a:pt x="194" y="5"/>
                    </a:lnTo>
                    <a:lnTo>
                      <a:pt x="171" y="11"/>
                    </a:lnTo>
                    <a:lnTo>
                      <a:pt x="149" y="20"/>
                    </a:lnTo>
                    <a:lnTo>
                      <a:pt x="127" y="29"/>
                    </a:lnTo>
                    <a:lnTo>
                      <a:pt x="107" y="42"/>
                    </a:lnTo>
                    <a:lnTo>
                      <a:pt x="88" y="56"/>
                    </a:lnTo>
                    <a:lnTo>
                      <a:pt x="71" y="71"/>
                    </a:lnTo>
                    <a:lnTo>
                      <a:pt x="55" y="89"/>
                    </a:lnTo>
                    <a:lnTo>
                      <a:pt x="41" y="107"/>
                    </a:lnTo>
                    <a:lnTo>
                      <a:pt x="29" y="128"/>
                    </a:lnTo>
                    <a:lnTo>
                      <a:pt x="18" y="149"/>
                    </a:lnTo>
                    <a:lnTo>
                      <a:pt x="10" y="171"/>
                    </a:lnTo>
                    <a:lnTo>
                      <a:pt x="5" y="195"/>
                    </a:lnTo>
                    <a:lnTo>
                      <a:pt x="1" y="219"/>
                    </a:lnTo>
                    <a:lnTo>
                      <a:pt x="0" y="244"/>
                    </a:lnTo>
                    <a:lnTo>
                      <a:pt x="0" y="244"/>
                    </a:lnTo>
                    <a:lnTo>
                      <a:pt x="1" y="269"/>
                    </a:lnTo>
                    <a:lnTo>
                      <a:pt x="5" y="293"/>
                    </a:lnTo>
                    <a:lnTo>
                      <a:pt x="10" y="316"/>
                    </a:lnTo>
                    <a:lnTo>
                      <a:pt x="18" y="339"/>
                    </a:lnTo>
                    <a:lnTo>
                      <a:pt x="29" y="360"/>
                    </a:lnTo>
                    <a:lnTo>
                      <a:pt x="41" y="381"/>
                    </a:lnTo>
                    <a:lnTo>
                      <a:pt x="55" y="399"/>
                    </a:lnTo>
                    <a:lnTo>
                      <a:pt x="71" y="416"/>
                    </a:lnTo>
                    <a:lnTo>
                      <a:pt x="88" y="432"/>
                    </a:lnTo>
                    <a:lnTo>
                      <a:pt x="107" y="447"/>
                    </a:lnTo>
                    <a:lnTo>
                      <a:pt x="127" y="459"/>
                    </a:lnTo>
                    <a:lnTo>
                      <a:pt x="149" y="469"/>
                    </a:lnTo>
                    <a:lnTo>
                      <a:pt x="171" y="477"/>
                    </a:lnTo>
                    <a:lnTo>
                      <a:pt x="194" y="483"/>
                    </a:lnTo>
                    <a:lnTo>
                      <a:pt x="218" y="487"/>
                    </a:lnTo>
                    <a:lnTo>
                      <a:pt x="244" y="488"/>
                    </a:lnTo>
                    <a:lnTo>
                      <a:pt x="244" y="488"/>
                    </a:lnTo>
                    <a:lnTo>
                      <a:pt x="268" y="487"/>
                    </a:lnTo>
                    <a:lnTo>
                      <a:pt x="294" y="483"/>
                    </a:lnTo>
                    <a:lnTo>
                      <a:pt x="317" y="477"/>
                    </a:lnTo>
                    <a:lnTo>
                      <a:pt x="340" y="469"/>
                    </a:lnTo>
                    <a:lnTo>
                      <a:pt x="326" y="432"/>
                    </a:lnTo>
                    <a:lnTo>
                      <a:pt x="326" y="432"/>
                    </a:lnTo>
                    <a:lnTo>
                      <a:pt x="306" y="439"/>
                    </a:lnTo>
                    <a:lnTo>
                      <a:pt x="287" y="444"/>
                    </a:lnTo>
                    <a:lnTo>
                      <a:pt x="265" y="448"/>
                    </a:lnTo>
                    <a:lnTo>
                      <a:pt x="244" y="449"/>
                    </a:lnTo>
                    <a:lnTo>
                      <a:pt x="244" y="449"/>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65" name="Freeform 84">
                <a:extLst>
                  <a:ext uri="{FF2B5EF4-FFF2-40B4-BE49-F238E27FC236}">
                    <a16:creationId xmlns:a16="http://schemas.microsoft.com/office/drawing/2014/main" id="{39D89A44-403A-42F0-A377-015659BEA681}"/>
                  </a:ext>
                </a:extLst>
              </p:cNvPr>
              <p:cNvSpPr>
                <a:spLocks/>
              </p:cNvSpPr>
              <p:nvPr/>
            </p:nvSpPr>
            <p:spPr bwMode="auto">
              <a:xfrm>
                <a:off x="7569255" y="1670100"/>
                <a:ext cx="236353" cy="236354"/>
              </a:xfrm>
              <a:custGeom>
                <a:avLst/>
                <a:gdLst>
                  <a:gd name="T0" fmla="*/ 210 w 210"/>
                  <a:gd name="T1" fmla="*/ 176 h 210"/>
                  <a:gd name="T2" fmla="*/ 138 w 210"/>
                  <a:gd name="T3" fmla="*/ 104 h 210"/>
                  <a:gd name="T4" fmla="*/ 191 w 210"/>
                  <a:gd name="T5" fmla="*/ 74 h 210"/>
                  <a:gd name="T6" fmla="*/ 0 w 210"/>
                  <a:gd name="T7" fmla="*/ 0 h 210"/>
                  <a:gd name="T8" fmla="*/ 72 w 210"/>
                  <a:gd name="T9" fmla="*/ 191 h 210"/>
                  <a:gd name="T10" fmla="*/ 104 w 210"/>
                  <a:gd name="T11" fmla="*/ 138 h 210"/>
                  <a:gd name="T12" fmla="*/ 175 w 210"/>
                  <a:gd name="T13" fmla="*/ 210 h 210"/>
                  <a:gd name="T14" fmla="*/ 210 w 210"/>
                  <a:gd name="T15" fmla="*/ 176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10">
                    <a:moveTo>
                      <a:pt x="210" y="176"/>
                    </a:moveTo>
                    <a:lnTo>
                      <a:pt x="138" y="104"/>
                    </a:lnTo>
                    <a:lnTo>
                      <a:pt x="191" y="74"/>
                    </a:lnTo>
                    <a:lnTo>
                      <a:pt x="0" y="0"/>
                    </a:lnTo>
                    <a:lnTo>
                      <a:pt x="72" y="191"/>
                    </a:lnTo>
                    <a:lnTo>
                      <a:pt x="104" y="138"/>
                    </a:lnTo>
                    <a:lnTo>
                      <a:pt x="175" y="210"/>
                    </a:lnTo>
                    <a:lnTo>
                      <a:pt x="210" y="176"/>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grpSp>
      </p:grpSp>
      <p:grpSp>
        <p:nvGrpSpPr>
          <p:cNvPr id="66" name="Groupe 65">
            <a:extLst>
              <a:ext uri="{FF2B5EF4-FFF2-40B4-BE49-F238E27FC236}">
                <a16:creationId xmlns:a16="http://schemas.microsoft.com/office/drawing/2014/main" id="{A9265F0C-150A-4763-9CDA-2E5EFBCA46BB}"/>
              </a:ext>
            </a:extLst>
          </p:cNvPr>
          <p:cNvGrpSpPr/>
          <p:nvPr/>
        </p:nvGrpSpPr>
        <p:grpSpPr>
          <a:xfrm>
            <a:off x="6252681" y="2103144"/>
            <a:ext cx="5245639" cy="4362414"/>
            <a:chOff x="6037581" y="2103144"/>
            <a:chExt cx="5245639" cy="4362414"/>
          </a:xfrm>
        </p:grpSpPr>
        <p:grpSp>
          <p:nvGrpSpPr>
            <p:cNvPr id="67" name="Groupe 66">
              <a:extLst>
                <a:ext uri="{FF2B5EF4-FFF2-40B4-BE49-F238E27FC236}">
                  <a16:creationId xmlns:a16="http://schemas.microsoft.com/office/drawing/2014/main" id="{9B3DC42C-6CA8-4C7B-80A3-6EC92DF9ADAA}"/>
                </a:ext>
              </a:extLst>
            </p:cNvPr>
            <p:cNvGrpSpPr/>
            <p:nvPr/>
          </p:nvGrpSpPr>
          <p:grpSpPr>
            <a:xfrm>
              <a:off x="6037581" y="2103144"/>
              <a:ext cx="4948268" cy="480000"/>
              <a:chOff x="6037581" y="2103144"/>
              <a:chExt cx="4948268" cy="480000"/>
            </a:xfrm>
          </p:grpSpPr>
          <p:sp>
            <p:nvSpPr>
              <p:cNvPr id="117" name="Freeform 97">
                <a:extLst>
                  <a:ext uri="{FF2B5EF4-FFF2-40B4-BE49-F238E27FC236}">
                    <a16:creationId xmlns:a16="http://schemas.microsoft.com/office/drawing/2014/main" id="{B241DE3B-F6A0-4597-8104-7DC175E0D677}"/>
                  </a:ext>
                </a:extLst>
              </p:cNvPr>
              <p:cNvSpPr>
                <a:spLocks noChangeAspect="1" noEditPoints="1"/>
              </p:cNvSpPr>
              <p:nvPr/>
            </p:nvSpPr>
            <p:spPr bwMode="auto">
              <a:xfrm>
                <a:off x="6037581" y="2103144"/>
                <a:ext cx="484287" cy="480000"/>
              </a:xfrm>
              <a:custGeom>
                <a:avLst/>
                <a:gdLst>
                  <a:gd name="T0" fmla="*/ 476 w 904"/>
                  <a:gd name="T1" fmla="*/ 782 h 897"/>
                  <a:gd name="T2" fmla="*/ 518 w 904"/>
                  <a:gd name="T3" fmla="*/ 731 h 897"/>
                  <a:gd name="T4" fmla="*/ 513 w 904"/>
                  <a:gd name="T5" fmla="*/ 695 h 897"/>
                  <a:gd name="T6" fmla="*/ 468 w 904"/>
                  <a:gd name="T7" fmla="*/ 664 h 897"/>
                  <a:gd name="T8" fmla="*/ 394 w 904"/>
                  <a:gd name="T9" fmla="*/ 697 h 897"/>
                  <a:gd name="T10" fmla="*/ 345 w 904"/>
                  <a:gd name="T11" fmla="*/ 551 h 897"/>
                  <a:gd name="T12" fmla="*/ 247 w 904"/>
                  <a:gd name="T13" fmla="*/ 592 h 897"/>
                  <a:gd name="T14" fmla="*/ 250 w 904"/>
                  <a:gd name="T15" fmla="*/ 689 h 897"/>
                  <a:gd name="T16" fmla="*/ 182 w 904"/>
                  <a:gd name="T17" fmla="*/ 724 h 897"/>
                  <a:gd name="T18" fmla="*/ 150 w 904"/>
                  <a:gd name="T19" fmla="*/ 721 h 897"/>
                  <a:gd name="T20" fmla="*/ 87 w 904"/>
                  <a:gd name="T21" fmla="*/ 669 h 897"/>
                  <a:gd name="T22" fmla="*/ 111 w 904"/>
                  <a:gd name="T23" fmla="*/ 576 h 897"/>
                  <a:gd name="T24" fmla="*/ 1 w 904"/>
                  <a:gd name="T25" fmla="*/ 878 h 897"/>
                  <a:gd name="T26" fmla="*/ 350 w 904"/>
                  <a:gd name="T27" fmla="*/ 760 h 897"/>
                  <a:gd name="T28" fmla="*/ 415 w 904"/>
                  <a:gd name="T29" fmla="*/ 761 h 897"/>
                  <a:gd name="T30" fmla="*/ 143 w 904"/>
                  <a:gd name="T31" fmla="*/ 576 h 897"/>
                  <a:gd name="T32" fmla="*/ 114 w 904"/>
                  <a:gd name="T33" fmla="*/ 661 h 897"/>
                  <a:gd name="T34" fmla="*/ 168 w 904"/>
                  <a:gd name="T35" fmla="*/ 695 h 897"/>
                  <a:gd name="T36" fmla="*/ 202 w 904"/>
                  <a:gd name="T37" fmla="*/ 690 h 897"/>
                  <a:gd name="T38" fmla="*/ 229 w 904"/>
                  <a:gd name="T39" fmla="*/ 626 h 897"/>
                  <a:gd name="T40" fmla="*/ 198 w 904"/>
                  <a:gd name="T41" fmla="*/ 548 h 897"/>
                  <a:gd name="T42" fmla="*/ 332 w 904"/>
                  <a:gd name="T43" fmla="*/ 406 h 897"/>
                  <a:gd name="T44" fmla="*/ 252 w 904"/>
                  <a:gd name="T45" fmla="*/ 438 h 897"/>
                  <a:gd name="T46" fmla="*/ 187 w 904"/>
                  <a:gd name="T47" fmla="*/ 404 h 897"/>
                  <a:gd name="T48" fmla="*/ 173 w 904"/>
                  <a:gd name="T49" fmla="*/ 349 h 897"/>
                  <a:gd name="T50" fmla="*/ 177 w 904"/>
                  <a:gd name="T51" fmla="*/ 315 h 897"/>
                  <a:gd name="T52" fmla="*/ 239 w 904"/>
                  <a:gd name="T53" fmla="*/ 262 h 897"/>
                  <a:gd name="T54" fmla="*/ 320 w 904"/>
                  <a:gd name="T55" fmla="*/ 288 h 897"/>
                  <a:gd name="T56" fmla="*/ 19 w 904"/>
                  <a:gd name="T57" fmla="*/ 178 h 897"/>
                  <a:gd name="T58" fmla="*/ 581 w 904"/>
                  <a:gd name="T59" fmla="*/ 546 h 897"/>
                  <a:gd name="T60" fmla="*/ 588 w 904"/>
                  <a:gd name="T61" fmla="*/ 479 h 897"/>
                  <a:gd name="T62" fmla="*/ 596 w 904"/>
                  <a:gd name="T63" fmla="*/ 396 h 897"/>
                  <a:gd name="T64" fmla="*/ 546 w 904"/>
                  <a:gd name="T65" fmla="*/ 378 h 897"/>
                  <a:gd name="T66" fmla="*/ 492 w 904"/>
                  <a:gd name="T67" fmla="*/ 404 h 897"/>
                  <a:gd name="T68" fmla="*/ 505 w 904"/>
                  <a:gd name="T69" fmla="*/ 479 h 897"/>
                  <a:gd name="T70" fmla="*/ 374 w 904"/>
                  <a:gd name="T71" fmla="*/ 551 h 897"/>
                  <a:gd name="T72" fmla="*/ 404 w 904"/>
                  <a:gd name="T73" fmla="*/ 658 h 897"/>
                  <a:gd name="T74" fmla="*/ 491 w 904"/>
                  <a:gd name="T75" fmla="*/ 639 h 897"/>
                  <a:gd name="T76" fmla="*/ 544 w 904"/>
                  <a:gd name="T77" fmla="*/ 702 h 897"/>
                  <a:gd name="T78" fmla="*/ 546 w 904"/>
                  <a:gd name="T79" fmla="*/ 740 h 897"/>
                  <a:gd name="T80" fmla="*/ 518 w 904"/>
                  <a:gd name="T81" fmla="*/ 795 h 897"/>
                  <a:gd name="T82" fmla="*/ 441 w 904"/>
                  <a:gd name="T83" fmla="*/ 808 h 897"/>
                  <a:gd name="T84" fmla="*/ 379 w 904"/>
                  <a:gd name="T85" fmla="*/ 777 h 897"/>
                  <a:gd name="T86" fmla="*/ 719 w 904"/>
                  <a:gd name="T87" fmla="*/ 878 h 897"/>
                  <a:gd name="T88" fmla="*/ 627 w 904"/>
                  <a:gd name="T89" fmla="*/ 0 h 897"/>
                  <a:gd name="T90" fmla="*/ 512 w 904"/>
                  <a:gd name="T91" fmla="*/ 101 h 897"/>
                  <a:gd name="T92" fmla="*/ 470 w 904"/>
                  <a:gd name="T93" fmla="*/ 34 h 897"/>
                  <a:gd name="T94" fmla="*/ 428 w 904"/>
                  <a:gd name="T95" fmla="*/ 20 h 897"/>
                  <a:gd name="T96" fmla="*/ 386 w 904"/>
                  <a:gd name="T97" fmla="*/ 54 h 897"/>
                  <a:gd name="T98" fmla="*/ 384 w 904"/>
                  <a:gd name="T99" fmla="*/ 117 h 897"/>
                  <a:gd name="T100" fmla="*/ 439 w 904"/>
                  <a:gd name="T101" fmla="*/ 139 h 897"/>
                  <a:gd name="T102" fmla="*/ 489 w 904"/>
                  <a:gd name="T103" fmla="*/ 147 h 897"/>
                  <a:gd name="T104" fmla="*/ 538 w 904"/>
                  <a:gd name="T105" fmla="*/ 351 h 897"/>
                  <a:gd name="T106" fmla="*/ 552 w 904"/>
                  <a:gd name="T107" fmla="*/ 267 h 897"/>
                  <a:gd name="T108" fmla="*/ 620 w 904"/>
                  <a:gd name="T109" fmla="*/ 222 h 897"/>
                  <a:gd name="T110" fmla="*/ 683 w 904"/>
                  <a:gd name="T111" fmla="*/ 246 h 897"/>
                  <a:gd name="T112" fmla="*/ 709 w 904"/>
                  <a:gd name="T113" fmla="*/ 272 h 897"/>
                  <a:gd name="T114" fmla="*/ 709 w 904"/>
                  <a:gd name="T115" fmla="*/ 349 h 897"/>
                  <a:gd name="T116" fmla="*/ 631 w 904"/>
                  <a:gd name="T117" fmla="*/ 40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4" h="897">
                    <a:moveTo>
                      <a:pt x="418" y="765"/>
                    </a:moveTo>
                    <a:lnTo>
                      <a:pt x="418" y="765"/>
                    </a:lnTo>
                    <a:lnTo>
                      <a:pt x="421" y="768"/>
                    </a:lnTo>
                    <a:lnTo>
                      <a:pt x="433" y="774"/>
                    </a:lnTo>
                    <a:lnTo>
                      <a:pt x="449" y="781"/>
                    </a:lnTo>
                    <a:lnTo>
                      <a:pt x="457" y="782"/>
                    </a:lnTo>
                    <a:lnTo>
                      <a:pt x="468" y="784"/>
                    </a:lnTo>
                    <a:lnTo>
                      <a:pt x="468" y="784"/>
                    </a:lnTo>
                    <a:lnTo>
                      <a:pt x="476" y="782"/>
                    </a:lnTo>
                    <a:lnTo>
                      <a:pt x="484" y="781"/>
                    </a:lnTo>
                    <a:lnTo>
                      <a:pt x="484" y="781"/>
                    </a:lnTo>
                    <a:lnTo>
                      <a:pt x="492" y="777"/>
                    </a:lnTo>
                    <a:lnTo>
                      <a:pt x="499" y="773"/>
                    </a:lnTo>
                    <a:lnTo>
                      <a:pt x="505" y="768"/>
                    </a:lnTo>
                    <a:lnTo>
                      <a:pt x="510" y="761"/>
                    </a:lnTo>
                    <a:lnTo>
                      <a:pt x="513" y="753"/>
                    </a:lnTo>
                    <a:lnTo>
                      <a:pt x="515" y="745"/>
                    </a:lnTo>
                    <a:lnTo>
                      <a:pt x="518" y="731"/>
                    </a:lnTo>
                    <a:lnTo>
                      <a:pt x="518" y="729"/>
                    </a:lnTo>
                    <a:lnTo>
                      <a:pt x="518" y="729"/>
                    </a:lnTo>
                    <a:lnTo>
                      <a:pt x="518" y="724"/>
                    </a:lnTo>
                    <a:lnTo>
                      <a:pt x="518" y="724"/>
                    </a:lnTo>
                    <a:lnTo>
                      <a:pt x="518" y="719"/>
                    </a:lnTo>
                    <a:lnTo>
                      <a:pt x="518" y="718"/>
                    </a:lnTo>
                    <a:lnTo>
                      <a:pt x="518" y="718"/>
                    </a:lnTo>
                    <a:lnTo>
                      <a:pt x="515" y="702"/>
                    </a:lnTo>
                    <a:lnTo>
                      <a:pt x="513" y="695"/>
                    </a:lnTo>
                    <a:lnTo>
                      <a:pt x="510" y="687"/>
                    </a:lnTo>
                    <a:lnTo>
                      <a:pt x="505" y="681"/>
                    </a:lnTo>
                    <a:lnTo>
                      <a:pt x="499" y="674"/>
                    </a:lnTo>
                    <a:lnTo>
                      <a:pt x="492" y="669"/>
                    </a:lnTo>
                    <a:lnTo>
                      <a:pt x="484" y="666"/>
                    </a:lnTo>
                    <a:lnTo>
                      <a:pt x="484" y="666"/>
                    </a:lnTo>
                    <a:lnTo>
                      <a:pt x="476" y="664"/>
                    </a:lnTo>
                    <a:lnTo>
                      <a:pt x="468" y="664"/>
                    </a:lnTo>
                    <a:lnTo>
                      <a:pt x="468" y="664"/>
                    </a:lnTo>
                    <a:lnTo>
                      <a:pt x="457" y="664"/>
                    </a:lnTo>
                    <a:lnTo>
                      <a:pt x="449" y="668"/>
                    </a:lnTo>
                    <a:lnTo>
                      <a:pt x="433" y="674"/>
                    </a:lnTo>
                    <a:lnTo>
                      <a:pt x="421" y="681"/>
                    </a:lnTo>
                    <a:lnTo>
                      <a:pt x="418" y="684"/>
                    </a:lnTo>
                    <a:lnTo>
                      <a:pt x="418" y="684"/>
                    </a:lnTo>
                    <a:lnTo>
                      <a:pt x="413" y="687"/>
                    </a:lnTo>
                    <a:lnTo>
                      <a:pt x="405" y="692"/>
                    </a:lnTo>
                    <a:lnTo>
                      <a:pt x="394" y="697"/>
                    </a:lnTo>
                    <a:lnTo>
                      <a:pt x="386" y="698"/>
                    </a:lnTo>
                    <a:lnTo>
                      <a:pt x="379" y="698"/>
                    </a:lnTo>
                    <a:lnTo>
                      <a:pt x="379" y="698"/>
                    </a:lnTo>
                    <a:lnTo>
                      <a:pt x="371" y="698"/>
                    </a:lnTo>
                    <a:lnTo>
                      <a:pt x="363" y="697"/>
                    </a:lnTo>
                    <a:lnTo>
                      <a:pt x="357" y="693"/>
                    </a:lnTo>
                    <a:lnTo>
                      <a:pt x="350" y="689"/>
                    </a:lnTo>
                    <a:lnTo>
                      <a:pt x="345" y="684"/>
                    </a:lnTo>
                    <a:lnTo>
                      <a:pt x="345" y="551"/>
                    </a:lnTo>
                    <a:lnTo>
                      <a:pt x="227" y="551"/>
                    </a:lnTo>
                    <a:lnTo>
                      <a:pt x="227" y="551"/>
                    </a:lnTo>
                    <a:lnTo>
                      <a:pt x="226" y="556"/>
                    </a:lnTo>
                    <a:lnTo>
                      <a:pt x="227" y="559"/>
                    </a:lnTo>
                    <a:lnTo>
                      <a:pt x="229" y="567"/>
                    </a:lnTo>
                    <a:lnTo>
                      <a:pt x="234" y="576"/>
                    </a:lnTo>
                    <a:lnTo>
                      <a:pt x="234" y="576"/>
                    </a:lnTo>
                    <a:lnTo>
                      <a:pt x="240" y="584"/>
                    </a:lnTo>
                    <a:lnTo>
                      <a:pt x="247" y="592"/>
                    </a:lnTo>
                    <a:lnTo>
                      <a:pt x="252" y="603"/>
                    </a:lnTo>
                    <a:lnTo>
                      <a:pt x="257" y="618"/>
                    </a:lnTo>
                    <a:lnTo>
                      <a:pt x="260" y="632"/>
                    </a:lnTo>
                    <a:lnTo>
                      <a:pt x="261" y="650"/>
                    </a:lnTo>
                    <a:lnTo>
                      <a:pt x="260" y="660"/>
                    </a:lnTo>
                    <a:lnTo>
                      <a:pt x="258" y="669"/>
                    </a:lnTo>
                    <a:lnTo>
                      <a:pt x="258" y="669"/>
                    </a:lnTo>
                    <a:lnTo>
                      <a:pt x="255" y="679"/>
                    </a:lnTo>
                    <a:lnTo>
                      <a:pt x="250" y="689"/>
                    </a:lnTo>
                    <a:lnTo>
                      <a:pt x="244" y="697"/>
                    </a:lnTo>
                    <a:lnTo>
                      <a:pt x="236" y="703"/>
                    </a:lnTo>
                    <a:lnTo>
                      <a:pt x="227" y="710"/>
                    </a:lnTo>
                    <a:lnTo>
                      <a:pt x="218" y="714"/>
                    </a:lnTo>
                    <a:lnTo>
                      <a:pt x="206" y="719"/>
                    </a:lnTo>
                    <a:lnTo>
                      <a:pt x="195" y="721"/>
                    </a:lnTo>
                    <a:lnTo>
                      <a:pt x="195" y="723"/>
                    </a:lnTo>
                    <a:lnTo>
                      <a:pt x="182" y="724"/>
                    </a:lnTo>
                    <a:lnTo>
                      <a:pt x="182" y="724"/>
                    </a:lnTo>
                    <a:lnTo>
                      <a:pt x="173" y="724"/>
                    </a:lnTo>
                    <a:lnTo>
                      <a:pt x="173" y="724"/>
                    </a:lnTo>
                    <a:lnTo>
                      <a:pt x="163" y="724"/>
                    </a:lnTo>
                    <a:lnTo>
                      <a:pt x="161" y="723"/>
                    </a:lnTo>
                    <a:lnTo>
                      <a:pt x="161" y="723"/>
                    </a:lnTo>
                    <a:lnTo>
                      <a:pt x="156" y="723"/>
                    </a:lnTo>
                    <a:lnTo>
                      <a:pt x="153" y="723"/>
                    </a:lnTo>
                    <a:lnTo>
                      <a:pt x="150" y="723"/>
                    </a:lnTo>
                    <a:lnTo>
                      <a:pt x="150" y="721"/>
                    </a:lnTo>
                    <a:lnTo>
                      <a:pt x="150" y="721"/>
                    </a:lnTo>
                    <a:lnTo>
                      <a:pt x="139" y="719"/>
                    </a:lnTo>
                    <a:lnTo>
                      <a:pt x="127" y="714"/>
                    </a:lnTo>
                    <a:lnTo>
                      <a:pt x="118" y="710"/>
                    </a:lnTo>
                    <a:lnTo>
                      <a:pt x="110" y="703"/>
                    </a:lnTo>
                    <a:lnTo>
                      <a:pt x="101" y="697"/>
                    </a:lnTo>
                    <a:lnTo>
                      <a:pt x="97" y="689"/>
                    </a:lnTo>
                    <a:lnTo>
                      <a:pt x="92" y="679"/>
                    </a:lnTo>
                    <a:lnTo>
                      <a:pt x="87" y="669"/>
                    </a:lnTo>
                    <a:lnTo>
                      <a:pt x="87" y="669"/>
                    </a:lnTo>
                    <a:lnTo>
                      <a:pt x="85" y="660"/>
                    </a:lnTo>
                    <a:lnTo>
                      <a:pt x="84" y="650"/>
                    </a:lnTo>
                    <a:lnTo>
                      <a:pt x="85" y="632"/>
                    </a:lnTo>
                    <a:lnTo>
                      <a:pt x="89" y="618"/>
                    </a:lnTo>
                    <a:lnTo>
                      <a:pt x="93" y="603"/>
                    </a:lnTo>
                    <a:lnTo>
                      <a:pt x="98" y="593"/>
                    </a:lnTo>
                    <a:lnTo>
                      <a:pt x="105" y="584"/>
                    </a:lnTo>
                    <a:lnTo>
                      <a:pt x="111" y="576"/>
                    </a:lnTo>
                    <a:lnTo>
                      <a:pt x="111" y="576"/>
                    </a:lnTo>
                    <a:lnTo>
                      <a:pt x="116" y="567"/>
                    </a:lnTo>
                    <a:lnTo>
                      <a:pt x="119" y="559"/>
                    </a:lnTo>
                    <a:lnTo>
                      <a:pt x="119" y="556"/>
                    </a:lnTo>
                    <a:lnTo>
                      <a:pt x="118" y="551"/>
                    </a:lnTo>
                    <a:lnTo>
                      <a:pt x="0" y="551"/>
                    </a:lnTo>
                    <a:lnTo>
                      <a:pt x="0" y="873"/>
                    </a:lnTo>
                    <a:lnTo>
                      <a:pt x="0" y="873"/>
                    </a:lnTo>
                    <a:lnTo>
                      <a:pt x="1" y="878"/>
                    </a:lnTo>
                    <a:lnTo>
                      <a:pt x="3" y="881"/>
                    </a:lnTo>
                    <a:lnTo>
                      <a:pt x="8" y="889"/>
                    </a:lnTo>
                    <a:lnTo>
                      <a:pt x="14" y="894"/>
                    </a:lnTo>
                    <a:lnTo>
                      <a:pt x="19" y="895"/>
                    </a:lnTo>
                    <a:lnTo>
                      <a:pt x="24" y="897"/>
                    </a:lnTo>
                    <a:lnTo>
                      <a:pt x="345" y="897"/>
                    </a:lnTo>
                    <a:lnTo>
                      <a:pt x="345" y="763"/>
                    </a:lnTo>
                    <a:lnTo>
                      <a:pt x="350" y="760"/>
                    </a:lnTo>
                    <a:lnTo>
                      <a:pt x="350" y="760"/>
                    </a:lnTo>
                    <a:lnTo>
                      <a:pt x="357" y="755"/>
                    </a:lnTo>
                    <a:lnTo>
                      <a:pt x="363" y="752"/>
                    </a:lnTo>
                    <a:lnTo>
                      <a:pt x="371" y="750"/>
                    </a:lnTo>
                    <a:lnTo>
                      <a:pt x="379" y="748"/>
                    </a:lnTo>
                    <a:lnTo>
                      <a:pt x="379" y="748"/>
                    </a:lnTo>
                    <a:lnTo>
                      <a:pt x="387" y="750"/>
                    </a:lnTo>
                    <a:lnTo>
                      <a:pt x="394" y="752"/>
                    </a:lnTo>
                    <a:lnTo>
                      <a:pt x="405" y="756"/>
                    </a:lnTo>
                    <a:lnTo>
                      <a:pt x="415" y="761"/>
                    </a:lnTo>
                    <a:lnTo>
                      <a:pt x="418" y="765"/>
                    </a:lnTo>
                    <a:lnTo>
                      <a:pt x="418" y="765"/>
                    </a:lnTo>
                    <a:close/>
                    <a:moveTo>
                      <a:pt x="137" y="527"/>
                    </a:moveTo>
                    <a:lnTo>
                      <a:pt x="137" y="527"/>
                    </a:lnTo>
                    <a:lnTo>
                      <a:pt x="143" y="538"/>
                    </a:lnTo>
                    <a:lnTo>
                      <a:pt x="147" y="548"/>
                    </a:lnTo>
                    <a:lnTo>
                      <a:pt x="147" y="558"/>
                    </a:lnTo>
                    <a:lnTo>
                      <a:pt x="147" y="567"/>
                    </a:lnTo>
                    <a:lnTo>
                      <a:pt x="143" y="576"/>
                    </a:lnTo>
                    <a:lnTo>
                      <a:pt x="140" y="584"/>
                    </a:lnTo>
                    <a:lnTo>
                      <a:pt x="132" y="595"/>
                    </a:lnTo>
                    <a:lnTo>
                      <a:pt x="132" y="595"/>
                    </a:lnTo>
                    <a:lnTo>
                      <a:pt x="127" y="601"/>
                    </a:lnTo>
                    <a:lnTo>
                      <a:pt x="119" y="616"/>
                    </a:lnTo>
                    <a:lnTo>
                      <a:pt x="116" y="626"/>
                    </a:lnTo>
                    <a:lnTo>
                      <a:pt x="113" y="637"/>
                    </a:lnTo>
                    <a:lnTo>
                      <a:pt x="113" y="648"/>
                    </a:lnTo>
                    <a:lnTo>
                      <a:pt x="114" y="661"/>
                    </a:lnTo>
                    <a:lnTo>
                      <a:pt x="114" y="661"/>
                    </a:lnTo>
                    <a:lnTo>
                      <a:pt x="118" y="671"/>
                    </a:lnTo>
                    <a:lnTo>
                      <a:pt x="122" y="677"/>
                    </a:lnTo>
                    <a:lnTo>
                      <a:pt x="129" y="682"/>
                    </a:lnTo>
                    <a:lnTo>
                      <a:pt x="135" y="687"/>
                    </a:lnTo>
                    <a:lnTo>
                      <a:pt x="143" y="690"/>
                    </a:lnTo>
                    <a:lnTo>
                      <a:pt x="150" y="693"/>
                    </a:lnTo>
                    <a:lnTo>
                      <a:pt x="166" y="695"/>
                    </a:lnTo>
                    <a:lnTo>
                      <a:pt x="168" y="695"/>
                    </a:lnTo>
                    <a:lnTo>
                      <a:pt x="168" y="695"/>
                    </a:lnTo>
                    <a:lnTo>
                      <a:pt x="173" y="695"/>
                    </a:lnTo>
                    <a:lnTo>
                      <a:pt x="173" y="695"/>
                    </a:lnTo>
                    <a:lnTo>
                      <a:pt x="173" y="695"/>
                    </a:lnTo>
                    <a:lnTo>
                      <a:pt x="176" y="695"/>
                    </a:lnTo>
                    <a:lnTo>
                      <a:pt x="179" y="695"/>
                    </a:lnTo>
                    <a:lnTo>
                      <a:pt x="179" y="695"/>
                    </a:lnTo>
                    <a:lnTo>
                      <a:pt x="194" y="693"/>
                    </a:lnTo>
                    <a:lnTo>
                      <a:pt x="202" y="690"/>
                    </a:lnTo>
                    <a:lnTo>
                      <a:pt x="210" y="687"/>
                    </a:lnTo>
                    <a:lnTo>
                      <a:pt x="216" y="682"/>
                    </a:lnTo>
                    <a:lnTo>
                      <a:pt x="221" y="677"/>
                    </a:lnTo>
                    <a:lnTo>
                      <a:pt x="226" y="671"/>
                    </a:lnTo>
                    <a:lnTo>
                      <a:pt x="229" y="661"/>
                    </a:lnTo>
                    <a:lnTo>
                      <a:pt x="229" y="661"/>
                    </a:lnTo>
                    <a:lnTo>
                      <a:pt x="232" y="648"/>
                    </a:lnTo>
                    <a:lnTo>
                      <a:pt x="231" y="637"/>
                    </a:lnTo>
                    <a:lnTo>
                      <a:pt x="229" y="626"/>
                    </a:lnTo>
                    <a:lnTo>
                      <a:pt x="226" y="616"/>
                    </a:lnTo>
                    <a:lnTo>
                      <a:pt x="218" y="601"/>
                    </a:lnTo>
                    <a:lnTo>
                      <a:pt x="213" y="595"/>
                    </a:lnTo>
                    <a:lnTo>
                      <a:pt x="213" y="595"/>
                    </a:lnTo>
                    <a:lnTo>
                      <a:pt x="205" y="584"/>
                    </a:lnTo>
                    <a:lnTo>
                      <a:pt x="202" y="576"/>
                    </a:lnTo>
                    <a:lnTo>
                      <a:pt x="198" y="567"/>
                    </a:lnTo>
                    <a:lnTo>
                      <a:pt x="197" y="558"/>
                    </a:lnTo>
                    <a:lnTo>
                      <a:pt x="198" y="548"/>
                    </a:lnTo>
                    <a:lnTo>
                      <a:pt x="202" y="537"/>
                    </a:lnTo>
                    <a:lnTo>
                      <a:pt x="208" y="527"/>
                    </a:lnTo>
                    <a:lnTo>
                      <a:pt x="213" y="522"/>
                    </a:lnTo>
                    <a:lnTo>
                      <a:pt x="345" y="522"/>
                    </a:lnTo>
                    <a:lnTo>
                      <a:pt x="345" y="404"/>
                    </a:lnTo>
                    <a:lnTo>
                      <a:pt x="345" y="404"/>
                    </a:lnTo>
                    <a:lnTo>
                      <a:pt x="341" y="404"/>
                    </a:lnTo>
                    <a:lnTo>
                      <a:pt x="341" y="404"/>
                    </a:lnTo>
                    <a:lnTo>
                      <a:pt x="332" y="406"/>
                    </a:lnTo>
                    <a:lnTo>
                      <a:pt x="326" y="408"/>
                    </a:lnTo>
                    <a:lnTo>
                      <a:pt x="320" y="412"/>
                    </a:lnTo>
                    <a:lnTo>
                      <a:pt x="320" y="412"/>
                    </a:lnTo>
                    <a:lnTo>
                      <a:pt x="315" y="417"/>
                    </a:lnTo>
                    <a:lnTo>
                      <a:pt x="300" y="425"/>
                    </a:lnTo>
                    <a:lnTo>
                      <a:pt x="290" y="430"/>
                    </a:lnTo>
                    <a:lnTo>
                      <a:pt x="279" y="435"/>
                    </a:lnTo>
                    <a:lnTo>
                      <a:pt x="266" y="438"/>
                    </a:lnTo>
                    <a:lnTo>
                      <a:pt x="252" y="438"/>
                    </a:lnTo>
                    <a:lnTo>
                      <a:pt x="252" y="438"/>
                    </a:lnTo>
                    <a:lnTo>
                      <a:pt x="239" y="438"/>
                    </a:lnTo>
                    <a:lnTo>
                      <a:pt x="227" y="435"/>
                    </a:lnTo>
                    <a:lnTo>
                      <a:pt x="227" y="435"/>
                    </a:lnTo>
                    <a:lnTo>
                      <a:pt x="218" y="432"/>
                    </a:lnTo>
                    <a:lnTo>
                      <a:pt x="208" y="427"/>
                    </a:lnTo>
                    <a:lnTo>
                      <a:pt x="200" y="420"/>
                    </a:lnTo>
                    <a:lnTo>
                      <a:pt x="192" y="414"/>
                    </a:lnTo>
                    <a:lnTo>
                      <a:pt x="187" y="404"/>
                    </a:lnTo>
                    <a:lnTo>
                      <a:pt x="181" y="395"/>
                    </a:lnTo>
                    <a:lnTo>
                      <a:pt x="177" y="385"/>
                    </a:lnTo>
                    <a:lnTo>
                      <a:pt x="174" y="372"/>
                    </a:lnTo>
                    <a:lnTo>
                      <a:pt x="174" y="372"/>
                    </a:lnTo>
                    <a:lnTo>
                      <a:pt x="173" y="359"/>
                    </a:lnTo>
                    <a:lnTo>
                      <a:pt x="173" y="359"/>
                    </a:lnTo>
                    <a:lnTo>
                      <a:pt x="173" y="351"/>
                    </a:lnTo>
                    <a:lnTo>
                      <a:pt x="173" y="349"/>
                    </a:lnTo>
                    <a:lnTo>
                      <a:pt x="173" y="349"/>
                    </a:lnTo>
                    <a:lnTo>
                      <a:pt x="173" y="341"/>
                    </a:lnTo>
                    <a:lnTo>
                      <a:pt x="173" y="340"/>
                    </a:lnTo>
                    <a:lnTo>
                      <a:pt x="173" y="340"/>
                    </a:lnTo>
                    <a:lnTo>
                      <a:pt x="174" y="335"/>
                    </a:lnTo>
                    <a:lnTo>
                      <a:pt x="174" y="332"/>
                    </a:lnTo>
                    <a:lnTo>
                      <a:pt x="174" y="328"/>
                    </a:lnTo>
                    <a:lnTo>
                      <a:pt x="174" y="328"/>
                    </a:lnTo>
                    <a:lnTo>
                      <a:pt x="174" y="328"/>
                    </a:lnTo>
                    <a:lnTo>
                      <a:pt x="177" y="315"/>
                    </a:lnTo>
                    <a:lnTo>
                      <a:pt x="181" y="306"/>
                    </a:lnTo>
                    <a:lnTo>
                      <a:pt x="187" y="296"/>
                    </a:lnTo>
                    <a:lnTo>
                      <a:pt x="192" y="286"/>
                    </a:lnTo>
                    <a:lnTo>
                      <a:pt x="200" y="280"/>
                    </a:lnTo>
                    <a:lnTo>
                      <a:pt x="208" y="273"/>
                    </a:lnTo>
                    <a:lnTo>
                      <a:pt x="218" y="269"/>
                    </a:lnTo>
                    <a:lnTo>
                      <a:pt x="227" y="265"/>
                    </a:lnTo>
                    <a:lnTo>
                      <a:pt x="227" y="265"/>
                    </a:lnTo>
                    <a:lnTo>
                      <a:pt x="239" y="262"/>
                    </a:lnTo>
                    <a:lnTo>
                      <a:pt x="252" y="262"/>
                    </a:lnTo>
                    <a:lnTo>
                      <a:pt x="252" y="262"/>
                    </a:lnTo>
                    <a:lnTo>
                      <a:pt x="266" y="262"/>
                    </a:lnTo>
                    <a:lnTo>
                      <a:pt x="279" y="265"/>
                    </a:lnTo>
                    <a:lnTo>
                      <a:pt x="290" y="270"/>
                    </a:lnTo>
                    <a:lnTo>
                      <a:pt x="300" y="275"/>
                    </a:lnTo>
                    <a:lnTo>
                      <a:pt x="315" y="283"/>
                    </a:lnTo>
                    <a:lnTo>
                      <a:pt x="320" y="288"/>
                    </a:lnTo>
                    <a:lnTo>
                      <a:pt x="320" y="288"/>
                    </a:lnTo>
                    <a:lnTo>
                      <a:pt x="328" y="293"/>
                    </a:lnTo>
                    <a:lnTo>
                      <a:pt x="334" y="296"/>
                    </a:lnTo>
                    <a:lnTo>
                      <a:pt x="341" y="296"/>
                    </a:lnTo>
                    <a:lnTo>
                      <a:pt x="341" y="296"/>
                    </a:lnTo>
                    <a:lnTo>
                      <a:pt x="345" y="296"/>
                    </a:lnTo>
                    <a:lnTo>
                      <a:pt x="345" y="178"/>
                    </a:lnTo>
                    <a:lnTo>
                      <a:pt x="24" y="178"/>
                    </a:lnTo>
                    <a:lnTo>
                      <a:pt x="24" y="178"/>
                    </a:lnTo>
                    <a:lnTo>
                      <a:pt x="19" y="178"/>
                    </a:lnTo>
                    <a:lnTo>
                      <a:pt x="14" y="180"/>
                    </a:lnTo>
                    <a:lnTo>
                      <a:pt x="8" y="185"/>
                    </a:lnTo>
                    <a:lnTo>
                      <a:pt x="1" y="193"/>
                    </a:lnTo>
                    <a:lnTo>
                      <a:pt x="0" y="198"/>
                    </a:lnTo>
                    <a:lnTo>
                      <a:pt x="0" y="202"/>
                    </a:lnTo>
                    <a:lnTo>
                      <a:pt x="0" y="522"/>
                    </a:lnTo>
                    <a:lnTo>
                      <a:pt x="132" y="522"/>
                    </a:lnTo>
                    <a:lnTo>
                      <a:pt x="137" y="527"/>
                    </a:lnTo>
                    <a:close/>
                    <a:moveTo>
                      <a:pt x="581" y="546"/>
                    </a:moveTo>
                    <a:lnTo>
                      <a:pt x="581" y="546"/>
                    </a:lnTo>
                    <a:lnTo>
                      <a:pt x="575" y="537"/>
                    </a:lnTo>
                    <a:lnTo>
                      <a:pt x="572" y="527"/>
                    </a:lnTo>
                    <a:lnTo>
                      <a:pt x="572" y="517"/>
                    </a:lnTo>
                    <a:lnTo>
                      <a:pt x="572" y="508"/>
                    </a:lnTo>
                    <a:lnTo>
                      <a:pt x="575" y="498"/>
                    </a:lnTo>
                    <a:lnTo>
                      <a:pt x="578" y="490"/>
                    </a:lnTo>
                    <a:lnTo>
                      <a:pt x="588" y="479"/>
                    </a:lnTo>
                    <a:lnTo>
                      <a:pt x="588" y="479"/>
                    </a:lnTo>
                    <a:lnTo>
                      <a:pt x="591" y="474"/>
                    </a:lnTo>
                    <a:lnTo>
                      <a:pt x="599" y="459"/>
                    </a:lnTo>
                    <a:lnTo>
                      <a:pt x="602" y="450"/>
                    </a:lnTo>
                    <a:lnTo>
                      <a:pt x="606" y="438"/>
                    </a:lnTo>
                    <a:lnTo>
                      <a:pt x="606" y="425"/>
                    </a:lnTo>
                    <a:lnTo>
                      <a:pt x="604" y="412"/>
                    </a:lnTo>
                    <a:lnTo>
                      <a:pt x="604" y="412"/>
                    </a:lnTo>
                    <a:lnTo>
                      <a:pt x="601" y="404"/>
                    </a:lnTo>
                    <a:lnTo>
                      <a:pt x="596" y="396"/>
                    </a:lnTo>
                    <a:lnTo>
                      <a:pt x="589" y="391"/>
                    </a:lnTo>
                    <a:lnTo>
                      <a:pt x="583" y="387"/>
                    </a:lnTo>
                    <a:lnTo>
                      <a:pt x="576" y="383"/>
                    </a:lnTo>
                    <a:lnTo>
                      <a:pt x="568" y="382"/>
                    </a:lnTo>
                    <a:lnTo>
                      <a:pt x="554" y="378"/>
                    </a:lnTo>
                    <a:lnTo>
                      <a:pt x="551" y="378"/>
                    </a:lnTo>
                    <a:lnTo>
                      <a:pt x="551" y="378"/>
                    </a:lnTo>
                    <a:lnTo>
                      <a:pt x="546" y="378"/>
                    </a:lnTo>
                    <a:lnTo>
                      <a:pt x="546" y="378"/>
                    </a:lnTo>
                    <a:lnTo>
                      <a:pt x="543" y="378"/>
                    </a:lnTo>
                    <a:lnTo>
                      <a:pt x="539" y="378"/>
                    </a:lnTo>
                    <a:lnTo>
                      <a:pt x="539" y="378"/>
                    </a:lnTo>
                    <a:lnTo>
                      <a:pt x="525" y="382"/>
                    </a:lnTo>
                    <a:lnTo>
                      <a:pt x="517" y="383"/>
                    </a:lnTo>
                    <a:lnTo>
                      <a:pt x="510" y="387"/>
                    </a:lnTo>
                    <a:lnTo>
                      <a:pt x="502" y="391"/>
                    </a:lnTo>
                    <a:lnTo>
                      <a:pt x="497" y="396"/>
                    </a:lnTo>
                    <a:lnTo>
                      <a:pt x="492" y="404"/>
                    </a:lnTo>
                    <a:lnTo>
                      <a:pt x="489" y="412"/>
                    </a:lnTo>
                    <a:lnTo>
                      <a:pt x="489" y="412"/>
                    </a:lnTo>
                    <a:lnTo>
                      <a:pt x="488" y="425"/>
                    </a:lnTo>
                    <a:lnTo>
                      <a:pt x="488" y="438"/>
                    </a:lnTo>
                    <a:lnTo>
                      <a:pt x="489" y="450"/>
                    </a:lnTo>
                    <a:lnTo>
                      <a:pt x="494" y="459"/>
                    </a:lnTo>
                    <a:lnTo>
                      <a:pt x="502" y="474"/>
                    </a:lnTo>
                    <a:lnTo>
                      <a:pt x="505" y="479"/>
                    </a:lnTo>
                    <a:lnTo>
                      <a:pt x="505" y="479"/>
                    </a:lnTo>
                    <a:lnTo>
                      <a:pt x="515" y="490"/>
                    </a:lnTo>
                    <a:lnTo>
                      <a:pt x="518" y="498"/>
                    </a:lnTo>
                    <a:lnTo>
                      <a:pt x="520" y="508"/>
                    </a:lnTo>
                    <a:lnTo>
                      <a:pt x="522" y="517"/>
                    </a:lnTo>
                    <a:lnTo>
                      <a:pt x="520" y="527"/>
                    </a:lnTo>
                    <a:lnTo>
                      <a:pt x="517" y="537"/>
                    </a:lnTo>
                    <a:lnTo>
                      <a:pt x="510" y="546"/>
                    </a:lnTo>
                    <a:lnTo>
                      <a:pt x="507" y="551"/>
                    </a:lnTo>
                    <a:lnTo>
                      <a:pt x="374" y="551"/>
                    </a:lnTo>
                    <a:lnTo>
                      <a:pt x="374" y="669"/>
                    </a:lnTo>
                    <a:lnTo>
                      <a:pt x="374" y="669"/>
                    </a:lnTo>
                    <a:lnTo>
                      <a:pt x="379" y="671"/>
                    </a:lnTo>
                    <a:lnTo>
                      <a:pt x="379" y="671"/>
                    </a:lnTo>
                    <a:lnTo>
                      <a:pt x="386" y="669"/>
                    </a:lnTo>
                    <a:lnTo>
                      <a:pt x="392" y="666"/>
                    </a:lnTo>
                    <a:lnTo>
                      <a:pt x="399" y="661"/>
                    </a:lnTo>
                    <a:lnTo>
                      <a:pt x="399" y="661"/>
                    </a:lnTo>
                    <a:lnTo>
                      <a:pt x="404" y="658"/>
                    </a:lnTo>
                    <a:lnTo>
                      <a:pt x="418" y="648"/>
                    </a:lnTo>
                    <a:lnTo>
                      <a:pt x="428" y="643"/>
                    </a:lnTo>
                    <a:lnTo>
                      <a:pt x="441" y="640"/>
                    </a:lnTo>
                    <a:lnTo>
                      <a:pt x="454" y="637"/>
                    </a:lnTo>
                    <a:lnTo>
                      <a:pt x="467" y="635"/>
                    </a:lnTo>
                    <a:lnTo>
                      <a:pt x="467" y="635"/>
                    </a:lnTo>
                    <a:lnTo>
                      <a:pt x="479" y="637"/>
                    </a:lnTo>
                    <a:lnTo>
                      <a:pt x="491" y="639"/>
                    </a:lnTo>
                    <a:lnTo>
                      <a:pt x="491" y="639"/>
                    </a:lnTo>
                    <a:lnTo>
                      <a:pt x="502" y="642"/>
                    </a:lnTo>
                    <a:lnTo>
                      <a:pt x="510" y="647"/>
                    </a:lnTo>
                    <a:lnTo>
                      <a:pt x="518" y="653"/>
                    </a:lnTo>
                    <a:lnTo>
                      <a:pt x="526" y="661"/>
                    </a:lnTo>
                    <a:lnTo>
                      <a:pt x="533" y="669"/>
                    </a:lnTo>
                    <a:lnTo>
                      <a:pt x="538" y="679"/>
                    </a:lnTo>
                    <a:lnTo>
                      <a:pt x="541" y="690"/>
                    </a:lnTo>
                    <a:lnTo>
                      <a:pt x="544" y="702"/>
                    </a:lnTo>
                    <a:lnTo>
                      <a:pt x="544" y="702"/>
                    </a:lnTo>
                    <a:lnTo>
                      <a:pt x="546" y="714"/>
                    </a:lnTo>
                    <a:lnTo>
                      <a:pt x="546" y="714"/>
                    </a:lnTo>
                    <a:lnTo>
                      <a:pt x="546" y="723"/>
                    </a:lnTo>
                    <a:lnTo>
                      <a:pt x="546" y="724"/>
                    </a:lnTo>
                    <a:lnTo>
                      <a:pt x="546" y="724"/>
                    </a:lnTo>
                    <a:lnTo>
                      <a:pt x="546" y="734"/>
                    </a:lnTo>
                    <a:lnTo>
                      <a:pt x="546" y="735"/>
                    </a:lnTo>
                    <a:lnTo>
                      <a:pt x="546" y="735"/>
                    </a:lnTo>
                    <a:lnTo>
                      <a:pt x="546" y="740"/>
                    </a:lnTo>
                    <a:lnTo>
                      <a:pt x="544" y="742"/>
                    </a:lnTo>
                    <a:lnTo>
                      <a:pt x="544" y="747"/>
                    </a:lnTo>
                    <a:lnTo>
                      <a:pt x="544" y="747"/>
                    </a:lnTo>
                    <a:lnTo>
                      <a:pt x="544" y="747"/>
                    </a:lnTo>
                    <a:lnTo>
                      <a:pt x="541" y="758"/>
                    </a:lnTo>
                    <a:lnTo>
                      <a:pt x="538" y="769"/>
                    </a:lnTo>
                    <a:lnTo>
                      <a:pt x="533" y="779"/>
                    </a:lnTo>
                    <a:lnTo>
                      <a:pt x="526" y="787"/>
                    </a:lnTo>
                    <a:lnTo>
                      <a:pt x="518" y="795"/>
                    </a:lnTo>
                    <a:lnTo>
                      <a:pt x="510" y="800"/>
                    </a:lnTo>
                    <a:lnTo>
                      <a:pt x="502" y="805"/>
                    </a:lnTo>
                    <a:lnTo>
                      <a:pt x="491" y="810"/>
                    </a:lnTo>
                    <a:lnTo>
                      <a:pt x="491" y="810"/>
                    </a:lnTo>
                    <a:lnTo>
                      <a:pt x="479" y="811"/>
                    </a:lnTo>
                    <a:lnTo>
                      <a:pt x="467" y="813"/>
                    </a:lnTo>
                    <a:lnTo>
                      <a:pt x="467" y="813"/>
                    </a:lnTo>
                    <a:lnTo>
                      <a:pt x="454" y="811"/>
                    </a:lnTo>
                    <a:lnTo>
                      <a:pt x="441" y="808"/>
                    </a:lnTo>
                    <a:lnTo>
                      <a:pt x="428" y="805"/>
                    </a:lnTo>
                    <a:lnTo>
                      <a:pt x="418" y="800"/>
                    </a:lnTo>
                    <a:lnTo>
                      <a:pt x="404" y="790"/>
                    </a:lnTo>
                    <a:lnTo>
                      <a:pt x="399" y="786"/>
                    </a:lnTo>
                    <a:lnTo>
                      <a:pt x="399" y="786"/>
                    </a:lnTo>
                    <a:lnTo>
                      <a:pt x="391" y="781"/>
                    </a:lnTo>
                    <a:lnTo>
                      <a:pt x="386" y="779"/>
                    </a:lnTo>
                    <a:lnTo>
                      <a:pt x="379" y="777"/>
                    </a:lnTo>
                    <a:lnTo>
                      <a:pt x="379" y="777"/>
                    </a:lnTo>
                    <a:lnTo>
                      <a:pt x="374" y="779"/>
                    </a:lnTo>
                    <a:lnTo>
                      <a:pt x="374" y="897"/>
                    </a:lnTo>
                    <a:lnTo>
                      <a:pt x="694" y="897"/>
                    </a:lnTo>
                    <a:lnTo>
                      <a:pt x="694" y="897"/>
                    </a:lnTo>
                    <a:lnTo>
                      <a:pt x="699" y="895"/>
                    </a:lnTo>
                    <a:lnTo>
                      <a:pt x="704" y="894"/>
                    </a:lnTo>
                    <a:lnTo>
                      <a:pt x="712" y="889"/>
                    </a:lnTo>
                    <a:lnTo>
                      <a:pt x="717" y="881"/>
                    </a:lnTo>
                    <a:lnTo>
                      <a:pt x="719" y="878"/>
                    </a:lnTo>
                    <a:lnTo>
                      <a:pt x="719" y="873"/>
                    </a:lnTo>
                    <a:lnTo>
                      <a:pt x="719" y="551"/>
                    </a:lnTo>
                    <a:lnTo>
                      <a:pt x="586" y="551"/>
                    </a:lnTo>
                    <a:lnTo>
                      <a:pt x="581" y="546"/>
                    </a:lnTo>
                    <a:close/>
                    <a:moveTo>
                      <a:pt x="904" y="193"/>
                    </a:moveTo>
                    <a:lnTo>
                      <a:pt x="904" y="193"/>
                    </a:lnTo>
                    <a:lnTo>
                      <a:pt x="901" y="185"/>
                    </a:lnTo>
                    <a:lnTo>
                      <a:pt x="895" y="178"/>
                    </a:lnTo>
                    <a:lnTo>
                      <a:pt x="627" y="0"/>
                    </a:lnTo>
                    <a:lnTo>
                      <a:pt x="554" y="112"/>
                    </a:lnTo>
                    <a:lnTo>
                      <a:pt x="547" y="112"/>
                    </a:lnTo>
                    <a:lnTo>
                      <a:pt x="547" y="112"/>
                    </a:lnTo>
                    <a:lnTo>
                      <a:pt x="541" y="114"/>
                    </a:lnTo>
                    <a:lnTo>
                      <a:pt x="541" y="114"/>
                    </a:lnTo>
                    <a:lnTo>
                      <a:pt x="528" y="110"/>
                    </a:lnTo>
                    <a:lnTo>
                      <a:pt x="517" y="105"/>
                    </a:lnTo>
                    <a:lnTo>
                      <a:pt x="517" y="105"/>
                    </a:lnTo>
                    <a:lnTo>
                      <a:pt x="512" y="101"/>
                    </a:lnTo>
                    <a:lnTo>
                      <a:pt x="505" y="96"/>
                    </a:lnTo>
                    <a:lnTo>
                      <a:pt x="499" y="84"/>
                    </a:lnTo>
                    <a:lnTo>
                      <a:pt x="494" y="76"/>
                    </a:lnTo>
                    <a:lnTo>
                      <a:pt x="494" y="72"/>
                    </a:lnTo>
                    <a:lnTo>
                      <a:pt x="494" y="72"/>
                    </a:lnTo>
                    <a:lnTo>
                      <a:pt x="492" y="67"/>
                    </a:lnTo>
                    <a:lnTo>
                      <a:pt x="486" y="55"/>
                    </a:lnTo>
                    <a:lnTo>
                      <a:pt x="476" y="41"/>
                    </a:lnTo>
                    <a:lnTo>
                      <a:pt x="470" y="34"/>
                    </a:lnTo>
                    <a:lnTo>
                      <a:pt x="462" y="28"/>
                    </a:lnTo>
                    <a:lnTo>
                      <a:pt x="462" y="28"/>
                    </a:lnTo>
                    <a:lnTo>
                      <a:pt x="455" y="23"/>
                    </a:lnTo>
                    <a:lnTo>
                      <a:pt x="447" y="20"/>
                    </a:lnTo>
                    <a:lnTo>
                      <a:pt x="447" y="20"/>
                    </a:lnTo>
                    <a:lnTo>
                      <a:pt x="441" y="18"/>
                    </a:lnTo>
                    <a:lnTo>
                      <a:pt x="434" y="18"/>
                    </a:lnTo>
                    <a:lnTo>
                      <a:pt x="434" y="18"/>
                    </a:lnTo>
                    <a:lnTo>
                      <a:pt x="428" y="20"/>
                    </a:lnTo>
                    <a:lnTo>
                      <a:pt x="421" y="21"/>
                    </a:lnTo>
                    <a:lnTo>
                      <a:pt x="410" y="26"/>
                    </a:lnTo>
                    <a:lnTo>
                      <a:pt x="400" y="36"/>
                    </a:lnTo>
                    <a:lnTo>
                      <a:pt x="392" y="44"/>
                    </a:lnTo>
                    <a:lnTo>
                      <a:pt x="391" y="46"/>
                    </a:lnTo>
                    <a:lnTo>
                      <a:pt x="391" y="46"/>
                    </a:lnTo>
                    <a:lnTo>
                      <a:pt x="387" y="51"/>
                    </a:lnTo>
                    <a:lnTo>
                      <a:pt x="387" y="51"/>
                    </a:lnTo>
                    <a:lnTo>
                      <a:pt x="386" y="54"/>
                    </a:lnTo>
                    <a:lnTo>
                      <a:pt x="384" y="55"/>
                    </a:lnTo>
                    <a:lnTo>
                      <a:pt x="384" y="55"/>
                    </a:lnTo>
                    <a:lnTo>
                      <a:pt x="378" y="70"/>
                    </a:lnTo>
                    <a:lnTo>
                      <a:pt x="376" y="78"/>
                    </a:lnTo>
                    <a:lnTo>
                      <a:pt x="374" y="84"/>
                    </a:lnTo>
                    <a:lnTo>
                      <a:pt x="374" y="93"/>
                    </a:lnTo>
                    <a:lnTo>
                      <a:pt x="376" y="101"/>
                    </a:lnTo>
                    <a:lnTo>
                      <a:pt x="379" y="109"/>
                    </a:lnTo>
                    <a:lnTo>
                      <a:pt x="384" y="117"/>
                    </a:lnTo>
                    <a:lnTo>
                      <a:pt x="384" y="117"/>
                    </a:lnTo>
                    <a:lnTo>
                      <a:pt x="391" y="122"/>
                    </a:lnTo>
                    <a:lnTo>
                      <a:pt x="397" y="128"/>
                    </a:lnTo>
                    <a:lnTo>
                      <a:pt x="397" y="128"/>
                    </a:lnTo>
                    <a:lnTo>
                      <a:pt x="408" y="133"/>
                    </a:lnTo>
                    <a:lnTo>
                      <a:pt x="421" y="138"/>
                    </a:lnTo>
                    <a:lnTo>
                      <a:pt x="431" y="139"/>
                    </a:lnTo>
                    <a:lnTo>
                      <a:pt x="439" y="139"/>
                    </a:lnTo>
                    <a:lnTo>
                      <a:pt x="439" y="139"/>
                    </a:lnTo>
                    <a:lnTo>
                      <a:pt x="449" y="139"/>
                    </a:lnTo>
                    <a:lnTo>
                      <a:pt x="449" y="139"/>
                    </a:lnTo>
                    <a:lnTo>
                      <a:pt x="457" y="138"/>
                    </a:lnTo>
                    <a:lnTo>
                      <a:pt x="457" y="138"/>
                    </a:lnTo>
                    <a:lnTo>
                      <a:pt x="465" y="138"/>
                    </a:lnTo>
                    <a:lnTo>
                      <a:pt x="473" y="139"/>
                    </a:lnTo>
                    <a:lnTo>
                      <a:pt x="481" y="143"/>
                    </a:lnTo>
                    <a:lnTo>
                      <a:pt x="489" y="147"/>
                    </a:lnTo>
                    <a:lnTo>
                      <a:pt x="489" y="147"/>
                    </a:lnTo>
                    <a:lnTo>
                      <a:pt x="496" y="152"/>
                    </a:lnTo>
                    <a:lnTo>
                      <a:pt x="500" y="157"/>
                    </a:lnTo>
                    <a:lnTo>
                      <a:pt x="505" y="164"/>
                    </a:lnTo>
                    <a:lnTo>
                      <a:pt x="509" y="172"/>
                    </a:lnTo>
                    <a:lnTo>
                      <a:pt x="510" y="178"/>
                    </a:lnTo>
                    <a:lnTo>
                      <a:pt x="437" y="290"/>
                    </a:lnTo>
                    <a:lnTo>
                      <a:pt x="536" y="354"/>
                    </a:lnTo>
                    <a:lnTo>
                      <a:pt x="536" y="354"/>
                    </a:lnTo>
                    <a:lnTo>
                      <a:pt x="538" y="351"/>
                    </a:lnTo>
                    <a:lnTo>
                      <a:pt x="541" y="346"/>
                    </a:lnTo>
                    <a:lnTo>
                      <a:pt x="543" y="338"/>
                    </a:lnTo>
                    <a:lnTo>
                      <a:pt x="543" y="330"/>
                    </a:lnTo>
                    <a:lnTo>
                      <a:pt x="543" y="330"/>
                    </a:lnTo>
                    <a:lnTo>
                      <a:pt x="543" y="319"/>
                    </a:lnTo>
                    <a:lnTo>
                      <a:pt x="543" y="309"/>
                    </a:lnTo>
                    <a:lnTo>
                      <a:pt x="544" y="296"/>
                    </a:lnTo>
                    <a:lnTo>
                      <a:pt x="547" y="283"/>
                    </a:lnTo>
                    <a:lnTo>
                      <a:pt x="552" y="267"/>
                    </a:lnTo>
                    <a:lnTo>
                      <a:pt x="562" y="252"/>
                    </a:lnTo>
                    <a:lnTo>
                      <a:pt x="567" y="246"/>
                    </a:lnTo>
                    <a:lnTo>
                      <a:pt x="575" y="240"/>
                    </a:lnTo>
                    <a:lnTo>
                      <a:pt x="575" y="240"/>
                    </a:lnTo>
                    <a:lnTo>
                      <a:pt x="585" y="231"/>
                    </a:lnTo>
                    <a:lnTo>
                      <a:pt x="596" y="227"/>
                    </a:lnTo>
                    <a:lnTo>
                      <a:pt x="607" y="223"/>
                    </a:lnTo>
                    <a:lnTo>
                      <a:pt x="620" y="222"/>
                    </a:lnTo>
                    <a:lnTo>
                      <a:pt x="620" y="222"/>
                    </a:lnTo>
                    <a:lnTo>
                      <a:pt x="638" y="223"/>
                    </a:lnTo>
                    <a:lnTo>
                      <a:pt x="656" y="230"/>
                    </a:lnTo>
                    <a:lnTo>
                      <a:pt x="656" y="230"/>
                    </a:lnTo>
                    <a:lnTo>
                      <a:pt x="667" y="235"/>
                    </a:lnTo>
                    <a:lnTo>
                      <a:pt x="667" y="235"/>
                    </a:lnTo>
                    <a:lnTo>
                      <a:pt x="675" y="240"/>
                    </a:lnTo>
                    <a:lnTo>
                      <a:pt x="677" y="240"/>
                    </a:lnTo>
                    <a:lnTo>
                      <a:pt x="677" y="240"/>
                    </a:lnTo>
                    <a:lnTo>
                      <a:pt x="683" y="246"/>
                    </a:lnTo>
                    <a:lnTo>
                      <a:pt x="685" y="246"/>
                    </a:lnTo>
                    <a:lnTo>
                      <a:pt x="685" y="246"/>
                    </a:lnTo>
                    <a:lnTo>
                      <a:pt x="688" y="249"/>
                    </a:lnTo>
                    <a:lnTo>
                      <a:pt x="691" y="251"/>
                    </a:lnTo>
                    <a:lnTo>
                      <a:pt x="693" y="254"/>
                    </a:lnTo>
                    <a:lnTo>
                      <a:pt x="693" y="254"/>
                    </a:lnTo>
                    <a:lnTo>
                      <a:pt x="693" y="254"/>
                    </a:lnTo>
                    <a:lnTo>
                      <a:pt x="701" y="262"/>
                    </a:lnTo>
                    <a:lnTo>
                      <a:pt x="709" y="272"/>
                    </a:lnTo>
                    <a:lnTo>
                      <a:pt x="714" y="282"/>
                    </a:lnTo>
                    <a:lnTo>
                      <a:pt x="717" y="291"/>
                    </a:lnTo>
                    <a:lnTo>
                      <a:pt x="720" y="303"/>
                    </a:lnTo>
                    <a:lnTo>
                      <a:pt x="720" y="312"/>
                    </a:lnTo>
                    <a:lnTo>
                      <a:pt x="719" y="322"/>
                    </a:lnTo>
                    <a:lnTo>
                      <a:pt x="717" y="333"/>
                    </a:lnTo>
                    <a:lnTo>
                      <a:pt x="717" y="333"/>
                    </a:lnTo>
                    <a:lnTo>
                      <a:pt x="714" y="341"/>
                    </a:lnTo>
                    <a:lnTo>
                      <a:pt x="709" y="349"/>
                    </a:lnTo>
                    <a:lnTo>
                      <a:pt x="699" y="364"/>
                    </a:lnTo>
                    <a:lnTo>
                      <a:pt x="688" y="375"/>
                    </a:lnTo>
                    <a:lnTo>
                      <a:pt x="677" y="383"/>
                    </a:lnTo>
                    <a:lnTo>
                      <a:pt x="665" y="390"/>
                    </a:lnTo>
                    <a:lnTo>
                      <a:pt x="656" y="395"/>
                    </a:lnTo>
                    <a:lnTo>
                      <a:pt x="646" y="398"/>
                    </a:lnTo>
                    <a:lnTo>
                      <a:pt x="646" y="398"/>
                    </a:lnTo>
                    <a:lnTo>
                      <a:pt x="638" y="401"/>
                    </a:lnTo>
                    <a:lnTo>
                      <a:pt x="631" y="406"/>
                    </a:lnTo>
                    <a:lnTo>
                      <a:pt x="628" y="409"/>
                    </a:lnTo>
                    <a:lnTo>
                      <a:pt x="627" y="414"/>
                    </a:lnTo>
                    <a:lnTo>
                      <a:pt x="725" y="479"/>
                    </a:lnTo>
                    <a:lnTo>
                      <a:pt x="901" y="210"/>
                    </a:lnTo>
                    <a:lnTo>
                      <a:pt x="901" y="210"/>
                    </a:lnTo>
                    <a:lnTo>
                      <a:pt x="904" y="202"/>
                    </a:lnTo>
                    <a:lnTo>
                      <a:pt x="904" y="193"/>
                    </a:lnTo>
                    <a:lnTo>
                      <a:pt x="904" y="193"/>
                    </a:lnTo>
                    <a:close/>
                  </a:path>
                </a:pathLst>
              </a:custGeom>
              <a:solidFill>
                <a:srgbClr val="BB9EAF"/>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solidFill>
                    <a:srgbClr val="4C4F56"/>
                  </a:solidFill>
                  <a:effectLst/>
                  <a:uLnTx/>
                  <a:uFillTx/>
                  <a:latin typeface="Marianne"/>
                  <a:ea typeface="+mn-ea"/>
                  <a:cs typeface="+mn-cs"/>
                </a:endParaRPr>
              </a:p>
            </p:txBody>
          </p:sp>
          <p:sp>
            <p:nvSpPr>
              <p:cNvPr id="118" name="Espace réservé du texte 8">
                <a:extLst>
                  <a:ext uri="{FF2B5EF4-FFF2-40B4-BE49-F238E27FC236}">
                    <a16:creationId xmlns:a16="http://schemas.microsoft.com/office/drawing/2014/main" id="{BC7922F9-F33A-44BA-A92B-7E3EF819E0E2}"/>
                  </a:ext>
                </a:extLst>
              </p:cNvPr>
              <p:cNvSpPr txBox="1">
                <a:spLocks/>
              </p:cNvSpPr>
              <p:nvPr/>
            </p:nvSpPr>
            <p:spPr bwMode="gray">
              <a:xfrm>
                <a:off x="6629849" y="2114124"/>
                <a:ext cx="4356000" cy="45804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sz="1467" b="1" i="0" u="none" strike="noStrike" kern="1200" cap="none" spc="0" normalizeH="0" baseline="0" noProof="0" dirty="0">
                    <a:ln>
                      <a:noFill/>
                    </a:ln>
                    <a:solidFill>
                      <a:srgbClr val="AB879C"/>
                    </a:solidFill>
                    <a:effectLst/>
                    <a:uLnTx/>
                    <a:uFillTx/>
                    <a:latin typeface="Marianne"/>
                    <a:ea typeface="+mn-ea"/>
                    <a:cs typeface="+mn-cs"/>
                  </a:rPr>
                  <a:t>Rassembler l’ensemble des informations</a:t>
                </a:r>
                <a:r>
                  <a:rPr kumimoji="0" lang="fr-FR" sz="1467" b="0" i="0" u="none" strike="noStrike" kern="1200" cap="none" spc="0" normalizeH="0" baseline="0" noProof="0" dirty="0">
                    <a:ln>
                      <a:noFill/>
                    </a:ln>
                    <a:solidFill>
                      <a:srgbClr val="4C4F56"/>
                    </a:solidFill>
                    <a:effectLst/>
                    <a:uLnTx/>
                    <a:uFillTx/>
                    <a:latin typeface="Marianne"/>
                    <a:ea typeface="+mn-ea"/>
                    <a:cs typeface="+mn-cs"/>
                  </a:rPr>
                  <a:t> relatives à l’insertion professionnelle des PPSMJ</a:t>
                </a:r>
              </a:p>
            </p:txBody>
          </p:sp>
        </p:grpSp>
        <p:grpSp>
          <p:nvGrpSpPr>
            <p:cNvPr id="68" name="Groupe 67">
              <a:extLst>
                <a:ext uri="{FF2B5EF4-FFF2-40B4-BE49-F238E27FC236}">
                  <a16:creationId xmlns:a16="http://schemas.microsoft.com/office/drawing/2014/main" id="{600DB4D6-EAD3-4D32-8826-4D8D685ED76D}"/>
                </a:ext>
              </a:extLst>
            </p:cNvPr>
            <p:cNvGrpSpPr/>
            <p:nvPr/>
          </p:nvGrpSpPr>
          <p:grpSpPr>
            <a:xfrm>
              <a:off x="6037581" y="5745525"/>
              <a:ext cx="5135748" cy="720033"/>
              <a:chOff x="6037581" y="5745525"/>
              <a:chExt cx="5135748" cy="720033"/>
            </a:xfrm>
          </p:grpSpPr>
          <p:grpSp>
            <p:nvGrpSpPr>
              <p:cNvPr id="110" name="Groupe 109">
                <a:extLst>
                  <a:ext uri="{FF2B5EF4-FFF2-40B4-BE49-F238E27FC236}">
                    <a16:creationId xmlns:a16="http://schemas.microsoft.com/office/drawing/2014/main" id="{7777FC2D-AC48-4874-A0FE-41F1A7ED8899}"/>
                  </a:ext>
                </a:extLst>
              </p:cNvPr>
              <p:cNvGrpSpPr/>
              <p:nvPr/>
            </p:nvGrpSpPr>
            <p:grpSpPr>
              <a:xfrm>
                <a:off x="10647794" y="5775502"/>
                <a:ext cx="525535" cy="480000"/>
                <a:chOff x="10812950" y="5744668"/>
                <a:chExt cx="525535" cy="480000"/>
              </a:xfrm>
            </p:grpSpPr>
            <p:sp>
              <p:nvSpPr>
                <p:cNvPr id="112" name="Freeform 27">
                  <a:extLst>
                    <a:ext uri="{FF2B5EF4-FFF2-40B4-BE49-F238E27FC236}">
                      <a16:creationId xmlns:a16="http://schemas.microsoft.com/office/drawing/2014/main" id="{8CF8310B-C6F8-4377-A65B-84F79A494C74}"/>
                    </a:ext>
                  </a:extLst>
                </p:cNvPr>
                <p:cNvSpPr>
                  <a:spLocks/>
                </p:cNvSpPr>
                <p:nvPr/>
              </p:nvSpPr>
              <p:spPr bwMode="auto">
                <a:xfrm>
                  <a:off x="10896428" y="5744668"/>
                  <a:ext cx="399368" cy="476206"/>
                </a:xfrm>
                <a:custGeom>
                  <a:avLst/>
                  <a:gdLst>
                    <a:gd name="T0" fmla="*/ 17 w 421"/>
                    <a:gd name="T1" fmla="*/ 502 h 502"/>
                    <a:gd name="T2" fmla="*/ 5 w 421"/>
                    <a:gd name="T3" fmla="*/ 455 h 502"/>
                    <a:gd name="T4" fmla="*/ 0 w 421"/>
                    <a:gd name="T5" fmla="*/ 416 h 502"/>
                    <a:gd name="T6" fmla="*/ 2 w 421"/>
                    <a:gd name="T7" fmla="*/ 382 h 502"/>
                    <a:gd name="T8" fmla="*/ 11 w 421"/>
                    <a:gd name="T9" fmla="*/ 354 h 502"/>
                    <a:gd name="T10" fmla="*/ 26 w 421"/>
                    <a:gd name="T11" fmla="*/ 332 h 502"/>
                    <a:gd name="T12" fmla="*/ 45 w 421"/>
                    <a:gd name="T13" fmla="*/ 315 h 502"/>
                    <a:gd name="T14" fmla="*/ 70 w 421"/>
                    <a:gd name="T15" fmla="*/ 300 h 502"/>
                    <a:gd name="T16" fmla="*/ 98 w 421"/>
                    <a:gd name="T17" fmla="*/ 290 h 502"/>
                    <a:gd name="T18" fmla="*/ 119 w 421"/>
                    <a:gd name="T19" fmla="*/ 283 h 502"/>
                    <a:gd name="T20" fmla="*/ 186 w 421"/>
                    <a:gd name="T21" fmla="*/ 271 h 502"/>
                    <a:gd name="T22" fmla="*/ 224 w 421"/>
                    <a:gd name="T23" fmla="*/ 265 h 502"/>
                    <a:gd name="T24" fmla="*/ 258 w 421"/>
                    <a:gd name="T25" fmla="*/ 257 h 502"/>
                    <a:gd name="T26" fmla="*/ 272 w 421"/>
                    <a:gd name="T27" fmla="*/ 252 h 502"/>
                    <a:gd name="T28" fmla="*/ 292 w 421"/>
                    <a:gd name="T29" fmla="*/ 241 h 502"/>
                    <a:gd name="T30" fmla="*/ 302 w 421"/>
                    <a:gd name="T31" fmla="*/ 231 h 502"/>
                    <a:gd name="T32" fmla="*/ 310 w 421"/>
                    <a:gd name="T33" fmla="*/ 218 h 502"/>
                    <a:gd name="T34" fmla="*/ 315 w 421"/>
                    <a:gd name="T35" fmla="*/ 202 h 502"/>
                    <a:gd name="T36" fmla="*/ 317 w 421"/>
                    <a:gd name="T37" fmla="*/ 182 h 502"/>
                    <a:gd name="T38" fmla="*/ 315 w 421"/>
                    <a:gd name="T39" fmla="*/ 159 h 502"/>
                    <a:gd name="T40" fmla="*/ 263 w 421"/>
                    <a:gd name="T41" fmla="*/ 157 h 502"/>
                    <a:gd name="T42" fmla="*/ 309 w 421"/>
                    <a:gd name="T43" fmla="*/ 0 h 502"/>
                    <a:gd name="T44" fmla="*/ 421 w 421"/>
                    <a:gd name="T45" fmla="*/ 119 h 502"/>
                    <a:gd name="T46" fmla="*/ 379 w 421"/>
                    <a:gd name="T47" fmla="*/ 130 h 502"/>
                    <a:gd name="T48" fmla="*/ 386 w 421"/>
                    <a:gd name="T49" fmla="*/ 173 h 502"/>
                    <a:gd name="T50" fmla="*/ 386 w 421"/>
                    <a:gd name="T51" fmla="*/ 210 h 502"/>
                    <a:gd name="T52" fmla="*/ 381 w 421"/>
                    <a:gd name="T53" fmla="*/ 240 h 502"/>
                    <a:gd name="T54" fmla="*/ 368 w 421"/>
                    <a:gd name="T55" fmla="*/ 265 h 502"/>
                    <a:gd name="T56" fmla="*/ 351 w 421"/>
                    <a:gd name="T57" fmla="*/ 286 h 502"/>
                    <a:gd name="T58" fmla="*/ 330 w 421"/>
                    <a:gd name="T59" fmla="*/ 302 h 502"/>
                    <a:gd name="T60" fmla="*/ 305 w 421"/>
                    <a:gd name="T61" fmla="*/ 313 h 502"/>
                    <a:gd name="T62" fmla="*/ 276 w 421"/>
                    <a:gd name="T63" fmla="*/ 324 h 502"/>
                    <a:gd name="T64" fmla="*/ 256 w 421"/>
                    <a:gd name="T65" fmla="*/ 328 h 502"/>
                    <a:gd name="T66" fmla="*/ 196 w 421"/>
                    <a:gd name="T67" fmla="*/ 340 h 502"/>
                    <a:gd name="T68" fmla="*/ 155 w 421"/>
                    <a:gd name="T69" fmla="*/ 346 h 502"/>
                    <a:gd name="T70" fmla="*/ 119 w 421"/>
                    <a:gd name="T71" fmla="*/ 355 h 502"/>
                    <a:gd name="T72" fmla="*/ 104 w 421"/>
                    <a:gd name="T73" fmla="*/ 361 h 502"/>
                    <a:gd name="T74" fmla="*/ 87 w 421"/>
                    <a:gd name="T75" fmla="*/ 372 h 502"/>
                    <a:gd name="T76" fmla="*/ 78 w 421"/>
                    <a:gd name="T77" fmla="*/ 384 h 502"/>
                    <a:gd name="T78" fmla="*/ 73 w 421"/>
                    <a:gd name="T79" fmla="*/ 399 h 502"/>
                    <a:gd name="T80" fmla="*/ 70 w 421"/>
                    <a:gd name="T81" fmla="*/ 417 h 502"/>
                    <a:gd name="T82" fmla="*/ 72 w 421"/>
                    <a:gd name="T83" fmla="*/ 439 h 502"/>
                    <a:gd name="T84" fmla="*/ 78 w 421"/>
                    <a:gd name="T85" fmla="*/ 467 h 502"/>
                    <a:gd name="T86" fmla="*/ 17 w 421"/>
                    <a:gd name="T8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1" h="502">
                      <a:moveTo>
                        <a:pt x="17" y="502"/>
                      </a:moveTo>
                      <a:lnTo>
                        <a:pt x="17" y="502"/>
                      </a:lnTo>
                      <a:lnTo>
                        <a:pt x="10" y="477"/>
                      </a:lnTo>
                      <a:lnTo>
                        <a:pt x="5" y="455"/>
                      </a:lnTo>
                      <a:lnTo>
                        <a:pt x="1" y="434"/>
                      </a:lnTo>
                      <a:lnTo>
                        <a:pt x="0" y="416"/>
                      </a:lnTo>
                      <a:lnTo>
                        <a:pt x="0" y="397"/>
                      </a:lnTo>
                      <a:lnTo>
                        <a:pt x="2" y="382"/>
                      </a:lnTo>
                      <a:lnTo>
                        <a:pt x="6" y="367"/>
                      </a:lnTo>
                      <a:lnTo>
                        <a:pt x="11" y="354"/>
                      </a:lnTo>
                      <a:lnTo>
                        <a:pt x="18" y="342"/>
                      </a:lnTo>
                      <a:lnTo>
                        <a:pt x="26" y="332"/>
                      </a:lnTo>
                      <a:lnTo>
                        <a:pt x="35" y="323"/>
                      </a:lnTo>
                      <a:lnTo>
                        <a:pt x="45" y="315"/>
                      </a:lnTo>
                      <a:lnTo>
                        <a:pt x="57" y="307"/>
                      </a:lnTo>
                      <a:lnTo>
                        <a:pt x="70" y="300"/>
                      </a:lnTo>
                      <a:lnTo>
                        <a:pt x="83" y="295"/>
                      </a:lnTo>
                      <a:lnTo>
                        <a:pt x="98" y="290"/>
                      </a:lnTo>
                      <a:lnTo>
                        <a:pt x="98" y="290"/>
                      </a:lnTo>
                      <a:lnTo>
                        <a:pt x="119" y="283"/>
                      </a:lnTo>
                      <a:lnTo>
                        <a:pt x="141" y="278"/>
                      </a:lnTo>
                      <a:lnTo>
                        <a:pt x="186" y="271"/>
                      </a:lnTo>
                      <a:lnTo>
                        <a:pt x="186" y="271"/>
                      </a:lnTo>
                      <a:lnTo>
                        <a:pt x="224" y="265"/>
                      </a:lnTo>
                      <a:lnTo>
                        <a:pt x="241" y="261"/>
                      </a:lnTo>
                      <a:lnTo>
                        <a:pt x="258" y="257"/>
                      </a:lnTo>
                      <a:lnTo>
                        <a:pt x="258" y="257"/>
                      </a:lnTo>
                      <a:lnTo>
                        <a:pt x="272" y="252"/>
                      </a:lnTo>
                      <a:lnTo>
                        <a:pt x="286" y="245"/>
                      </a:lnTo>
                      <a:lnTo>
                        <a:pt x="292" y="241"/>
                      </a:lnTo>
                      <a:lnTo>
                        <a:pt x="297" y="236"/>
                      </a:lnTo>
                      <a:lnTo>
                        <a:pt x="302" y="231"/>
                      </a:lnTo>
                      <a:lnTo>
                        <a:pt x="306" y="224"/>
                      </a:lnTo>
                      <a:lnTo>
                        <a:pt x="310" y="218"/>
                      </a:lnTo>
                      <a:lnTo>
                        <a:pt x="313" y="210"/>
                      </a:lnTo>
                      <a:lnTo>
                        <a:pt x="315" y="202"/>
                      </a:lnTo>
                      <a:lnTo>
                        <a:pt x="317" y="193"/>
                      </a:lnTo>
                      <a:lnTo>
                        <a:pt x="317" y="182"/>
                      </a:lnTo>
                      <a:lnTo>
                        <a:pt x="317" y="172"/>
                      </a:lnTo>
                      <a:lnTo>
                        <a:pt x="315" y="159"/>
                      </a:lnTo>
                      <a:lnTo>
                        <a:pt x="313" y="146"/>
                      </a:lnTo>
                      <a:lnTo>
                        <a:pt x="263" y="157"/>
                      </a:lnTo>
                      <a:lnTo>
                        <a:pt x="285" y="79"/>
                      </a:lnTo>
                      <a:lnTo>
                        <a:pt x="309" y="0"/>
                      </a:lnTo>
                      <a:lnTo>
                        <a:pt x="365" y="61"/>
                      </a:lnTo>
                      <a:lnTo>
                        <a:pt x="421" y="119"/>
                      </a:lnTo>
                      <a:lnTo>
                        <a:pt x="379" y="130"/>
                      </a:lnTo>
                      <a:lnTo>
                        <a:pt x="379" y="130"/>
                      </a:lnTo>
                      <a:lnTo>
                        <a:pt x="383" y="152"/>
                      </a:lnTo>
                      <a:lnTo>
                        <a:pt x="386" y="173"/>
                      </a:lnTo>
                      <a:lnTo>
                        <a:pt x="387" y="193"/>
                      </a:lnTo>
                      <a:lnTo>
                        <a:pt x="386" y="210"/>
                      </a:lnTo>
                      <a:lnTo>
                        <a:pt x="385" y="226"/>
                      </a:lnTo>
                      <a:lnTo>
                        <a:pt x="381" y="240"/>
                      </a:lnTo>
                      <a:lnTo>
                        <a:pt x="374" y="253"/>
                      </a:lnTo>
                      <a:lnTo>
                        <a:pt x="368" y="265"/>
                      </a:lnTo>
                      <a:lnTo>
                        <a:pt x="360" y="275"/>
                      </a:lnTo>
                      <a:lnTo>
                        <a:pt x="351" y="286"/>
                      </a:lnTo>
                      <a:lnTo>
                        <a:pt x="340" y="294"/>
                      </a:lnTo>
                      <a:lnTo>
                        <a:pt x="330" y="302"/>
                      </a:lnTo>
                      <a:lnTo>
                        <a:pt x="317" y="308"/>
                      </a:lnTo>
                      <a:lnTo>
                        <a:pt x="305" y="313"/>
                      </a:lnTo>
                      <a:lnTo>
                        <a:pt x="290" y="319"/>
                      </a:lnTo>
                      <a:lnTo>
                        <a:pt x="276" y="324"/>
                      </a:lnTo>
                      <a:lnTo>
                        <a:pt x="276" y="324"/>
                      </a:lnTo>
                      <a:lnTo>
                        <a:pt x="256" y="328"/>
                      </a:lnTo>
                      <a:lnTo>
                        <a:pt x="237" y="333"/>
                      </a:lnTo>
                      <a:lnTo>
                        <a:pt x="196" y="340"/>
                      </a:lnTo>
                      <a:lnTo>
                        <a:pt x="196" y="340"/>
                      </a:lnTo>
                      <a:lnTo>
                        <a:pt x="155" y="346"/>
                      </a:lnTo>
                      <a:lnTo>
                        <a:pt x="136" y="350"/>
                      </a:lnTo>
                      <a:lnTo>
                        <a:pt x="119" y="355"/>
                      </a:lnTo>
                      <a:lnTo>
                        <a:pt x="119" y="355"/>
                      </a:lnTo>
                      <a:lnTo>
                        <a:pt x="104" y="361"/>
                      </a:lnTo>
                      <a:lnTo>
                        <a:pt x="93" y="368"/>
                      </a:lnTo>
                      <a:lnTo>
                        <a:pt x="87" y="372"/>
                      </a:lnTo>
                      <a:lnTo>
                        <a:pt x="82" y="379"/>
                      </a:lnTo>
                      <a:lnTo>
                        <a:pt x="78" y="384"/>
                      </a:lnTo>
                      <a:lnTo>
                        <a:pt x="76" y="391"/>
                      </a:lnTo>
                      <a:lnTo>
                        <a:pt x="73" y="399"/>
                      </a:lnTo>
                      <a:lnTo>
                        <a:pt x="72" y="408"/>
                      </a:lnTo>
                      <a:lnTo>
                        <a:pt x="70" y="417"/>
                      </a:lnTo>
                      <a:lnTo>
                        <a:pt x="70" y="427"/>
                      </a:lnTo>
                      <a:lnTo>
                        <a:pt x="72" y="439"/>
                      </a:lnTo>
                      <a:lnTo>
                        <a:pt x="74" y="452"/>
                      </a:lnTo>
                      <a:lnTo>
                        <a:pt x="78" y="467"/>
                      </a:lnTo>
                      <a:lnTo>
                        <a:pt x="82" y="481"/>
                      </a:lnTo>
                      <a:lnTo>
                        <a:pt x="17" y="502"/>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13" name="Freeform 28">
                  <a:extLst>
                    <a:ext uri="{FF2B5EF4-FFF2-40B4-BE49-F238E27FC236}">
                      <a16:creationId xmlns:a16="http://schemas.microsoft.com/office/drawing/2014/main" id="{67858853-EEAA-4916-BDC7-AB9D30669F44}"/>
                    </a:ext>
                  </a:extLst>
                </p:cNvPr>
                <p:cNvSpPr>
                  <a:spLocks noEditPoints="1"/>
                </p:cNvSpPr>
                <p:nvPr/>
              </p:nvSpPr>
              <p:spPr bwMode="auto">
                <a:xfrm>
                  <a:off x="10981804" y="5819608"/>
                  <a:ext cx="145139" cy="145139"/>
                </a:xfrm>
                <a:custGeom>
                  <a:avLst/>
                  <a:gdLst>
                    <a:gd name="T0" fmla="*/ 76 w 153"/>
                    <a:gd name="T1" fmla="*/ 0 h 153"/>
                    <a:gd name="T2" fmla="*/ 92 w 153"/>
                    <a:gd name="T3" fmla="*/ 2 h 153"/>
                    <a:gd name="T4" fmla="*/ 119 w 153"/>
                    <a:gd name="T5" fmla="*/ 13 h 153"/>
                    <a:gd name="T6" fmla="*/ 131 w 153"/>
                    <a:gd name="T7" fmla="*/ 23 h 153"/>
                    <a:gd name="T8" fmla="*/ 147 w 153"/>
                    <a:gd name="T9" fmla="*/ 47 h 153"/>
                    <a:gd name="T10" fmla="*/ 153 w 153"/>
                    <a:gd name="T11" fmla="*/ 69 h 153"/>
                    <a:gd name="T12" fmla="*/ 153 w 153"/>
                    <a:gd name="T13" fmla="*/ 77 h 153"/>
                    <a:gd name="T14" fmla="*/ 152 w 153"/>
                    <a:gd name="T15" fmla="*/ 93 h 153"/>
                    <a:gd name="T16" fmla="*/ 140 w 153"/>
                    <a:gd name="T17" fmla="*/ 120 h 153"/>
                    <a:gd name="T18" fmla="*/ 131 w 153"/>
                    <a:gd name="T19" fmla="*/ 131 h 153"/>
                    <a:gd name="T20" fmla="*/ 106 w 153"/>
                    <a:gd name="T21" fmla="*/ 148 h 153"/>
                    <a:gd name="T22" fmla="*/ 84 w 153"/>
                    <a:gd name="T23" fmla="*/ 153 h 153"/>
                    <a:gd name="T24" fmla="*/ 76 w 153"/>
                    <a:gd name="T25" fmla="*/ 153 h 153"/>
                    <a:gd name="T26" fmla="*/ 62 w 153"/>
                    <a:gd name="T27" fmla="*/ 152 h 153"/>
                    <a:gd name="T28" fmla="*/ 34 w 153"/>
                    <a:gd name="T29" fmla="*/ 140 h 153"/>
                    <a:gd name="T30" fmla="*/ 22 w 153"/>
                    <a:gd name="T31" fmla="*/ 131 h 153"/>
                    <a:gd name="T32" fmla="*/ 6 w 153"/>
                    <a:gd name="T33" fmla="*/ 107 h 153"/>
                    <a:gd name="T34" fmla="*/ 0 w 153"/>
                    <a:gd name="T35" fmla="*/ 85 h 153"/>
                    <a:gd name="T36" fmla="*/ 0 w 153"/>
                    <a:gd name="T37" fmla="*/ 77 h 153"/>
                    <a:gd name="T38" fmla="*/ 1 w 153"/>
                    <a:gd name="T39" fmla="*/ 61 h 153"/>
                    <a:gd name="T40" fmla="*/ 13 w 153"/>
                    <a:gd name="T41" fmla="*/ 34 h 153"/>
                    <a:gd name="T42" fmla="*/ 22 w 153"/>
                    <a:gd name="T43" fmla="*/ 23 h 153"/>
                    <a:gd name="T44" fmla="*/ 47 w 153"/>
                    <a:gd name="T45" fmla="*/ 6 h 153"/>
                    <a:gd name="T46" fmla="*/ 68 w 153"/>
                    <a:gd name="T47" fmla="*/ 1 h 153"/>
                    <a:gd name="T48" fmla="*/ 76 w 153"/>
                    <a:gd name="T49" fmla="*/ 0 h 153"/>
                    <a:gd name="T50" fmla="*/ 101 w 153"/>
                    <a:gd name="T51" fmla="*/ 54 h 153"/>
                    <a:gd name="T52" fmla="*/ 89 w 153"/>
                    <a:gd name="T53" fmla="*/ 46 h 153"/>
                    <a:gd name="T54" fmla="*/ 76 w 153"/>
                    <a:gd name="T55" fmla="*/ 43 h 153"/>
                    <a:gd name="T56" fmla="*/ 69 w 153"/>
                    <a:gd name="T57" fmla="*/ 44 h 153"/>
                    <a:gd name="T58" fmla="*/ 58 w 153"/>
                    <a:gd name="T59" fmla="*/ 50 h 153"/>
                    <a:gd name="T60" fmla="*/ 52 w 153"/>
                    <a:gd name="T61" fmla="*/ 54 h 153"/>
                    <a:gd name="T62" fmla="*/ 46 w 153"/>
                    <a:gd name="T63" fmla="*/ 64 h 153"/>
                    <a:gd name="T64" fmla="*/ 43 w 153"/>
                    <a:gd name="T65" fmla="*/ 77 h 153"/>
                    <a:gd name="T66" fmla="*/ 43 w 153"/>
                    <a:gd name="T67" fmla="*/ 84 h 153"/>
                    <a:gd name="T68" fmla="*/ 48 w 153"/>
                    <a:gd name="T69" fmla="*/ 96 h 153"/>
                    <a:gd name="T70" fmla="*/ 52 w 153"/>
                    <a:gd name="T71" fmla="*/ 101 h 153"/>
                    <a:gd name="T72" fmla="*/ 63 w 153"/>
                    <a:gd name="T73" fmla="*/ 109 h 153"/>
                    <a:gd name="T74" fmla="*/ 76 w 153"/>
                    <a:gd name="T75" fmla="*/ 111 h 153"/>
                    <a:gd name="T76" fmla="*/ 84 w 153"/>
                    <a:gd name="T77" fmla="*/ 110 h 153"/>
                    <a:gd name="T78" fmla="*/ 96 w 153"/>
                    <a:gd name="T79" fmla="*/ 105 h 153"/>
                    <a:gd name="T80" fmla="*/ 101 w 153"/>
                    <a:gd name="T81" fmla="*/ 101 h 153"/>
                    <a:gd name="T82" fmla="*/ 107 w 153"/>
                    <a:gd name="T83" fmla="*/ 90 h 153"/>
                    <a:gd name="T84" fmla="*/ 110 w 153"/>
                    <a:gd name="T85" fmla="*/ 77 h 153"/>
                    <a:gd name="T86" fmla="*/ 110 w 153"/>
                    <a:gd name="T87" fmla="*/ 71 h 153"/>
                    <a:gd name="T88" fmla="*/ 105 w 153"/>
                    <a:gd name="T89" fmla="*/ 59 h 153"/>
                    <a:gd name="T90" fmla="*/ 101 w 153"/>
                    <a:gd name="T91" fmla="*/ 5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53">
                      <a:moveTo>
                        <a:pt x="76" y="0"/>
                      </a:moveTo>
                      <a:lnTo>
                        <a:pt x="76" y="0"/>
                      </a:lnTo>
                      <a:lnTo>
                        <a:pt x="84" y="1"/>
                      </a:lnTo>
                      <a:lnTo>
                        <a:pt x="92" y="2"/>
                      </a:lnTo>
                      <a:lnTo>
                        <a:pt x="106" y="6"/>
                      </a:lnTo>
                      <a:lnTo>
                        <a:pt x="119" y="13"/>
                      </a:lnTo>
                      <a:lnTo>
                        <a:pt x="131" y="23"/>
                      </a:lnTo>
                      <a:lnTo>
                        <a:pt x="131" y="23"/>
                      </a:lnTo>
                      <a:lnTo>
                        <a:pt x="140" y="34"/>
                      </a:lnTo>
                      <a:lnTo>
                        <a:pt x="147" y="47"/>
                      </a:lnTo>
                      <a:lnTo>
                        <a:pt x="152" y="61"/>
                      </a:lnTo>
                      <a:lnTo>
                        <a:pt x="153" y="69"/>
                      </a:lnTo>
                      <a:lnTo>
                        <a:pt x="153" y="77"/>
                      </a:lnTo>
                      <a:lnTo>
                        <a:pt x="153" y="77"/>
                      </a:lnTo>
                      <a:lnTo>
                        <a:pt x="153" y="85"/>
                      </a:lnTo>
                      <a:lnTo>
                        <a:pt x="152" y="93"/>
                      </a:lnTo>
                      <a:lnTo>
                        <a:pt x="147" y="107"/>
                      </a:lnTo>
                      <a:lnTo>
                        <a:pt x="140" y="120"/>
                      </a:lnTo>
                      <a:lnTo>
                        <a:pt x="131" y="131"/>
                      </a:lnTo>
                      <a:lnTo>
                        <a:pt x="131" y="131"/>
                      </a:lnTo>
                      <a:lnTo>
                        <a:pt x="119" y="140"/>
                      </a:lnTo>
                      <a:lnTo>
                        <a:pt x="106" y="148"/>
                      </a:lnTo>
                      <a:lnTo>
                        <a:pt x="92" y="152"/>
                      </a:lnTo>
                      <a:lnTo>
                        <a:pt x="84" y="153"/>
                      </a:lnTo>
                      <a:lnTo>
                        <a:pt x="76" y="153"/>
                      </a:lnTo>
                      <a:lnTo>
                        <a:pt x="76" y="153"/>
                      </a:lnTo>
                      <a:lnTo>
                        <a:pt x="68" y="153"/>
                      </a:lnTo>
                      <a:lnTo>
                        <a:pt x="62" y="152"/>
                      </a:lnTo>
                      <a:lnTo>
                        <a:pt x="47" y="148"/>
                      </a:lnTo>
                      <a:lnTo>
                        <a:pt x="34" y="140"/>
                      </a:lnTo>
                      <a:lnTo>
                        <a:pt x="22" y="131"/>
                      </a:lnTo>
                      <a:lnTo>
                        <a:pt x="22" y="131"/>
                      </a:lnTo>
                      <a:lnTo>
                        <a:pt x="13" y="120"/>
                      </a:lnTo>
                      <a:lnTo>
                        <a:pt x="6" y="107"/>
                      </a:lnTo>
                      <a:lnTo>
                        <a:pt x="1" y="93"/>
                      </a:lnTo>
                      <a:lnTo>
                        <a:pt x="0" y="85"/>
                      </a:lnTo>
                      <a:lnTo>
                        <a:pt x="0" y="77"/>
                      </a:lnTo>
                      <a:lnTo>
                        <a:pt x="0" y="77"/>
                      </a:lnTo>
                      <a:lnTo>
                        <a:pt x="0" y="69"/>
                      </a:lnTo>
                      <a:lnTo>
                        <a:pt x="1" y="61"/>
                      </a:lnTo>
                      <a:lnTo>
                        <a:pt x="6" y="47"/>
                      </a:lnTo>
                      <a:lnTo>
                        <a:pt x="13" y="34"/>
                      </a:lnTo>
                      <a:lnTo>
                        <a:pt x="22" y="23"/>
                      </a:lnTo>
                      <a:lnTo>
                        <a:pt x="22" y="23"/>
                      </a:lnTo>
                      <a:lnTo>
                        <a:pt x="34" y="13"/>
                      </a:lnTo>
                      <a:lnTo>
                        <a:pt x="47" y="6"/>
                      </a:lnTo>
                      <a:lnTo>
                        <a:pt x="62" y="2"/>
                      </a:lnTo>
                      <a:lnTo>
                        <a:pt x="68" y="1"/>
                      </a:lnTo>
                      <a:lnTo>
                        <a:pt x="76" y="0"/>
                      </a:lnTo>
                      <a:lnTo>
                        <a:pt x="76" y="0"/>
                      </a:lnTo>
                      <a:close/>
                      <a:moveTo>
                        <a:pt x="101" y="54"/>
                      </a:moveTo>
                      <a:lnTo>
                        <a:pt x="101" y="54"/>
                      </a:lnTo>
                      <a:lnTo>
                        <a:pt x="96" y="50"/>
                      </a:lnTo>
                      <a:lnTo>
                        <a:pt x="89" y="46"/>
                      </a:lnTo>
                      <a:lnTo>
                        <a:pt x="84" y="44"/>
                      </a:lnTo>
                      <a:lnTo>
                        <a:pt x="76" y="43"/>
                      </a:lnTo>
                      <a:lnTo>
                        <a:pt x="76" y="43"/>
                      </a:lnTo>
                      <a:lnTo>
                        <a:pt x="69" y="44"/>
                      </a:lnTo>
                      <a:lnTo>
                        <a:pt x="63" y="46"/>
                      </a:lnTo>
                      <a:lnTo>
                        <a:pt x="58" y="50"/>
                      </a:lnTo>
                      <a:lnTo>
                        <a:pt x="52" y="54"/>
                      </a:lnTo>
                      <a:lnTo>
                        <a:pt x="52" y="54"/>
                      </a:lnTo>
                      <a:lnTo>
                        <a:pt x="48" y="59"/>
                      </a:lnTo>
                      <a:lnTo>
                        <a:pt x="46" y="64"/>
                      </a:lnTo>
                      <a:lnTo>
                        <a:pt x="43" y="71"/>
                      </a:lnTo>
                      <a:lnTo>
                        <a:pt x="43" y="77"/>
                      </a:lnTo>
                      <a:lnTo>
                        <a:pt x="43" y="77"/>
                      </a:lnTo>
                      <a:lnTo>
                        <a:pt x="43" y="84"/>
                      </a:lnTo>
                      <a:lnTo>
                        <a:pt x="46" y="90"/>
                      </a:lnTo>
                      <a:lnTo>
                        <a:pt x="48" y="96"/>
                      </a:lnTo>
                      <a:lnTo>
                        <a:pt x="52" y="101"/>
                      </a:lnTo>
                      <a:lnTo>
                        <a:pt x="52" y="101"/>
                      </a:lnTo>
                      <a:lnTo>
                        <a:pt x="58" y="105"/>
                      </a:lnTo>
                      <a:lnTo>
                        <a:pt x="63" y="109"/>
                      </a:lnTo>
                      <a:lnTo>
                        <a:pt x="69" y="110"/>
                      </a:lnTo>
                      <a:lnTo>
                        <a:pt x="76" y="111"/>
                      </a:lnTo>
                      <a:lnTo>
                        <a:pt x="76" y="111"/>
                      </a:lnTo>
                      <a:lnTo>
                        <a:pt x="84" y="110"/>
                      </a:lnTo>
                      <a:lnTo>
                        <a:pt x="89" y="109"/>
                      </a:lnTo>
                      <a:lnTo>
                        <a:pt x="96" y="105"/>
                      </a:lnTo>
                      <a:lnTo>
                        <a:pt x="101" y="101"/>
                      </a:lnTo>
                      <a:lnTo>
                        <a:pt x="101" y="101"/>
                      </a:lnTo>
                      <a:lnTo>
                        <a:pt x="105" y="96"/>
                      </a:lnTo>
                      <a:lnTo>
                        <a:pt x="107" y="90"/>
                      </a:lnTo>
                      <a:lnTo>
                        <a:pt x="110" y="84"/>
                      </a:lnTo>
                      <a:lnTo>
                        <a:pt x="110" y="77"/>
                      </a:lnTo>
                      <a:lnTo>
                        <a:pt x="110" y="77"/>
                      </a:lnTo>
                      <a:lnTo>
                        <a:pt x="110" y="71"/>
                      </a:lnTo>
                      <a:lnTo>
                        <a:pt x="107" y="64"/>
                      </a:lnTo>
                      <a:lnTo>
                        <a:pt x="105" y="59"/>
                      </a:lnTo>
                      <a:lnTo>
                        <a:pt x="101" y="54"/>
                      </a:lnTo>
                      <a:lnTo>
                        <a:pt x="101" y="54"/>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14" name="Freeform 29">
                  <a:extLst>
                    <a:ext uri="{FF2B5EF4-FFF2-40B4-BE49-F238E27FC236}">
                      <a16:creationId xmlns:a16="http://schemas.microsoft.com/office/drawing/2014/main" id="{4F885F78-CB7A-4384-BDD2-4F106CE4712D}"/>
                    </a:ext>
                  </a:extLst>
                </p:cNvPr>
                <p:cNvSpPr>
                  <a:spLocks/>
                </p:cNvSpPr>
                <p:nvPr/>
              </p:nvSpPr>
              <p:spPr bwMode="auto">
                <a:xfrm>
                  <a:off x="11027338" y="6087118"/>
                  <a:ext cx="147036" cy="137550"/>
                </a:xfrm>
                <a:custGeom>
                  <a:avLst/>
                  <a:gdLst>
                    <a:gd name="T0" fmla="*/ 120 w 155"/>
                    <a:gd name="T1" fmla="*/ 6 h 145"/>
                    <a:gd name="T2" fmla="*/ 120 w 155"/>
                    <a:gd name="T3" fmla="*/ 6 h 145"/>
                    <a:gd name="T4" fmla="*/ 117 w 155"/>
                    <a:gd name="T5" fmla="*/ 22 h 145"/>
                    <a:gd name="T6" fmla="*/ 112 w 155"/>
                    <a:gd name="T7" fmla="*/ 38 h 145"/>
                    <a:gd name="T8" fmla="*/ 107 w 155"/>
                    <a:gd name="T9" fmla="*/ 51 h 145"/>
                    <a:gd name="T10" fmla="*/ 100 w 155"/>
                    <a:gd name="T11" fmla="*/ 65 h 145"/>
                    <a:gd name="T12" fmla="*/ 100 w 155"/>
                    <a:gd name="T13" fmla="*/ 65 h 145"/>
                    <a:gd name="T14" fmla="*/ 114 w 155"/>
                    <a:gd name="T15" fmla="*/ 77 h 145"/>
                    <a:gd name="T16" fmla="*/ 129 w 155"/>
                    <a:gd name="T17" fmla="*/ 91 h 145"/>
                    <a:gd name="T18" fmla="*/ 143 w 155"/>
                    <a:gd name="T19" fmla="*/ 107 h 145"/>
                    <a:gd name="T20" fmla="*/ 155 w 155"/>
                    <a:gd name="T21" fmla="*/ 124 h 145"/>
                    <a:gd name="T22" fmla="*/ 126 w 155"/>
                    <a:gd name="T23" fmla="*/ 142 h 145"/>
                    <a:gd name="T24" fmla="*/ 126 w 155"/>
                    <a:gd name="T25" fmla="*/ 142 h 145"/>
                    <a:gd name="T26" fmla="*/ 116 w 155"/>
                    <a:gd name="T27" fmla="*/ 128 h 145"/>
                    <a:gd name="T28" fmla="*/ 105 w 155"/>
                    <a:gd name="T29" fmla="*/ 115 h 145"/>
                    <a:gd name="T30" fmla="*/ 93 w 155"/>
                    <a:gd name="T31" fmla="*/ 103 h 145"/>
                    <a:gd name="T32" fmla="*/ 80 w 155"/>
                    <a:gd name="T33" fmla="*/ 93 h 145"/>
                    <a:gd name="T34" fmla="*/ 80 w 155"/>
                    <a:gd name="T35" fmla="*/ 93 h 145"/>
                    <a:gd name="T36" fmla="*/ 67 w 155"/>
                    <a:gd name="T37" fmla="*/ 107 h 145"/>
                    <a:gd name="T38" fmla="*/ 54 w 155"/>
                    <a:gd name="T39" fmla="*/ 121 h 145"/>
                    <a:gd name="T40" fmla="*/ 40 w 155"/>
                    <a:gd name="T41" fmla="*/ 133 h 145"/>
                    <a:gd name="T42" fmla="*/ 24 w 155"/>
                    <a:gd name="T43" fmla="*/ 145 h 145"/>
                    <a:gd name="T44" fmla="*/ 3 w 155"/>
                    <a:gd name="T45" fmla="*/ 117 h 145"/>
                    <a:gd name="T46" fmla="*/ 3 w 155"/>
                    <a:gd name="T47" fmla="*/ 117 h 145"/>
                    <a:gd name="T48" fmla="*/ 16 w 155"/>
                    <a:gd name="T49" fmla="*/ 108 h 145"/>
                    <a:gd name="T50" fmla="*/ 29 w 155"/>
                    <a:gd name="T51" fmla="*/ 97 h 145"/>
                    <a:gd name="T52" fmla="*/ 41 w 155"/>
                    <a:gd name="T53" fmla="*/ 86 h 145"/>
                    <a:gd name="T54" fmla="*/ 51 w 155"/>
                    <a:gd name="T55" fmla="*/ 74 h 145"/>
                    <a:gd name="T56" fmla="*/ 51 w 155"/>
                    <a:gd name="T57" fmla="*/ 74 h 145"/>
                    <a:gd name="T58" fmla="*/ 27 w 155"/>
                    <a:gd name="T59" fmla="*/ 61 h 145"/>
                    <a:gd name="T60" fmla="*/ 0 w 155"/>
                    <a:gd name="T61" fmla="*/ 51 h 145"/>
                    <a:gd name="T62" fmla="*/ 11 w 155"/>
                    <a:gd name="T63" fmla="*/ 18 h 145"/>
                    <a:gd name="T64" fmla="*/ 11 w 155"/>
                    <a:gd name="T65" fmla="*/ 18 h 145"/>
                    <a:gd name="T66" fmla="*/ 42 w 155"/>
                    <a:gd name="T67" fmla="*/ 31 h 145"/>
                    <a:gd name="T68" fmla="*/ 57 w 155"/>
                    <a:gd name="T69" fmla="*/ 38 h 145"/>
                    <a:gd name="T70" fmla="*/ 71 w 155"/>
                    <a:gd name="T71" fmla="*/ 45 h 145"/>
                    <a:gd name="T72" fmla="*/ 71 w 155"/>
                    <a:gd name="T73" fmla="*/ 45 h 145"/>
                    <a:gd name="T74" fmla="*/ 76 w 155"/>
                    <a:gd name="T75" fmla="*/ 35 h 145"/>
                    <a:gd name="T76" fmla="*/ 80 w 155"/>
                    <a:gd name="T77" fmla="*/ 24 h 145"/>
                    <a:gd name="T78" fmla="*/ 84 w 155"/>
                    <a:gd name="T79" fmla="*/ 13 h 145"/>
                    <a:gd name="T80" fmla="*/ 87 w 155"/>
                    <a:gd name="T81" fmla="*/ 0 h 145"/>
                    <a:gd name="T82" fmla="*/ 120 w 155"/>
                    <a:gd name="T83" fmla="*/ 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45">
                      <a:moveTo>
                        <a:pt x="120" y="6"/>
                      </a:moveTo>
                      <a:lnTo>
                        <a:pt x="120" y="6"/>
                      </a:lnTo>
                      <a:lnTo>
                        <a:pt x="117" y="22"/>
                      </a:lnTo>
                      <a:lnTo>
                        <a:pt x="112" y="38"/>
                      </a:lnTo>
                      <a:lnTo>
                        <a:pt x="107" y="51"/>
                      </a:lnTo>
                      <a:lnTo>
                        <a:pt x="100" y="65"/>
                      </a:lnTo>
                      <a:lnTo>
                        <a:pt x="100" y="65"/>
                      </a:lnTo>
                      <a:lnTo>
                        <a:pt x="114" y="77"/>
                      </a:lnTo>
                      <a:lnTo>
                        <a:pt x="129" y="91"/>
                      </a:lnTo>
                      <a:lnTo>
                        <a:pt x="143" y="107"/>
                      </a:lnTo>
                      <a:lnTo>
                        <a:pt x="155" y="124"/>
                      </a:lnTo>
                      <a:lnTo>
                        <a:pt x="126" y="142"/>
                      </a:lnTo>
                      <a:lnTo>
                        <a:pt x="126" y="142"/>
                      </a:lnTo>
                      <a:lnTo>
                        <a:pt x="116" y="128"/>
                      </a:lnTo>
                      <a:lnTo>
                        <a:pt x="105" y="115"/>
                      </a:lnTo>
                      <a:lnTo>
                        <a:pt x="93" y="103"/>
                      </a:lnTo>
                      <a:lnTo>
                        <a:pt x="80" y="93"/>
                      </a:lnTo>
                      <a:lnTo>
                        <a:pt x="80" y="93"/>
                      </a:lnTo>
                      <a:lnTo>
                        <a:pt x="67" y="107"/>
                      </a:lnTo>
                      <a:lnTo>
                        <a:pt x="54" y="121"/>
                      </a:lnTo>
                      <a:lnTo>
                        <a:pt x="40" y="133"/>
                      </a:lnTo>
                      <a:lnTo>
                        <a:pt x="24" y="145"/>
                      </a:lnTo>
                      <a:lnTo>
                        <a:pt x="3" y="117"/>
                      </a:lnTo>
                      <a:lnTo>
                        <a:pt x="3" y="117"/>
                      </a:lnTo>
                      <a:lnTo>
                        <a:pt x="16" y="108"/>
                      </a:lnTo>
                      <a:lnTo>
                        <a:pt x="29" y="97"/>
                      </a:lnTo>
                      <a:lnTo>
                        <a:pt x="41" y="86"/>
                      </a:lnTo>
                      <a:lnTo>
                        <a:pt x="51" y="74"/>
                      </a:lnTo>
                      <a:lnTo>
                        <a:pt x="51" y="74"/>
                      </a:lnTo>
                      <a:lnTo>
                        <a:pt x="27" y="61"/>
                      </a:lnTo>
                      <a:lnTo>
                        <a:pt x="0" y="51"/>
                      </a:lnTo>
                      <a:lnTo>
                        <a:pt x="11" y="18"/>
                      </a:lnTo>
                      <a:lnTo>
                        <a:pt x="11" y="18"/>
                      </a:lnTo>
                      <a:lnTo>
                        <a:pt x="42" y="31"/>
                      </a:lnTo>
                      <a:lnTo>
                        <a:pt x="57" y="38"/>
                      </a:lnTo>
                      <a:lnTo>
                        <a:pt x="71" y="45"/>
                      </a:lnTo>
                      <a:lnTo>
                        <a:pt x="71" y="45"/>
                      </a:lnTo>
                      <a:lnTo>
                        <a:pt x="76" y="35"/>
                      </a:lnTo>
                      <a:lnTo>
                        <a:pt x="80" y="24"/>
                      </a:lnTo>
                      <a:lnTo>
                        <a:pt x="84" y="13"/>
                      </a:lnTo>
                      <a:lnTo>
                        <a:pt x="87" y="0"/>
                      </a:lnTo>
                      <a:lnTo>
                        <a:pt x="120" y="6"/>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15" name="Freeform 30">
                  <a:extLst>
                    <a:ext uri="{FF2B5EF4-FFF2-40B4-BE49-F238E27FC236}">
                      <a16:creationId xmlns:a16="http://schemas.microsoft.com/office/drawing/2014/main" id="{A3CA5E50-6EBA-4B05-BC4D-423064CD7DAA}"/>
                    </a:ext>
                  </a:extLst>
                </p:cNvPr>
                <p:cNvSpPr>
                  <a:spLocks noEditPoints="1"/>
                </p:cNvSpPr>
                <p:nvPr/>
              </p:nvSpPr>
              <p:spPr bwMode="auto">
                <a:xfrm>
                  <a:off x="11193346" y="6034945"/>
                  <a:ext cx="145139" cy="145139"/>
                </a:xfrm>
                <a:custGeom>
                  <a:avLst/>
                  <a:gdLst>
                    <a:gd name="T0" fmla="*/ 77 w 153"/>
                    <a:gd name="T1" fmla="*/ 0 h 153"/>
                    <a:gd name="T2" fmla="*/ 93 w 153"/>
                    <a:gd name="T3" fmla="*/ 1 h 153"/>
                    <a:gd name="T4" fmla="*/ 120 w 153"/>
                    <a:gd name="T5" fmla="*/ 13 h 153"/>
                    <a:gd name="T6" fmla="*/ 131 w 153"/>
                    <a:gd name="T7" fmla="*/ 22 h 153"/>
                    <a:gd name="T8" fmla="*/ 148 w 153"/>
                    <a:gd name="T9" fmla="*/ 45 h 153"/>
                    <a:gd name="T10" fmla="*/ 153 w 153"/>
                    <a:gd name="T11" fmla="*/ 68 h 153"/>
                    <a:gd name="T12" fmla="*/ 153 w 153"/>
                    <a:gd name="T13" fmla="*/ 76 h 153"/>
                    <a:gd name="T14" fmla="*/ 152 w 153"/>
                    <a:gd name="T15" fmla="*/ 91 h 153"/>
                    <a:gd name="T16" fmla="*/ 140 w 153"/>
                    <a:gd name="T17" fmla="*/ 119 h 153"/>
                    <a:gd name="T18" fmla="*/ 131 w 153"/>
                    <a:gd name="T19" fmla="*/ 129 h 153"/>
                    <a:gd name="T20" fmla="*/ 107 w 153"/>
                    <a:gd name="T21" fmla="*/ 146 h 153"/>
                    <a:gd name="T22" fmla="*/ 85 w 153"/>
                    <a:gd name="T23" fmla="*/ 152 h 153"/>
                    <a:gd name="T24" fmla="*/ 77 w 153"/>
                    <a:gd name="T25" fmla="*/ 153 h 153"/>
                    <a:gd name="T26" fmla="*/ 61 w 153"/>
                    <a:gd name="T27" fmla="*/ 150 h 153"/>
                    <a:gd name="T28" fmla="*/ 34 w 153"/>
                    <a:gd name="T29" fmla="*/ 140 h 153"/>
                    <a:gd name="T30" fmla="*/ 22 w 153"/>
                    <a:gd name="T31" fmla="*/ 129 h 153"/>
                    <a:gd name="T32" fmla="*/ 6 w 153"/>
                    <a:gd name="T33" fmla="*/ 106 h 153"/>
                    <a:gd name="T34" fmla="*/ 1 w 153"/>
                    <a:gd name="T35" fmla="*/ 83 h 153"/>
                    <a:gd name="T36" fmla="*/ 0 w 153"/>
                    <a:gd name="T37" fmla="*/ 76 h 153"/>
                    <a:gd name="T38" fmla="*/ 2 w 153"/>
                    <a:gd name="T39" fmla="*/ 60 h 153"/>
                    <a:gd name="T40" fmla="*/ 13 w 153"/>
                    <a:gd name="T41" fmla="*/ 32 h 153"/>
                    <a:gd name="T42" fmla="*/ 22 w 153"/>
                    <a:gd name="T43" fmla="*/ 22 h 153"/>
                    <a:gd name="T44" fmla="*/ 47 w 153"/>
                    <a:gd name="T45" fmla="*/ 5 h 153"/>
                    <a:gd name="T46" fmla="*/ 69 w 153"/>
                    <a:gd name="T47" fmla="*/ 0 h 153"/>
                    <a:gd name="T48" fmla="*/ 77 w 153"/>
                    <a:gd name="T49" fmla="*/ 0 h 153"/>
                    <a:gd name="T50" fmla="*/ 101 w 153"/>
                    <a:gd name="T51" fmla="*/ 52 h 153"/>
                    <a:gd name="T52" fmla="*/ 90 w 153"/>
                    <a:gd name="T53" fmla="*/ 45 h 153"/>
                    <a:gd name="T54" fmla="*/ 77 w 153"/>
                    <a:gd name="T55" fmla="*/ 41 h 153"/>
                    <a:gd name="T56" fmla="*/ 70 w 153"/>
                    <a:gd name="T57" fmla="*/ 43 h 153"/>
                    <a:gd name="T58" fmla="*/ 57 w 153"/>
                    <a:gd name="T59" fmla="*/ 48 h 153"/>
                    <a:gd name="T60" fmla="*/ 53 w 153"/>
                    <a:gd name="T61" fmla="*/ 52 h 153"/>
                    <a:gd name="T62" fmla="*/ 46 w 153"/>
                    <a:gd name="T63" fmla="*/ 62 h 153"/>
                    <a:gd name="T64" fmla="*/ 43 w 153"/>
                    <a:gd name="T65" fmla="*/ 76 h 153"/>
                    <a:gd name="T66" fmla="*/ 44 w 153"/>
                    <a:gd name="T67" fmla="*/ 82 h 153"/>
                    <a:gd name="T68" fmla="*/ 49 w 153"/>
                    <a:gd name="T69" fmla="*/ 94 h 153"/>
                    <a:gd name="T70" fmla="*/ 53 w 153"/>
                    <a:gd name="T71" fmla="*/ 99 h 153"/>
                    <a:gd name="T72" fmla="*/ 64 w 153"/>
                    <a:gd name="T73" fmla="*/ 107 h 153"/>
                    <a:gd name="T74" fmla="*/ 77 w 153"/>
                    <a:gd name="T75" fmla="*/ 110 h 153"/>
                    <a:gd name="T76" fmla="*/ 83 w 153"/>
                    <a:gd name="T77" fmla="*/ 108 h 153"/>
                    <a:gd name="T78" fmla="*/ 95 w 153"/>
                    <a:gd name="T79" fmla="*/ 103 h 153"/>
                    <a:gd name="T80" fmla="*/ 101 w 153"/>
                    <a:gd name="T81" fmla="*/ 99 h 153"/>
                    <a:gd name="T82" fmla="*/ 107 w 153"/>
                    <a:gd name="T83" fmla="*/ 89 h 153"/>
                    <a:gd name="T84" fmla="*/ 110 w 153"/>
                    <a:gd name="T85" fmla="*/ 76 h 153"/>
                    <a:gd name="T86" fmla="*/ 110 w 153"/>
                    <a:gd name="T87" fmla="*/ 69 h 153"/>
                    <a:gd name="T88" fmla="*/ 104 w 153"/>
                    <a:gd name="T89" fmla="*/ 57 h 153"/>
                    <a:gd name="T90" fmla="*/ 101 w 153"/>
                    <a:gd name="T91" fmla="*/ 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53">
                      <a:moveTo>
                        <a:pt x="77" y="0"/>
                      </a:moveTo>
                      <a:lnTo>
                        <a:pt x="77" y="0"/>
                      </a:lnTo>
                      <a:lnTo>
                        <a:pt x="85" y="0"/>
                      </a:lnTo>
                      <a:lnTo>
                        <a:pt x="93" y="1"/>
                      </a:lnTo>
                      <a:lnTo>
                        <a:pt x="107" y="5"/>
                      </a:lnTo>
                      <a:lnTo>
                        <a:pt x="120" y="13"/>
                      </a:lnTo>
                      <a:lnTo>
                        <a:pt x="131" y="22"/>
                      </a:lnTo>
                      <a:lnTo>
                        <a:pt x="131" y="22"/>
                      </a:lnTo>
                      <a:lnTo>
                        <a:pt x="140" y="32"/>
                      </a:lnTo>
                      <a:lnTo>
                        <a:pt x="148" y="45"/>
                      </a:lnTo>
                      <a:lnTo>
                        <a:pt x="152" y="60"/>
                      </a:lnTo>
                      <a:lnTo>
                        <a:pt x="153" y="68"/>
                      </a:lnTo>
                      <a:lnTo>
                        <a:pt x="153" y="76"/>
                      </a:lnTo>
                      <a:lnTo>
                        <a:pt x="153" y="76"/>
                      </a:lnTo>
                      <a:lnTo>
                        <a:pt x="153" y="83"/>
                      </a:lnTo>
                      <a:lnTo>
                        <a:pt x="152" y="91"/>
                      </a:lnTo>
                      <a:lnTo>
                        <a:pt x="148" y="106"/>
                      </a:lnTo>
                      <a:lnTo>
                        <a:pt x="140" y="119"/>
                      </a:lnTo>
                      <a:lnTo>
                        <a:pt x="131" y="129"/>
                      </a:lnTo>
                      <a:lnTo>
                        <a:pt x="131" y="129"/>
                      </a:lnTo>
                      <a:lnTo>
                        <a:pt x="120" y="140"/>
                      </a:lnTo>
                      <a:lnTo>
                        <a:pt x="107" y="146"/>
                      </a:lnTo>
                      <a:lnTo>
                        <a:pt x="93" y="150"/>
                      </a:lnTo>
                      <a:lnTo>
                        <a:pt x="85" y="152"/>
                      </a:lnTo>
                      <a:lnTo>
                        <a:pt x="77" y="153"/>
                      </a:lnTo>
                      <a:lnTo>
                        <a:pt x="77" y="153"/>
                      </a:lnTo>
                      <a:lnTo>
                        <a:pt x="69" y="152"/>
                      </a:lnTo>
                      <a:lnTo>
                        <a:pt x="61" y="150"/>
                      </a:lnTo>
                      <a:lnTo>
                        <a:pt x="47" y="146"/>
                      </a:lnTo>
                      <a:lnTo>
                        <a:pt x="34" y="140"/>
                      </a:lnTo>
                      <a:lnTo>
                        <a:pt x="22" y="129"/>
                      </a:lnTo>
                      <a:lnTo>
                        <a:pt x="22" y="129"/>
                      </a:lnTo>
                      <a:lnTo>
                        <a:pt x="13" y="119"/>
                      </a:lnTo>
                      <a:lnTo>
                        <a:pt x="6" y="106"/>
                      </a:lnTo>
                      <a:lnTo>
                        <a:pt x="2" y="91"/>
                      </a:lnTo>
                      <a:lnTo>
                        <a:pt x="1" y="83"/>
                      </a:lnTo>
                      <a:lnTo>
                        <a:pt x="0" y="76"/>
                      </a:lnTo>
                      <a:lnTo>
                        <a:pt x="0" y="76"/>
                      </a:lnTo>
                      <a:lnTo>
                        <a:pt x="1" y="68"/>
                      </a:lnTo>
                      <a:lnTo>
                        <a:pt x="2" y="60"/>
                      </a:lnTo>
                      <a:lnTo>
                        <a:pt x="6" y="45"/>
                      </a:lnTo>
                      <a:lnTo>
                        <a:pt x="13" y="32"/>
                      </a:lnTo>
                      <a:lnTo>
                        <a:pt x="22" y="22"/>
                      </a:lnTo>
                      <a:lnTo>
                        <a:pt x="22" y="22"/>
                      </a:lnTo>
                      <a:lnTo>
                        <a:pt x="34" y="13"/>
                      </a:lnTo>
                      <a:lnTo>
                        <a:pt x="47" y="5"/>
                      </a:lnTo>
                      <a:lnTo>
                        <a:pt x="61" y="1"/>
                      </a:lnTo>
                      <a:lnTo>
                        <a:pt x="69" y="0"/>
                      </a:lnTo>
                      <a:lnTo>
                        <a:pt x="77" y="0"/>
                      </a:lnTo>
                      <a:lnTo>
                        <a:pt x="77" y="0"/>
                      </a:lnTo>
                      <a:close/>
                      <a:moveTo>
                        <a:pt x="101" y="52"/>
                      </a:moveTo>
                      <a:lnTo>
                        <a:pt x="101" y="52"/>
                      </a:lnTo>
                      <a:lnTo>
                        <a:pt x="95" y="48"/>
                      </a:lnTo>
                      <a:lnTo>
                        <a:pt x="90" y="45"/>
                      </a:lnTo>
                      <a:lnTo>
                        <a:pt x="83" y="43"/>
                      </a:lnTo>
                      <a:lnTo>
                        <a:pt x="77" y="41"/>
                      </a:lnTo>
                      <a:lnTo>
                        <a:pt x="77" y="41"/>
                      </a:lnTo>
                      <a:lnTo>
                        <a:pt x="70" y="43"/>
                      </a:lnTo>
                      <a:lnTo>
                        <a:pt x="64" y="45"/>
                      </a:lnTo>
                      <a:lnTo>
                        <a:pt x="57" y="48"/>
                      </a:lnTo>
                      <a:lnTo>
                        <a:pt x="53" y="52"/>
                      </a:lnTo>
                      <a:lnTo>
                        <a:pt x="53" y="52"/>
                      </a:lnTo>
                      <a:lnTo>
                        <a:pt x="49" y="57"/>
                      </a:lnTo>
                      <a:lnTo>
                        <a:pt x="46" y="62"/>
                      </a:lnTo>
                      <a:lnTo>
                        <a:pt x="44" y="69"/>
                      </a:lnTo>
                      <a:lnTo>
                        <a:pt x="43" y="76"/>
                      </a:lnTo>
                      <a:lnTo>
                        <a:pt x="43" y="76"/>
                      </a:lnTo>
                      <a:lnTo>
                        <a:pt x="44" y="82"/>
                      </a:lnTo>
                      <a:lnTo>
                        <a:pt x="46" y="89"/>
                      </a:lnTo>
                      <a:lnTo>
                        <a:pt x="49" y="94"/>
                      </a:lnTo>
                      <a:lnTo>
                        <a:pt x="53" y="99"/>
                      </a:lnTo>
                      <a:lnTo>
                        <a:pt x="53" y="99"/>
                      </a:lnTo>
                      <a:lnTo>
                        <a:pt x="57" y="103"/>
                      </a:lnTo>
                      <a:lnTo>
                        <a:pt x="64" y="107"/>
                      </a:lnTo>
                      <a:lnTo>
                        <a:pt x="70" y="108"/>
                      </a:lnTo>
                      <a:lnTo>
                        <a:pt x="77" y="110"/>
                      </a:lnTo>
                      <a:lnTo>
                        <a:pt x="77" y="110"/>
                      </a:lnTo>
                      <a:lnTo>
                        <a:pt x="83" y="108"/>
                      </a:lnTo>
                      <a:lnTo>
                        <a:pt x="90" y="107"/>
                      </a:lnTo>
                      <a:lnTo>
                        <a:pt x="95" y="103"/>
                      </a:lnTo>
                      <a:lnTo>
                        <a:pt x="101" y="99"/>
                      </a:lnTo>
                      <a:lnTo>
                        <a:pt x="101" y="99"/>
                      </a:lnTo>
                      <a:lnTo>
                        <a:pt x="104" y="94"/>
                      </a:lnTo>
                      <a:lnTo>
                        <a:pt x="107" y="89"/>
                      </a:lnTo>
                      <a:lnTo>
                        <a:pt x="110" y="82"/>
                      </a:lnTo>
                      <a:lnTo>
                        <a:pt x="110" y="76"/>
                      </a:lnTo>
                      <a:lnTo>
                        <a:pt x="110" y="76"/>
                      </a:lnTo>
                      <a:lnTo>
                        <a:pt x="110" y="69"/>
                      </a:lnTo>
                      <a:lnTo>
                        <a:pt x="107" y="62"/>
                      </a:lnTo>
                      <a:lnTo>
                        <a:pt x="104" y="57"/>
                      </a:lnTo>
                      <a:lnTo>
                        <a:pt x="101" y="52"/>
                      </a:lnTo>
                      <a:lnTo>
                        <a:pt x="101" y="52"/>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16" name="Freeform 31">
                  <a:extLst>
                    <a:ext uri="{FF2B5EF4-FFF2-40B4-BE49-F238E27FC236}">
                      <a16:creationId xmlns:a16="http://schemas.microsoft.com/office/drawing/2014/main" id="{E55A5C2F-A9BD-4164-BCEF-994F408EE192}"/>
                    </a:ext>
                  </a:extLst>
                </p:cNvPr>
                <p:cNvSpPr>
                  <a:spLocks/>
                </p:cNvSpPr>
                <p:nvPr/>
              </p:nvSpPr>
              <p:spPr bwMode="auto">
                <a:xfrm>
                  <a:off x="10812950" y="5886960"/>
                  <a:ext cx="138498" cy="141344"/>
                </a:xfrm>
                <a:custGeom>
                  <a:avLst/>
                  <a:gdLst>
                    <a:gd name="T0" fmla="*/ 10 w 146"/>
                    <a:gd name="T1" fmla="*/ 17 h 149"/>
                    <a:gd name="T2" fmla="*/ 10 w 146"/>
                    <a:gd name="T3" fmla="*/ 17 h 149"/>
                    <a:gd name="T4" fmla="*/ 26 w 146"/>
                    <a:gd name="T5" fmla="*/ 23 h 149"/>
                    <a:gd name="T6" fmla="*/ 40 w 146"/>
                    <a:gd name="T7" fmla="*/ 30 h 149"/>
                    <a:gd name="T8" fmla="*/ 53 w 146"/>
                    <a:gd name="T9" fmla="*/ 38 h 149"/>
                    <a:gd name="T10" fmla="*/ 65 w 146"/>
                    <a:gd name="T11" fmla="*/ 45 h 149"/>
                    <a:gd name="T12" fmla="*/ 65 w 146"/>
                    <a:gd name="T13" fmla="*/ 45 h 149"/>
                    <a:gd name="T14" fmla="*/ 80 w 146"/>
                    <a:gd name="T15" fmla="*/ 32 h 149"/>
                    <a:gd name="T16" fmla="*/ 95 w 146"/>
                    <a:gd name="T17" fmla="*/ 21 h 149"/>
                    <a:gd name="T18" fmla="*/ 114 w 146"/>
                    <a:gd name="T19" fmla="*/ 10 h 149"/>
                    <a:gd name="T20" fmla="*/ 132 w 146"/>
                    <a:gd name="T21" fmla="*/ 0 h 149"/>
                    <a:gd name="T22" fmla="*/ 146 w 146"/>
                    <a:gd name="T23" fmla="*/ 31 h 149"/>
                    <a:gd name="T24" fmla="*/ 146 w 146"/>
                    <a:gd name="T25" fmla="*/ 31 h 149"/>
                    <a:gd name="T26" fmla="*/ 131 w 146"/>
                    <a:gd name="T27" fmla="*/ 39 h 149"/>
                    <a:gd name="T28" fmla="*/ 116 w 146"/>
                    <a:gd name="T29" fmla="*/ 48 h 149"/>
                    <a:gd name="T30" fmla="*/ 103 w 146"/>
                    <a:gd name="T31" fmla="*/ 59 h 149"/>
                    <a:gd name="T32" fmla="*/ 90 w 146"/>
                    <a:gd name="T33" fmla="*/ 69 h 149"/>
                    <a:gd name="T34" fmla="*/ 90 w 146"/>
                    <a:gd name="T35" fmla="*/ 69 h 149"/>
                    <a:gd name="T36" fmla="*/ 103 w 146"/>
                    <a:gd name="T37" fmla="*/ 83 h 149"/>
                    <a:gd name="T38" fmla="*/ 114 w 146"/>
                    <a:gd name="T39" fmla="*/ 99 h 149"/>
                    <a:gd name="T40" fmla="*/ 124 w 146"/>
                    <a:gd name="T41" fmla="*/ 116 h 149"/>
                    <a:gd name="T42" fmla="*/ 135 w 146"/>
                    <a:gd name="T43" fmla="*/ 133 h 149"/>
                    <a:gd name="T44" fmla="*/ 103 w 146"/>
                    <a:gd name="T45" fmla="*/ 149 h 149"/>
                    <a:gd name="T46" fmla="*/ 103 w 146"/>
                    <a:gd name="T47" fmla="*/ 149 h 149"/>
                    <a:gd name="T48" fmla="*/ 95 w 146"/>
                    <a:gd name="T49" fmla="*/ 135 h 149"/>
                    <a:gd name="T50" fmla="*/ 88 w 146"/>
                    <a:gd name="T51" fmla="*/ 120 h 149"/>
                    <a:gd name="T52" fmla="*/ 78 w 146"/>
                    <a:gd name="T53" fmla="*/ 107 h 149"/>
                    <a:gd name="T54" fmla="*/ 68 w 146"/>
                    <a:gd name="T55" fmla="*/ 95 h 149"/>
                    <a:gd name="T56" fmla="*/ 68 w 146"/>
                    <a:gd name="T57" fmla="*/ 95 h 149"/>
                    <a:gd name="T58" fmla="*/ 52 w 146"/>
                    <a:gd name="T59" fmla="*/ 118 h 149"/>
                    <a:gd name="T60" fmla="*/ 36 w 146"/>
                    <a:gd name="T61" fmla="*/ 142 h 149"/>
                    <a:gd name="T62" fmla="*/ 6 w 146"/>
                    <a:gd name="T63" fmla="*/ 127 h 149"/>
                    <a:gd name="T64" fmla="*/ 6 w 146"/>
                    <a:gd name="T65" fmla="*/ 127 h 149"/>
                    <a:gd name="T66" fmla="*/ 23 w 146"/>
                    <a:gd name="T67" fmla="*/ 98 h 149"/>
                    <a:gd name="T68" fmla="*/ 32 w 146"/>
                    <a:gd name="T69" fmla="*/ 85 h 149"/>
                    <a:gd name="T70" fmla="*/ 42 w 146"/>
                    <a:gd name="T71" fmla="*/ 72 h 149"/>
                    <a:gd name="T72" fmla="*/ 42 w 146"/>
                    <a:gd name="T73" fmla="*/ 72 h 149"/>
                    <a:gd name="T74" fmla="*/ 32 w 146"/>
                    <a:gd name="T75" fmla="*/ 65 h 149"/>
                    <a:gd name="T76" fmla="*/ 22 w 146"/>
                    <a:gd name="T77" fmla="*/ 60 h 149"/>
                    <a:gd name="T78" fmla="*/ 12 w 146"/>
                    <a:gd name="T79" fmla="*/ 55 h 149"/>
                    <a:gd name="T80" fmla="*/ 0 w 146"/>
                    <a:gd name="T81" fmla="*/ 49 h 149"/>
                    <a:gd name="T82" fmla="*/ 10 w 146"/>
                    <a:gd name="T83" fmla="*/ 1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149">
                      <a:moveTo>
                        <a:pt x="10" y="17"/>
                      </a:moveTo>
                      <a:lnTo>
                        <a:pt x="10" y="17"/>
                      </a:lnTo>
                      <a:lnTo>
                        <a:pt x="26" y="23"/>
                      </a:lnTo>
                      <a:lnTo>
                        <a:pt x="40" y="30"/>
                      </a:lnTo>
                      <a:lnTo>
                        <a:pt x="53" y="38"/>
                      </a:lnTo>
                      <a:lnTo>
                        <a:pt x="65" y="45"/>
                      </a:lnTo>
                      <a:lnTo>
                        <a:pt x="65" y="45"/>
                      </a:lnTo>
                      <a:lnTo>
                        <a:pt x="80" y="32"/>
                      </a:lnTo>
                      <a:lnTo>
                        <a:pt x="95" y="21"/>
                      </a:lnTo>
                      <a:lnTo>
                        <a:pt x="114" y="10"/>
                      </a:lnTo>
                      <a:lnTo>
                        <a:pt x="132" y="0"/>
                      </a:lnTo>
                      <a:lnTo>
                        <a:pt x="146" y="31"/>
                      </a:lnTo>
                      <a:lnTo>
                        <a:pt x="146" y="31"/>
                      </a:lnTo>
                      <a:lnTo>
                        <a:pt x="131" y="39"/>
                      </a:lnTo>
                      <a:lnTo>
                        <a:pt x="116" y="48"/>
                      </a:lnTo>
                      <a:lnTo>
                        <a:pt x="103" y="59"/>
                      </a:lnTo>
                      <a:lnTo>
                        <a:pt x="90" y="69"/>
                      </a:lnTo>
                      <a:lnTo>
                        <a:pt x="90" y="69"/>
                      </a:lnTo>
                      <a:lnTo>
                        <a:pt x="103" y="83"/>
                      </a:lnTo>
                      <a:lnTo>
                        <a:pt x="114" y="99"/>
                      </a:lnTo>
                      <a:lnTo>
                        <a:pt x="124" y="116"/>
                      </a:lnTo>
                      <a:lnTo>
                        <a:pt x="135" y="133"/>
                      </a:lnTo>
                      <a:lnTo>
                        <a:pt x="103" y="149"/>
                      </a:lnTo>
                      <a:lnTo>
                        <a:pt x="103" y="149"/>
                      </a:lnTo>
                      <a:lnTo>
                        <a:pt x="95" y="135"/>
                      </a:lnTo>
                      <a:lnTo>
                        <a:pt x="88" y="120"/>
                      </a:lnTo>
                      <a:lnTo>
                        <a:pt x="78" y="107"/>
                      </a:lnTo>
                      <a:lnTo>
                        <a:pt x="68" y="95"/>
                      </a:lnTo>
                      <a:lnTo>
                        <a:pt x="68" y="95"/>
                      </a:lnTo>
                      <a:lnTo>
                        <a:pt x="52" y="118"/>
                      </a:lnTo>
                      <a:lnTo>
                        <a:pt x="36" y="142"/>
                      </a:lnTo>
                      <a:lnTo>
                        <a:pt x="6" y="127"/>
                      </a:lnTo>
                      <a:lnTo>
                        <a:pt x="6" y="127"/>
                      </a:lnTo>
                      <a:lnTo>
                        <a:pt x="23" y="98"/>
                      </a:lnTo>
                      <a:lnTo>
                        <a:pt x="32" y="85"/>
                      </a:lnTo>
                      <a:lnTo>
                        <a:pt x="42" y="72"/>
                      </a:lnTo>
                      <a:lnTo>
                        <a:pt x="42" y="72"/>
                      </a:lnTo>
                      <a:lnTo>
                        <a:pt x="32" y="65"/>
                      </a:lnTo>
                      <a:lnTo>
                        <a:pt x="22" y="60"/>
                      </a:lnTo>
                      <a:lnTo>
                        <a:pt x="12" y="55"/>
                      </a:lnTo>
                      <a:lnTo>
                        <a:pt x="0" y="49"/>
                      </a:lnTo>
                      <a:lnTo>
                        <a:pt x="10" y="17"/>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grpSp>
          <p:sp>
            <p:nvSpPr>
              <p:cNvPr id="111" name="Espace réservé du texte 8">
                <a:extLst>
                  <a:ext uri="{FF2B5EF4-FFF2-40B4-BE49-F238E27FC236}">
                    <a16:creationId xmlns:a16="http://schemas.microsoft.com/office/drawing/2014/main" id="{7B21D3B5-2B08-42B0-BD91-D5862285FE44}"/>
                  </a:ext>
                </a:extLst>
              </p:cNvPr>
              <p:cNvSpPr txBox="1">
                <a:spLocks/>
              </p:cNvSpPr>
              <p:nvPr/>
            </p:nvSpPr>
            <p:spPr bwMode="gray">
              <a:xfrm>
                <a:off x="6037581" y="5745525"/>
                <a:ext cx="4356000" cy="72003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sz="1467" b="0" i="0" u="none" strike="noStrike" kern="1200" cap="none" spc="0" normalizeH="0" baseline="0" noProof="0" dirty="0">
                    <a:ln>
                      <a:noFill/>
                    </a:ln>
                    <a:solidFill>
                      <a:srgbClr val="4C4F56"/>
                    </a:solidFill>
                    <a:effectLst/>
                    <a:uLnTx/>
                    <a:uFillTx/>
                    <a:latin typeface="Marianne"/>
                    <a:ea typeface="+mn-ea"/>
                    <a:cs typeface="+mn-cs"/>
                  </a:rPr>
                  <a:t>Faciliter le suivi et la construction d’un </a:t>
                </a:r>
                <a:r>
                  <a:rPr kumimoji="0" lang="fr-FR" sz="1467" b="1" i="0" u="none" strike="noStrike" kern="1200" cap="none" spc="0" normalizeH="0" baseline="0" noProof="0" dirty="0">
                    <a:ln>
                      <a:noFill/>
                    </a:ln>
                    <a:solidFill>
                      <a:srgbClr val="AB879C"/>
                    </a:solidFill>
                    <a:effectLst/>
                    <a:uLnTx/>
                    <a:uFillTx/>
                    <a:latin typeface="Marianne"/>
                    <a:ea typeface="+mn-ea"/>
                    <a:cs typeface="+mn-cs"/>
                  </a:rPr>
                  <a:t>parcours professionnel </a:t>
                </a:r>
                <a:r>
                  <a:rPr kumimoji="0" lang="fr-FR" sz="1467" b="0" i="0" u="none" strike="noStrike" kern="1200" cap="none" spc="0" normalizeH="0" baseline="0" noProof="0" dirty="0">
                    <a:ln>
                      <a:noFill/>
                    </a:ln>
                    <a:solidFill>
                      <a:srgbClr val="4C4F56"/>
                    </a:solidFill>
                    <a:effectLst/>
                    <a:uLnTx/>
                    <a:uFillTx/>
                    <a:latin typeface="Marianne"/>
                    <a:ea typeface="+mn-ea"/>
                    <a:cs typeface="+mn-cs"/>
                  </a:rPr>
                  <a:t>des PPSMJ dans une logique de réinsertion</a:t>
                </a:r>
              </a:p>
              <a:p>
                <a:pPr marL="0" marR="0" lvl="0" indent="0" algn="just" defTabSz="1219170" rtl="0" eaLnBrk="1" fontAlgn="auto" latinLnBrk="0" hangingPunct="1">
                  <a:lnSpc>
                    <a:spcPct val="100000"/>
                  </a:lnSpc>
                  <a:spcBef>
                    <a:spcPts val="0"/>
                  </a:spcBef>
                  <a:spcAft>
                    <a:spcPts val="667"/>
                  </a:spcAft>
                  <a:buClrTx/>
                  <a:buSzTx/>
                  <a:buFont typeface="Arial" pitchFamily="34" charset="0"/>
                  <a:buNone/>
                  <a:tabLst/>
                  <a:defRPr/>
                </a:pPr>
                <a:endParaRPr kumimoji="0" lang="fr-FR" sz="1467" b="0" i="0" u="none" strike="noStrike" kern="1200" cap="none" spc="0" normalizeH="0" baseline="0" noProof="0" dirty="0">
                  <a:ln>
                    <a:noFill/>
                  </a:ln>
                  <a:solidFill>
                    <a:srgbClr val="4C4F56"/>
                  </a:solidFill>
                  <a:effectLst/>
                  <a:uLnTx/>
                  <a:uFillTx/>
                  <a:latin typeface="Marianne"/>
                  <a:ea typeface="+mn-ea"/>
                  <a:cs typeface="+mn-cs"/>
                </a:endParaRPr>
              </a:p>
            </p:txBody>
          </p:sp>
        </p:grpSp>
        <p:grpSp>
          <p:nvGrpSpPr>
            <p:cNvPr id="69" name="Groupe 68">
              <a:extLst>
                <a:ext uri="{FF2B5EF4-FFF2-40B4-BE49-F238E27FC236}">
                  <a16:creationId xmlns:a16="http://schemas.microsoft.com/office/drawing/2014/main" id="{4DF7D21D-9F3F-4C6A-B14F-90EF3849CCA6}"/>
                </a:ext>
              </a:extLst>
            </p:cNvPr>
            <p:cNvGrpSpPr/>
            <p:nvPr/>
          </p:nvGrpSpPr>
          <p:grpSpPr>
            <a:xfrm>
              <a:off x="6037581" y="2836012"/>
              <a:ext cx="5135601" cy="480000"/>
              <a:chOff x="6037581" y="2841840"/>
              <a:chExt cx="5135601" cy="480000"/>
            </a:xfrm>
          </p:grpSpPr>
          <p:grpSp>
            <p:nvGrpSpPr>
              <p:cNvPr id="104" name="Groupe 103">
                <a:extLst>
                  <a:ext uri="{FF2B5EF4-FFF2-40B4-BE49-F238E27FC236}">
                    <a16:creationId xmlns:a16="http://schemas.microsoft.com/office/drawing/2014/main" id="{1CE12B38-BA59-4493-8E89-8A8ED8625D49}"/>
                  </a:ext>
                </a:extLst>
              </p:cNvPr>
              <p:cNvGrpSpPr/>
              <p:nvPr/>
            </p:nvGrpSpPr>
            <p:grpSpPr>
              <a:xfrm>
                <a:off x="10647794" y="2841840"/>
                <a:ext cx="525388" cy="480000"/>
                <a:chOff x="10867423" y="2841840"/>
                <a:chExt cx="525388" cy="480000"/>
              </a:xfrm>
            </p:grpSpPr>
            <p:sp>
              <p:nvSpPr>
                <p:cNvPr id="106" name="Freeform 66">
                  <a:extLst>
                    <a:ext uri="{FF2B5EF4-FFF2-40B4-BE49-F238E27FC236}">
                      <a16:creationId xmlns:a16="http://schemas.microsoft.com/office/drawing/2014/main" id="{1E8DE598-C165-46C0-8BDB-63A29E9853D2}"/>
                    </a:ext>
                  </a:extLst>
                </p:cNvPr>
                <p:cNvSpPr>
                  <a:spLocks noEditPoints="1"/>
                </p:cNvSpPr>
                <p:nvPr/>
              </p:nvSpPr>
              <p:spPr bwMode="auto">
                <a:xfrm>
                  <a:off x="10867423" y="2841840"/>
                  <a:ext cx="525388" cy="480000"/>
                </a:xfrm>
                <a:custGeom>
                  <a:avLst/>
                  <a:gdLst>
                    <a:gd name="T0" fmla="*/ 156 w 221"/>
                    <a:gd name="T1" fmla="*/ 161 h 202"/>
                    <a:gd name="T2" fmla="*/ 57 w 221"/>
                    <a:gd name="T3" fmla="*/ 180 h 202"/>
                    <a:gd name="T4" fmla="*/ 64 w 221"/>
                    <a:gd name="T5" fmla="*/ 186 h 202"/>
                    <a:gd name="T6" fmla="*/ 79 w 221"/>
                    <a:gd name="T7" fmla="*/ 179 h 202"/>
                    <a:gd name="T8" fmla="*/ 72 w 221"/>
                    <a:gd name="T9" fmla="*/ 170 h 202"/>
                    <a:gd name="T10" fmla="*/ 79 w 221"/>
                    <a:gd name="T11" fmla="*/ 160 h 202"/>
                    <a:gd name="T12" fmla="*/ 72 w 221"/>
                    <a:gd name="T13" fmla="*/ 168 h 202"/>
                    <a:gd name="T14" fmla="*/ 142 w 221"/>
                    <a:gd name="T15" fmla="*/ 27 h 202"/>
                    <a:gd name="T16" fmla="*/ 124 w 221"/>
                    <a:gd name="T17" fmla="*/ 40 h 202"/>
                    <a:gd name="T18" fmla="*/ 176 w 221"/>
                    <a:gd name="T19" fmla="*/ 34 h 202"/>
                    <a:gd name="T20" fmla="*/ 183 w 221"/>
                    <a:gd name="T21" fmla="*/ 34 h 202"/>
                    <a:gd name="T22" fmla="*/ 117 w 221"/>
                    <a:gd name="T23" fmla="*/ 38 h 202"/>
                    <a:gd name="T24" fmla="*/ 156 w 221"/>
                    <a:gd name="T25" fmla="*/ 186 h 202"/>
                    <a:gd name="T26" fmla="*/ 164 w 221"/>
                    <a:gd name="T27" fmla="*/ 181 h 202"/>
                    <a:gd name="T28" fmla="*/ 139 w 221"/>
                    <a:gd name="T29" fmla="*/ 185 h 202"/>
                    <a:gd name="T30" fmla="*/ 149 w 221"/>
                    <a:gd name="T31" fmla="*/ 188 h 202"/>
                    <a:gd name="T32" fmla="*/ 65 w 221"/>
                    <a:gd name="T33" fmla="*/ 46 h 202"/>
                    <a:gd name="T34" fmla="*/ 80 w 221"/>
                    <a:gd name="T35" fmla="*/ 46 h 202"/>
                    <a:gd name="T36" fmla="*/ 86 w 221"/>
                    <a:gd name="T37" fmla="*/ 43 h 202"/>
                    <a:gd name="T38" fmla="*/ 136 w 221"/>
                    <a:gd name="T39" fmla="*/ 44 h 202"/>
                    <a:gd name="T40" fmla="*/ 142 w 221"/>
                    <a:gd name="T41" fmla="*/ 47 h 202"/>
                    <a:gd name="T42" fmla="*/ 157 w 221"/>
                    <a:gd name="T43" fmla="*/ 46 h 202"/>
                    <a:gd name="T44" fmla="*/ 150 w 221"/>
                    <a:gd name="T45" fmla="*/ 37 h 202"/>
                    <a:gd name="T46" fmla="*/ 39 w 221"/>
                    <a:gd name="T47" fmla="*/ 34 h 202"/>
                    <a:gd name="T48" fmla="*/ 46 w 221"/>
                    <a:gd name="T49" fmla="*/ 34 h 202"/>
                    <a:gd name="T50" fmla="*/ 98 w 221"/>
                    <a:gd name="T51" fmla="*/ 39 h 202"/>
                    <a:gd name="T52" fmla="*/ 72 w 221"/>
                    <a:gd name="T53" fmla="*/ 0 h 202"/>
                    <a:gd name="T54" fmla="*/ 175 w 221"/>
                    <a:gd name="T55" fmla="*/ 168 h 202"/>
                    <a:gd name="T56" fmla="*/ 123 w 221"/>
                    <a:gd name="T57" fmla="*/ 163 h 202"/>
                    <a:gd name="T58" fmla="*/ 149 w 221"/>
                    <a:gd name="T59" fmla="*/ 202 h 202"/>
                    <a:gd name="T60" fmla="*/ 173 w 221"/>
                    <a:gd name="T61" fmla="*/ 114 h 202"/>
                    <a:gd name="T62" fmla="*/ 181 w 221"/>
                    <a:gd name="T63" fmla="*/ 120 h 202"/>
                    <a:gd name="T64" fmla="*/ 195 w 221"/>
                    <a:gd name="T65" fmla="*/ 113 h 202"/>
                    <a:gd name="T66" fmla="*/ 188 w 221"/>
                    <a:gd name="T67" fmla="*/ 104 h 202"/>
                    <a:gd name="T68" fmla="*/ 72 w 221"/>
                    <a:gd name="T69" fmla="*/ 19 h 202"/>
                    <a:gd name="T70" fmla="*/ 80 w 221"/>
                    <a:gd name="T71" fmla="*/ 26 h 202"/>
                    <a:gd name="T72" fmla="*/ 181 w 221"/>
                    <a:gd name="T73" fmla="*/ 94 h 202"/>
                    <a:gd name="T74" fmla="*/ 188 w 221"/>
                    <a:gd name="T75" fmla="*/ 68 h 202"/>
                    <a:gd name="T76" fmla="*/ 188 w 221"/>
                    <a:gd name="T77" fmla="*/ 75 h 202"/>
                    <a:gd name="T78" fmla="*/ 171 w 221"/>
                    <a:gd name="T79" fmla="*/ 121 h 202"/>
                    <a:gd name="T80" fmla="*/ 221 w 221"/>
                    <a:gd name="T81" fmla="*/ 101 h 202"/>
                    <a:gd name="T82" fmla="*/ 33 w 221"/>
                    <a:gd name="T83" fmla="*/ 127 h 202"/>
                    <a:gd name="T84" fmla="*/ 51 w 221"/>
                    <a:gd name="T85" fmla="*/ 81 h 202"/>
                    <a:gd name="T86" fmla="*/ 0 w 221"/>
                    <a:gd name="T87" fmla="*/ 101 h 202"/>
                    <a:gd name="T88" fmla="*/ 50 w 221"/>
                    <a:gd name="T89" fmla="*/ 121 h 202"/>
                    <a:gd name="T90" fmla="*/ 72 w 221"/>
                    <a:gd name="T91" fmla="*/ 194 h 202"/>
                    <a:gd name="T92" fmla="*/ 58 w 221"/>
                    <a:gd name="T93" fmla="*/ 137 h 202"/>
                    <a:gd name="T94" fmla="*/ 105 w 221"/>
                    <a:gd name="T95" fmla="*/ 168 h 202"/>
                    <a:gd name="T96" fmla="*/ 33 w 221"/>
                    <a:gd name="T97" fmla="*/ 120 h 202"/>
                    <a:gd name="T98" fmla="*/ 43 w 221"/>
                    <a:gd name="T99" fmla="*/ 118 h 202"/>
                    <a:gd name="T100" fmla="*/ 18 w 221"/>
                    <a:gd name="T101" fmla="*/ 113 h 202"/>
                    <a:gd name="T102" fmla="*/ 26 w 221"/>
                    <a:gd name="T103" fmla="*/ 119 h 202"/>
                    <a:gd name="T104" fmla="*/ 33 w 221"/>
                    <a:gd name="T105" fmla="*/ 86 h 202"/>
                    <a:gd name="T106" fmla="*/ 41 w 221"/>
                    <a:gd name="T107" fmla="*/ 9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02">
                      <a:moveTo>
                        <a:pt x="142" y="161"/>
                      </a:moveTo>
                      <a:cubicBezTo>
                        <a:pt x="142" y="165"/>
                        <a:pt x="145" y="168"/>
                        <a:pt x="149" y="168"/>
                      </a:cubicBezTo>
                      <a:cubicBezTo>
                        <a:pt x="153" y="168"/>
                        <a:pt x="156" y="165"/>
                        <a:pt x="156" y="161"/>
                      </a:cubicBezTo>
                      <a:cubicBezTo>
                        <a:pt x="156" y="157"/>
                        <a:pt x="153" y="153"/>
                        <a:pt x="149" y="153"/>
                      </a:cubicBezTo>
                      <a:cubicBezTo>
                        <a:pt x="145" y="153"/>
                        <a:pt x="142" y="157"/>
                        <a:pt x="142" y="161"/>
                      </a:cubicBezTo>
                      <a:close/>
                      <a:moveTo>
                        <a:pt x="57" y="180"/>
                      </a:moveTo>
                      <a:cubicBezTo>
                        <a:pt x="58" y="182"/>
                        <a:pt x="60" y="184"/>
                        <a:pt x="62" y="185"/>
                      </a:cubicBezTo>
                      <a:cubicBezTo>
                        <a:pt x="62" y="183"/>
                        <a:pt x="63" y="181"/>
                        <a:pt x="64" y="179"/>
                      </a:cubicBezTo>
                      <a:cubicBezTo>
                        <a:pt x="64" y="186"/>
                        <a:pt x="64" y="186"/>
                        <a:pt x="64" y="186"/>
                      </a:cubicBezTo>
                      <a:cubicBezTo>
                        <a:pt x="67" y="187"/>
                        <a:pt x="69" y="187"/>
                        <a:pt x="72" y="187"/>
                      </a:cubicBezTo>
                      <a:cubicBezTo>
                        <a:pt x="74" y="187"/>
                        <a:pt x="77" y="187"/>
                        <a:pt x="79" y="186"/>
                      </a:cubicBezTo>
                      <a:cubicBezTo>
                        <a:pt x="79" y="179"/>
                        <a:pt x="79" y="179"/>
                        <a:pt x="79" y="179"/>
                      </a:cubicBezTo>
                      <a:cubicBezTo>
                        <a:pt x="80" y="181"/>
                        <a:pt x="81" y="183"/>
                        <a:pt x="81" y="185"/>
                      </a:cubicBezTo>
                      <a:cubicBezTo>
                        <a:pt x="83" y="184"/>
                        <a:pt x="85" y="182"/>
                        <a:pt x="87" y="180"/>
                      </a:cubicBezTo>
                      <a:cubicBezTo>
                        <a:pt x="84" y="174"/>
                        <a:pt x="78" y="170"/>
                        <a:pt x="72" y="170"/>
                      </a:cubicBezTo>
                      <a:cubicBezTo>
                        <a:pt x="65" y="170"/>
                        <a:pt x="59" y="174"/>
                        <a:pt x="57" y="180"/>
                      </a:cubicBezTo>
                      <a:close/>
                      <a:moveTo>
                        <a:pt x="72" y="168"/>
                      </a:moveTo>
                      <a:cubicBezTo>
                        <a:pt x="76" y="168"/>
                        <a:pt x="79" y="164"/>
                        <a:pt x="79" y="160"/>
                      </a:cubicBezTo>
                      <a:cubicBezTo>
                        <a:pt x="79" y="156"/>
                        <a:pt x="76" y="153"/>
                        <a:pt x="72" y="153"/>
                      </a:cubicBezTo>
                      <a:cubicBezTo>
                        <a:pt x="68" y="153"/>
                        <a:pt x="64" y="156"/>
                        <a:pt x="64" y="160"/>
                      </a:cubicBezTo>
                      <a:cubicBezTo>
                        <a:pt x="64" y="164"/>
                        <a:pt x="68" y="168"/>
                        <a:pt x="72" y="168"/>
                      </a:cubicBezTo>
                      <a:close/>
                      <a:moveTo>
                        <a:pt x="157" y="27"/>
                      </a:moveTo>
                      <a:cubicBezTo>
                        <a:pt x="157" y="23"/>
                        <a:pt x="154" y="20"/>
                        <a:pt x="150" y="20"/>
                      </a:cubicBezTo>
                      <a:cubicBezTo>
                        <a:pt x="146" y="20"/>
                        <a:pt x="142" y="23"/>
                        <a:pt x="142" y="27"/>
                      </a:cubicBezTo>
                      <a:cubicBezTo>
                        <a:pt x="142" y="31"/>
                        <a:pt x="146" y="34"/>
                        <a:pt x="150" y="34"/>
                      </a:cubicBezTo>
                      <a:cubicBezTo>
                        <a:pt x="154" y="34"/>
                        <a:pt x="157" y="31"/>
                        <a:pt x="157" y="27"/>
                      </a:cubicBezTo>
                      <a:close/>
                      <a:moveTo>
                        <a:pt x="124" y="40"/>
                      </a:moveTo>
                      <a:cubicBezTo>
                        <a:pt x="124" y="38"/>
                        <a:pt x="123" y="36"/>
                        <a:pt x="123" y="34"/>
                      </a:cubicBezTo>
                      <a:cubicBezTo>
                        <a:pt x="123" y="20"/>
                        <a:pt x="135" y="8"/>
                        <a:pt x="150" y="8"/>
                      </a:cubicBezTo>
                      <a:cubicBezTo>
                        <a:pt x="164" y="8"/>
                        <a:pt x="176" y="20"/>
                        <a:pt x="176" y="34"/>
                      </a:cubicBezTo>
                      <a:cubicBezTo>
                        <a:pt x="176" y="46"/>
                        <a:pt x="168" y="56"/>
                        <a:pt x="158" y="59"/>
                      </a:cubicBezTo>
                      <a:cubicBezTo>
                        <a:pt x="159" y="61"/>
                        <a:pt x="161" y="63"/>
                        <a:pt x="162" y="65"/>
                      </a:cubicBezTo>
                      <a:cubicBezTo>
                        <a:pt x="174" y="60"/>
                        <a:pt x="183" y="48"/>
                        <a:pt x="183" y="34"/>
                      </a:cubicBezTo>
                      <a:cubicBezTo>
                        <a:pt x="183" y="16"/>
                        <a:pt x="168" y="1"/>
                        <a:pt x="150" y="1"/>
                      </a:cubicBezTo>
                      <a:cubicBezTo>
                        <a:pt x="131" y="1"/>
                        <a:pt x="116" y="16"/>
                        <a:pt x="116" y="34"/>
                      </a:cubicBezTo>
                      <a:cubicBezTo>
                        <a:pt x="116" y="36"/>
                        <a:pt x="116" y="37"/>
                        <a:pt x="117" y="38"/>
                      </a:cubicBezTo>
                      <a:cubicBezTo>
                        <a:pt x="119" y="39"/>
                        <a:pt x="121" y="39"/>
                        <a:pt x="124" y="40"/>
                      </a:cubicBezTo>
                      <a:close/>
                      <a:moveTo>
                        <a:pt x="149" y="188"/>
                      </a:moveTo>
                      <a:cubicBezTo>
                        <a:pt x="151" y="188"/>
                        <a:pt x="154" y="187"/>
                        <a:pt x="156" y="186"/>
                      </a:cubicBezTo>
                      <a:cubicBezTo>
                        <a:pt x="156" y="180"/>
                        <a:pt x="156" y="180"/>
                        <a:pt x="156" y="180"/>
                      </a:cubicBezTo>
                      <a:cubicBezTo>
                        <a:pt x="157" y="181"/>
                        <a:pt x="158" y="183"/>
                        <a:pt x="159" y="185"/>
                      </a:cubicBezTo>
                      <a:cubicBezTo>
                        <a:pt x="161" y="184"/>
                        <a:pt x="163" y="182"/>
                        <a:pt x="164" y="181"/>
                      </a:cubicBezTo>
                      <a:cubicBezTo>
                        <a:pt x="162" y="175"/>
                        <a:pt x="156" y="170"/>
                        <a:pt x="149" y="170"/>
                      </a:cubicBezTo>
                      <a:cubicBezTo>
                        <a:pt x="142" y="170"/>
                        <a:pt x="136" y="175"/>
                        <a:pt x="134" y="181"/>
                      </a:cubicBezTo>
                      <a:cubicBezTo>
                        <a:pt x="135" y="182"/>
                        <a:pt x="137" y="184"/>
                        <a:pt x="139" y="185"/>
                      </a:cubicBezTo>
                      <a:cubicBezTo>
                        <a:pt x="139" y="183"/>
                        <a:pt x="140" y="181"/>
                        <a:pt x="142" y="180"/>
                      </a:cubicBezTo>
                      <a:cubicBezTo>
                        <a:pt x="142" y="186"/>
                        <a:pt x="142" y="186"/>
                        <a:pt x="142" y="186"/>
                      </a:cubicBezTo>
                      <a:cubicBezTo>
                        <a:pt x="144" y="187"/>
                        <a:pt x="146" y="188"/>
                        <a:pt x="149" y="188"/>
                      </a:cubicBezTo>
                      <a:close/>
                      <a:moveTo>
                        <a:pt x="57" y="46"/>
                      </a:moveTo>
                      <a:cubicBezTo>
                        <a:pt x="59" y="48"/>
                        <a:pt x="61" y="50"/>
                        <a:pt x="63" y="51"/>
                      </a:cubicBezTo>
                      <a:cubicBezTo>
                        <a:pt x="63" y="49"/>
                        <a:pt x="64" y="47"/>
                        <a:pt x="65" y="46"/>
                      </a:cubicBezTo>
                      <a:cubicBezTo>
                        <a:pt x="65" y="52"/>
                        <a:pt x="65" y="52"/>
                        <a:pt x="65" y="52"/>
                      </a:cubicBezTo>
                      <a:cubicBezTo>
                        <a:pt x="67" y="53"/>
                        <a:pt x="68" y="53"/>
                        <a:pt x="70" y="53"/>
                      </a:cubicBezTo>
                      <a:cubicBezTo>
                        <a:pt x="73" y="51"/>
                        <a:pt x="76" y="48"/>
                        <a:pt x="80" y="46"/>
                      </a:cubicBezTo>
                      <a:cubicBezTo>
                        <a:pt x="80" y="46"/>
                        <a:pt x="80" y="46"/>
                        <a:pt x="80" y="46"/>
                      </a:cubicBezTo>
                      <a:cubicBezTo>
                        <a:pt x="80" y="46"/>
                        <a:pt x="80" y="46"/>
                        <a:pt x="80" y="46"/>
                      </a:cubicBezTo>
                      <a:cubicBezTo>
                        <a:pt x="82" y="45"/>
                        <a:pt x="84" y="44"/>
                        <a:pt x="86" y="43"/>
                      </a:cubicBezTo>
                      <a:cubicBezTo>
                        <a:pt x="83" y="39"/>
                        <a:pt x="78" y="36"/>
                        <a:pt x="72" y="36"/>
                      </a:cubicBezTo>
                      <a:cubicBezTo>
                        <a:pt x="65" y="36"/>
                        <a:pt x="60" y="40"/>
                        <a:pt x="57" y="46"/>
                      </a:cubicBezTo>
                      <a:close/>
                      <a:moveTo>
                        <a:pt x="136" y="44"/>
                      </a:moveTo>
                      <a:cubicBezTo>
                        <a:pt x="138" y="45"/>
                        <a:pt x="140" y="46"/>
                        <a:pt x="142" y="47"/>
                      </a:cubicBezTo>
                      <a:cubicBezTo>
                        <a:pt x="142" y="46"/>
                        <a:pt x="142" y="46"/>
                        <a:pt x="142" y="46"/>
                      </a:cubicBezTo>
                      <a:cubicBezTo>
                        <a:pt x="142" y="47"/>
                        <a:pt x="142" y="47"/>
                        <a:pt x="142" y="47"/>
                      </a:cubicBezTo>
                      <a:cubicBezTo>
                        <a:pt x="146" y="49"/>
                        <a:pt x="149" y="51"/>
                        <a:pt x="152" y="54"/>
                      </a:cubicBezTo>
                      <a:cubicBezTo>
                        <a:pt x="154" y="53"/>
                        <a:pt x="155" y="53"/>
                        <a:pt x="157" y="52"/>
                      </a:cubicBezTo>
                      <a:cubicBezTo>
                        <a:pt x="157" y="46"/>
                        <a:pt x="157" y="46"/>
                        <a:pt x="157" y="46"/>
                      </a:cubicBezTo>
                      <a:cubicBezTo>
                        <a:pt x="158" y="47"/>
                        <a:pt x="159" y="49"/>
                        <a:pt x="159" y="51"/>
                      </a:cubicBezTo>
                      <a:cubicBezTo>
                        <a:pt x="161" y="50"/>
                        <a:pt x="163" y="49"/>
                        <a:pt x="165" y="47"/>
                      </a:cubicBezTo>
                      <a:cubicBezTo>
                        <a:pt x="162" y="41"/>
                        <a:pt x="156" y="37"/>
                        <a:pt x="150" y="37"/>
                      </a:cubicBezTo>
                      <a:cubicBezTo>
                        <a:pt x="144" y="37"/>
                        <a:pt x="139" y="39"/>
                        <a:pt x="136" y="44"/>
                      </a:cubicBezTo>
                      <a:close/>
                      <a:moveTo>
                        <a:pt x="72" y="0"/>
                      </a:moveTo>
                      <a:cubicBezTo>
                        <a:pt x="54" y="0"/>
                        <a:pt x="39" y="15"/>
                        <a:pt x="39" y="34"/>
                      </a:cubicBezTo>
                      <a:cubicBezTo>
                        <a:pt x="39" y="48"/>
                        <a:pt x="47" y="60"/>
                        <a:pt x="59" y="65"/>
                      </a:cubicBezTo>
                      <a:cubicBezTo>
                        <a:pt x="61" y="63"/>
                        <a:pt x="62" y="61"/>
                        <a:pt x="64" y="59"/>
                      </a:cubicBezTo>
                      <a:cubicBezTo>
                        <a:pt x="54" y="55"/>
                        <a:pt x="46" y="45"/>
                        <a:pt x="46" y="34"/>
                      </a:cubicBezTo>
                      <a:cubicBezTo>
                        <a:pt x="46" y="19"/>
                        <a:pt x="58" y="8"/>
                        <a:pt x="72" y="8"/>
                      </a:cubicBezTo>
                      <a:cubicBezTo>
                        <a:pt x="87" y="8"/>
                        <a:pt x="99" y="19"/>
                        <a:pt x="99" y="34"/>
                      </a:cubicBezTo>
                      <a:cubicBezTo>
                        <a:pt x="99" y="36"/>
                        <a:pt x="98" y="38"/>
                        <a:pt x="98" y="39"/>
                      </a:cubicBezTo>
                      <a:cubicBezTo>
                        <a:pt x="100" y="39"/>
                        <a:pt x="103" y="39"/>
                        <a:pt x="105" y="38"/>
                      </a:cubicBezTo>
                      <a:cubicBezTo>
                        <a:pt x="106" y="37"/>
                        <a:pt x="106" y="35"/>
                        <a:pt x="106" y="34"/>
                      </a:cubicBezTo>
                      <a:cubicBezTo>
                        <a:pt x="106" y="15"/>
                        <a:pt x="91" y="0"/>
                        <a:pt x="72" y="0"/>
                      </a:cubicBezTo>
                      <a:close/>
                      <a:moveTo>
                        <a:pt x="162" y="138"/>
                      </a:moveTo>
                      <a:cubicBezTo>
                        <a:pt x="161" y="140"/>
                        <a:pt x="159" y="141"/>
                        <a:pt x="158" y="143"/>
                      </a:cubicBezTo>
                      <a:cubicBezTo>
                        <a:pt x="168" y="147"/>
                        <a:pt x="175" y="157"/>
                        <a:pt x="175" y="168"/>
                      </a:cubicBezTo>
                      <a:cubicBezTo>
                        <a:pt x="175" y="183"/>
                        <a:pt x="163" y="194"/>
                        <a:pt x="149" y="194"/>
                      </a:cubicBezTo>
                      <a:cubicBezTo>
                        <a:pt x="134" y="194"/>
                        <a:pt x="123" y="183"/>
                        <a:pt x="123" y="168"/>
                      </a:cubicBezTo>
                      <a:cubicBezTo>
                        <a:pt x="123" y="166"/>
                        <a:pt x="123" y="165"/>
                        <a:pt x="123" y="163"/>
                      </a:cubicBezTo>
                      <a:cubicBezTo>
                        <a:pt x="121" y="164"/>
                        <a:pt x="118" y="164"/>
                        <a:pt x="116" y="164"/>
                      </a:cubicBezTo>
                      <a:cubicBezTo>
                        <a:pt x="116" y="166"/>
                        <a:pt x="116" y="167"/>
                        <a:pt x="116" y="168"/>
                      </a:cubicBezTo>
                      <a:cubicBezTo>
                        <a:pt x="116" y="187"/>
                        <a:pt x="131" y="202"/>
                        <a:pt x="149" y="202"/>
                      </a:cubicBezTo>
                      <a:cubicBezTo>
                        <a:pt x="167" y="202"/>
                        <a:pt x="182" y="187"/>
                        <a:pt x="182" y="168"/>
                      </a:cubicBezTo>
                      <a:cubicBezTo>
                        <a:pt x="182" y="154"/>
                        <a:pt x="174" y="143"/>
                        <a:pt x="162" y="138"/>
                      </a:cubicBezTo>
                      <a:close/>
                      <a:moveTo>
                        <a:pt x="173" y="114"/>
                      </a:moveTo>
                      <a:cubicBezTo>
                        <a:pt x="174" y="116"/>
                        <a:pt x="176" y="117"/>
                        <a:pt x="178" y="118"/>
                      </a:cubicBezTo>
                      <a:cubicBezTo>
                        <a:pt x="178" y="116"/>
                        <a:pt x="179" y="115"/>
                        <a:pt x="181" y="113"/>
                      </a:cubicBezTo>
                      <a:cubicBezTo>
                        <a:pt x="181" y="120"/>
                        <a:pt x="181" y="120"/>
                        <a:pt x="181" y="120"/>
                      </a:cubicBezTo>
                      <a:cubicBezTo>
                        <a:pt x="183" y="120"/>
                        <a:pt x="185" y="121"/>
                        <a:pt x="188" y="121"/>
                      </a:cubicBezTo>
                      <a:cubicBezTo>
                        <a:pt x="190" y="121"/>
                        <a:pt x="193" y="120"/>
                        <a:pt x="195" y="120"/>
                      </a:cubicBezTo>
                      <a:cubicBezTo>
                        <a:pt x="195" y="113"/>
                        <a:pt x="195" y="113"/>
                        <a:pt x="195" y="113"/>
                      </a:cubicBezTo>
                      <a:cubicBezTo>
                        <a:pt x="196" y="115"/>
                        <a:pt x="197" y="116"/>
                        <a:pt x="198" y="118"/>
                      </a:cubicBezTo>
                      <a:cubicBezTo>
                        <a:pt x="200" y="117"/>
                        <a:pt x="201" y="116"/>
                        <a:pt x="203" y="114"/>
                      </a:cubicBezTo>
                      <a:cubicBezTo>
                        <a:pt x="201" y="108"/>
                        <a:pt x="195" y="104"/>
                        <a:pt x="188" y="104"/>
                      </a:cubicBezTo>
                      <a:cubicBezTo>
                        <a:pt x="181" y="104"/>
                        <a:pt x="175" y="108"/>
                        <a:pt x="173" y="114"/>
                      </a:cubicBezTo>
                      <a:close/>
                      <a:moveTo>
                        <a:pt x="80" y="26"/>
                      </a:moveTo>
                      <a:cubicBezTo>
                        <a:pt x="80" y="22"/>
                        <a:pt x="76" y="19"/>
                        <a:pt x="72" y="19"/>
                      </a:cubicBezTo>
                      <a:cubicBezTo>
                        <a:pt x="68" y="19"/>
                        <a:pt x="65" y="22"/>
                        <a:pt x="65" y="26"/>
                      </a:cubicBezTo>
                      <a:cubicBezTo>
                        <a:pt x="65" y="30"/>
                        <a:pt x="68" y="34"/>
                        <a:pt x="72" y="34"/>
                      </a:cubicBezTo>
                      <a:cubicBezTo>
                        <a:pt x="76" y="34"/>
                        <a:pt x="80" y="30"/>
                        <a:pt x="80" y="26"/>
                      </a:cubicBezTo>
                      <a:close/>
                      <a:moveTo>
                        <a:pt x="195" y="94"/>
                      </a:moveTo>
                      <a:cubicBezTo>
                        <a:pt x="195" y="90"/>
                        <a:pt x="192" y="87"/>
                        <a:pt x="188" y="87"/>
                      </a:cubicBezTo>
                      <a:cubicBezTo>
                        <a:pt x="184" y="87"/>
                        <a:pt x="181" y="90"/>
                        <a:pt x="181" y="94"/>
                      </a:cubicBezTo>
                      <a:cubicBezTo>
                        <a:pt x="181" y="98"/>
                        <a:pt x="184" y="101"/>
                        <a:pt x="188" y="101"/>
                      </a:cubicBezTo>
                      <a:cubicBezTo>
                        <a:pt x="192" y="101"/>
                        <a:pt x="195" y="98"/>
                        <a:pt x="195" y="94"/>
                      </a:cubicBezTo>
                      <a:close/>
                      <a:moveTo>
                        <a:pt x="188" y="68"/>
                      </a:moveTo>
                      <a:cubicBezTo>
                        <a:pt x="180" y="68"/>
                        <a:pt x="173" y="70"/>
                        <a:pt x="168" y="75"/>
                      </a:cubicBezTo>
                      <a:cubicBezTo>
                        <a:pt x="169" y="77"/>
                        <a:pt x="170" y="79"/>
                        <a:pt x="171" y="82"/>
                      </a:cubicBezTo>
                      <a:cubicBezTo>
                        <a:pt x="175" y="78"/>
                        <a:pt x="181" y="75"/>
                        <a:pt x="188" y="75"/>
                      </a:cubicBezTo>
                      <a:cubicBezTo>
                        <a:pt x="202" y="75"/>
                        <a:pt x="214" y="87"/>
                        <a:pt x="214" y="101"/>
                      </a:cubicBezTo>
                      <a:cubicBezTo>
                        <a:pt x="214" y="116"/>
                        <a:pt x="202" y="128"/>
                        <a:pt x="188" y="128"/>
                      </a:cubicBezTo>
                      <a:cubicBezTo>
                        <a:pt x="181" y="128"/>
                        <a:pt x="175" y="125"/>
                        <a:pt x="171" y="121"/>
                      </a:cubicBezTo>
                      <a:cubicBezTo>
                        <a:pt x="170" y="123"/>
                        <a:pt x="169" y="126"/>
                        <a:pt x="168" y="128"/>
                      </a:cubicBezTo>
                      <a:cubicBezTo>
                        <a:pt x="173" y="132"/>
                        <a:pt x="180" y="135"/>
                        <a:pt x="188" y="135"/>
                      </a:cubicBezTo>
                      <a:cubicBezTo>
                        <a:pt x="206" y="135"/>
                        <a:pt x="221" y="120"/>
                        <a:pt x="221" y="101"/>
                      </a:cubicBezTo>
                      <a:cubicBezTo>
                        <a:pt x="221" y="83"/>
                        <a:pt x="206" y="68"/>
                        <a:pt x="188" y="68"/>
                      </a:cubicBezTo>
                      <a:close/>
                      <a:moveTo>
                        <a:pt x="50" y="121"/>
                      </a:moveTo>
                      <a:cubicBezTo>
                        <a:pt x="46" y="125"/>
                        <a:pt x="40" y="127"/>
                        <a:pt x="33" y="127"/>
                      </a:cubicBezTo>
                      <a:cubicBezTo>
                        <a:pt x="19" y="127"/>
                        <a:pt x="7" y="115"/>
                        <a:pt x="7" y="101"/>
                      </a:cubicBezTo>
                      <a:cubicBezTo>
                        <a:pt x="7" y="86"/>
                        <a:pt x="19" y="74"/>
                        <a:pt x="33" y="74"/>
                      </a:cubicBezTo>
                      <a:cubicBezTo>
                        <a:pt x="40" y="74"/>
                        <a:pt x="46" y="77"/>
                        <a:pt x="51" y="81"/>
                      </a:cubicBezTo>
                      <a:cubicBezTo>
                        <a:pt x="52" y="79"/>
                        <a:pt x="53" y="76"/>
                        <a:pt x="54" y="74"/>
                      </a:cubicBezTo>
                      <a:cubicBezTo>
                        <a:pt x="48" y="70"/>
                        <a:pt x="41" y="67"/>
                        <a:pt x="33" y="67"/>
                      </a:cubicBezTo>
                      <a:cubicBezTo>
                        <a:pt x="15" y="67"/>
                        <a:pt x="0" y="82"/>
                        <a:pt x="0" y="101"/>
                      </a:cubicBezTo>
                      <a:cubicBezTo>
                        <a:pt x="0" y="119"/>
                        <a:pt x="15" y="134"/>
                        <a:pt x="33" y="134"/>
                      </a:cubicBezTo>
                      <a:cubicBezTo>
                        <a:pt x="41" y="134"/>
                        <a:pt x="48" y="132"/>
                        <a:pt x="53" y="127"/>
                      </a:cubicBezTo>
                      <a:cubicBezTo>
                        <a:pt x="52" y="125"/>
                        <a:pt x="51" y="123"/>
                        <a:pt x="50" y="121"/>
                      </a:cubicBezTo>
                      <a:close/>
                      <a:moveTo>
                        <a:pt x="97" y="163"/>
                      </a:moveTo>
                      <a:cubicBezTo>
                        <a:pt x="98" y="165"/>
                        <a:pt x="98" y="166"/>
                        <a:pt x="98" y="168"/>
                      </a:cubicBezTo>
                      <a:cubicBezTo>
                        <a:pt x="98" y="182"/>
                        <a:pt x="86" y="194"/>
                        <a:pt x="72" y="194"/>
                      </a:cubicBezTo>
                      <a:cubicBezTo>
                        <a:pt x="57" y="194"/>
                        <a:pt x="45" y="182"/>
                        <a:pt x="45" y="168"/>
                      </a:cubicBezTo>
                      <a:cubicBezTo>
                        <a:pt x="45" y="156"/>
                        <a:pt x="53" y="146"/>
                        <a:pt x="63" y="143"/>
                      </a:cubicBezTo>
                      <a:cubicBezTo>
                        <a:pt x="61" y="141"/>
                        <a:pt x="60" y="139"/>
                        <a:pt x="58" y="137"/>
                      </a:cubicBezTo>
                      <a:cubicBezTo>
                        <a:pt x="47" y="142"/>
                        <a:pt x="38" y="154"/>
                        <a:pt x="38" y="168"/>
                      </a:cubicBezTo>
                      <a:cubicBezTo>
                        <a:pt x="38" y="186"/>
                        <a:pt x="53" y="201"/>
                        <a:pt x="72" y="201"/>
                      </a:cubicBezTo>
                      <a:cubicBezTo>
                        <a:pt x="90" y="201"/>
                        <a:pt x="105" y="186"/>
                        <a:pt x="105" y="168"/>
                      </a:cubicBezTo>
                      <a:cubicBezTo>
                        <a:pt x="105" y="167"/>
                        <a:pt x="105" y="165"/>
                        <a:pt x="105" y="164"/>
                      </a:cubicBezTo>
                      <a:cubicBezTo>
                        <a:pt x="102" y="164"/>
                        <a:pt x="100" y="164"/>
                        <a:pt x="97" y="163"/>
                      </a:cubicBezTo>
                      <a:close/>
                      <a:moveTo>
                        <a:pt x="33" y="120"/>
                      </a:moveTo>
                      <a:cubicBezTo>
                        <a:pt x="36" y="120"/>
                        <a:pt x="38" y="120"/>
                        <a:pt x="41" y="119"/>
                      </a:cubicBezTo>
                      <a:cubicBezTo>
                        <a:pt x="41" y="112"/>
                        <a:pt x="41" y="112"/>
                        <a:pt x="41" y="112"/>
                      </a:cubicBezTo>
                      <a:cubicBezTo>
                        <a:pt x="42" y="114"/>
                        <a:pt x="43" y="116"/>
                        <a:pt x="43" y="118"/>
                      </a:cubicBezTo>
                      <a:cubicBezTo>
                        <a:pt x="45" y="116"/>
                        <a:pt x="47" y="115"/>
                        <a:pt x="48" y="113"/>
                      </a:cubicBezTo>
                      <a:cubicBezTo>
                        <a:pt x="46" y="107"/>
                        <a:pt x="40" y="103"/>
                        <a:pt x="33" y="103"/>
                      </a:cubicBezTo>
                      <a:cubicBezTo>
                        <a:pt x="27" y="103"/>
                        <a:pt x="21" y="107"/>
                        <a:pt x="18" y="113"/>
                      </a:cubicBezTo>
                      <a:cubicBezTo>
                        <a:pt x="20" y="115"/>
                        <a:pt x="22" y="116"/>
                        <a:pt x="24" y="118"/>
                      </a:cubicBezTo>
                      <a:cubicBezTo>
                        <a:pt x="24" y="116"/>
                        <a:pt x="25" y="114"/>
                        <a:pt x="26" y="112"/>
                      </a:cubicBezTo>
                      <a:cubicBezTo>
                        <a:pt x="26" y="119"/>
                        <a:pt x="26" y="119"/>
                        <a:pt x="26" y="119"/>
                      </a:cubicBezTo>
                      <a:cubicBezTo>
                        <a:pt x="28" y="120"/>
                        <a:pt x="31" y="120"/>
                        <a:pt x="33" y="120"/>
                      </a:cubicBezTo>
                      <a:close/>
                      <a:moveTo>
                        <a:pt x="41" y="93"/>
                      </a:moveTo>
                      <a:cubicBezTo>
                        <a:pt x="41" y="89"/>
                        <a:pt x="37" y="86"/>
                        <a:pt x="33" y="86"/>
                      </a:cubicBezTo>
                      <a:cubicBezTo>
                        <a:pt x="29" y="86"/>
                        <a:pt x="26" y="89"/>
                        <a:pt x="26" y="93"/>
                      </a:cubicBezTo>
                      <a:cubicBezTo>
                        <a:pt x="26" y="97"/>
                        <a:pt x="29" y="100"/>
                        <a:pt x="33" y="100"/>
                      </a:cubicBezTo>
                      <a:cubicBezTo>
                        <a:pt x="37" y="100"/>
                        <a:pt x="41" y="97"/>
                        <a:pt x="41" y="93"/>
                      </a:cubicBez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C4F56"/>
                    </a:solidFill>
                    <a:effectLst/>
                    <a:uLnTx/>
                    <a:uFillTx/>
                    <a:latin typeface="Marianne"/>
                    <a:ea typeface="+mn-ea"/>
                    <a:cs typeface="+mn-cs"/>
                  </a:endParaRPr>
                </a:p>
              </p:txBody>
            </p:sp>
            <p:sp>
              <p:nvSpPr>
                <p:cNvPr id="107" name="Freeform 67">
                  <a:extLst>
                    <a:ext uri="{FF2B5EF4-FFF2-40B4-BE49-F238E27FC236}">
                      <a16:creationId xmlns:a16="http://schemas.microsoft.com/office/drawing/2014/main" id="{B324F465-8388-4C50-B55C-37C2BEE55736}"/>
                    </a:ext>
                  </a:extLst>
                </p:cNvPr>
                <p:cNvSpPr>
                  <a:spLocks noEditPoints="1"/>
                </p:cNvSpPr>
                <p:nvPr/>
              </p:nvSpPr>
              <p:spPr bwMode="auto">
                <a:xfrm>
                  <a:off x="10998088" y="2951865"/>
                  <a:ext cx="264069" cy="262693"/>
                </a:xfrm>
                <a:custGeom>
                  <a:avLst/>
                  <a:gdLst>
                    <a:gd name="T0" fmla="*/ 56 w 111"/>
                    <a:gd name="T1" fmla="*/ 111 h 111"/>
                    <a:gd name="T2" fmla="*/ 0 w 111"/>
                    <a:gd name="T3" fmla="*/ 55 h 111"/>
                    <a:gd name="T4" fmla="*/ 56 w 111"/>
                    <a:gd name="T5" fmla="*/ 0 h 111"/>
                    <a:gd name="T6" fmla="*/ 111 w 111"/>
                    <a:gd name="T7" fmla="*/ 55 h 111"/>
                    <a:gd name="T8" fmla="*/ 56 w 111"/>
                    <a:gd name="T9" fmla="*/ 111 h 111"/>
                    <a:gd name="T10" fmla="*/ 56 w 111"/>
                    <a:gd name="T11" fmla="*/ 9 h 111"/>
                    <a:gd name="T12" fmla="*/ 10 w 111"/>
                    <a:gd name="T13" fmla="*/ 55 h 111"/>
                    <a:gd name="T14" fmla="*/ 56 w 111"/>
                    <a:gd name="T15" fmla="*/ 101 h 111"/>
                    <a:gd name="T16" fmla="*/ 102 w 111"/>
                    <a:gd name="T17" fmla="*/ 55 h 111"/>
                    <a:gd name="T18" fmla="*/ 56 w 111"/>
                    <a:gd name="T19"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11">
                      <a:moveTo>
                        <a:pt x="56" y="111"/>
                      </a:moveTo>
                      <a:cubicBezTo>
                        <a:pt x="25" y="111"/>
                        <a:pt x="0" y="86"/>
                        <a:pt x="0" y="55"/>
                      </a:cubicBezTo>
                      <a:cubicBezTo>
                        <a:pt x="0" y="25"/>
                        <a:pt x="25" y="0"/>
                        <a:pt x="56" y="0"/>
                      </a:cubicBezTo>
                      <a:cubicBezTo>
                        <a:pt x="86" y="0"/>
                        <a:pt x="111" y="25"/>
                        <a:pt x="111" y="55"/>
                      </a:cubicBezTo>
                      <a:cubicBezTo>
                        <a:pt x="111" y="86"/>
                        <a:pt x="86" y="111"/>
                        <a:pt x="56" y="111"/>
                      </a:cubicBezTo>
                      <a:close/>
                      <a:moveTo>
                        <a:pt x="56" y="9"/>
                      </a:moveTo>
                      <a:cubicBezTo>
                        <a:pt x="30" y="9"/>
                        <a:pt x="10" y="30"/>
                        <a:pt x="10" y="55"/>
                      </a:cubicBezTo>
                      <a:cubicBezTo>
                        <a:pt x="10" y="81"/>
                        <a:pt x="30" y="101"/>
                        <a:pt x="56" y="101"/>
                      </a:cubicBezTo>
                      <a:cubicBezTo>
                        <a:pt x="81" y="101"/>
                        <a:pt x="102" y="81"/>
                        <a:pt x="102" y="55"/>
                      </a:cubicBezTo>
                      <a:cubicBezTo>
                        <a:pt x="102" y="30"/>
                        <a:pt x="81" y="9"/>
                        <a:pt x="56" y="9"/>
                      </a:cubicBez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C4F56"/>
                    </a:solidFill>
                    <a:effectLst/>
                    <a:uLnTx/>
                    <a:uFillTx/>
                    <a:latin typeface="Marianne"/>
                    <a:ea typeface="+mn-ea"/>
                    <a:cs typeface="+mn-cs"/>
                  </a:endParaRPr>
                </a:p>
              </p:txBody>
            </p:sp>
            <p:sp>
              <p:nvSpPr>
                <p:cNvPr id="108" name="Freeform 68">
                  <a:extLst>
                    <a:ext uri="{FF2B5EF4-FFF2-40B4-BE49-F238E27FC236}">
                      <a16:creationId xmlns:a16="http://schemas.microsoft.com/office/drawing/2014/main" id="{5CA65EE3-83CF-4A1C-9151-C6C480005167}"/>
                    </a:ext>
                  </a:extLst>
                </p:cNvPr>
                <p:cNvSpPr>
                  <a:spLocks noEditPoints="1"/>
                </p:cNvSpPr>
                <p:nvPr/>
              </p:nvSpPr>
              <p:spPr bwMode="auto">
                <a:xfrm>
                  <a:off x="11098491" y="3050891"/>
                  <a:ext cx="64643" cy="64643"/>
                </a:xfrm>
                <a:custGeom>
                  <a:avLst/>
                  <a:gdLst>
                    <a:gd name="T0" fmla="*/ 14 w 27"/>
                    <a:gd name="T1" fmla="*/ 27 h 27"/>
                    <a:gd name="T2" fmla="*/ 0 w 27"/>
                    <a:gd name="T3" fmla="*/ 13 h 27"/>
                    <a:gd name="T4" fmla="*/ 14 w 27"/>
                    <a:gd name="T5" fmla="*/ 0 h 27"/>
                    <a:gd name="T6" fmla="*/ 27 w 27"/>
                    <a:gd name="T7" fmla="*/ 13 h 27"/>
                    <a:gd name="T8" fmla="*/ 14 w 27"/>
                    <a:gd name="T9" fmla="*/ 27 h 27"/>
                    <a:gd name="T10" fmla="*/ 14 w 27"/>
                    <a:gd name="T11" fmla="*/ 5 h 27"/>
                    <a:gd name="T12" fmla="*/ 6 w 27"/>
                    <a:gd name="T13" fmla="*/ 13 h 27"/>
                    <a:gd name="T14" fmla="*/ 14 w 27"/>
                    <a:gd name="T15" fmla="*/ 21 h 27"/>
                    <a:gd name="T16" fmla="*/ 21 w 27"/>
                    <a:gd name="T17" fmla="*/ 13 h 27"/>
                    <a:gd name="T18" fmla="*/ 14 w 27"/>
                    <a:gd name="T19"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4" y="27"/>
                      </a:moveTo>
                      <a:cubicBezTo>
                        <a:pt x="6" y="27"/>
                        <a:pt x="0" y="21"/>
                        <a:pt x="0" y="13"/>
                      </a:cubicBezTo>
                      <a:cubicBezTo>
                        <a:pt x="0" y="6"/>
                        <a:pt x="6" y="0"/>
                        <a:pt x="14" y="0"/>
                      </a:cubicBezTo>
                      <a:cubicBezTo>
                        <a:pt x="21" y="0"/>
                        <a:pt x="27" y="6"/>
                        <a:pt x="27" y="13"/>
                      </a:cubicBezTo>
                      <a:cubicBezTo>
                        <a:pt x="27" y="21"/>
                        <a:pt x="21" y="27"/>
                        <a:pt x="14" y="27"/>
                      </a:cubicBezTo>
                      <a:close/>
                      <a:moveTo>
                        <a:pt x="14" y="5"/>
                      </a:moveTo>
                      <a:cubicBezTo>
                        <a:pt x="9" y="5"/>
                        <a:pt x="6" y="9"/>
                        <a:pt x="6" y="13"/>
                      </a:cubicBezTo>
                      <a:cubicBezTo>
                        <a:pt x="6" y="18"/>
                        <a:pt x="9" y="21"/>
                        <a:pt x="14" y="21"/>
                      </a:cubicBezTo>
                      <a:cubicBezTo>
                        <a:pt x="18" y="21"/>
                        <a:pt x="21" y="18"/>
                        <a:pt x="21" y="13"/>
                      </a:cubicBezTo>
                      <a:cubicBezTo>
                        <a:pt x="21" y="9"/>
                        <a:pt x="18" y="5"/>
                        <a:pt x="14" y="5"/>
                      </a:cubicBez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C4F56"/>
                    </a:solidFill>
                    <a:effectLst/>
                    <a:uLnTx/>
                    <a:uFillTx/>
                    <a:latin typeface="Marianne"/>
                    <a:ea typeface="+mn-ea"/>
                    <a:cs typeface="+mn-cs"/>
                  </a:endParaRPr>
                </a:p>
              </p:txBody>
            </p:sp>
            <p:sp>
              <p:nvSpPr>
                <p:cNvPr id="109" name="Freeform 69">
                  <a:extLst>
                    <a:ext uri="{FF2B5EF4-FFF2-40B4-BE49-F238E27FC236}">
                      <a16:creationId xmlns:a16="http://schemas.microsoft.com/office/drawing/2014/main" id="{5C4272E2-52AA-45DF-9F00-2474DA091D3C}"/>
                    </a:ext>
                  </a:extLst>
                </p:cNvPr>
                <p:cNvSpPr>
                  <a:spLocks noEditPoints="1"/>
                </p:cNvSpPr>
                <p:nvPr/>
              </p:nvSpPr>
              <p:spPr bwMode="auto">
                <a:xfrm>
                  <a:off x="11040729" y="2994502"/>
                  <a:ext cx="178798" cy="177421"/>
                </a:xfrm>
                <a:custGeom>
                  <a:avLst/>
                  <a:gdLst>
                    <a:gd name="T0" fmla="*/ 33 w 75"/>
                    <a:gd name="T1" fmla="*/ 75 h 75"/>
                    <a:gd name="T2" fmla="*/ 30 w 75"/>
                    <a:gd name="T3" fmla="*/ 72 h 75"/>
                    <a:gd name="T4" fmla="*/ 22 w 75"/>
                    <a:gd name="T5" fmla="*/ 64 h 75"/>
                    <a:gd name="T6" fmla="*/ 18 w 75"/>
                    <a:gd name="T7" fmla="*/ 67 h 75"/>
                    <a:gd name="T8" fmla="*/ 8 w 75"/>
                    <a:gd name="T9" fmla="*/ 60 h 75"/>
                    <a:gd name="T10" fmla="*/ 10 w 75"/>
                    <a:gd name="T11" fmla="*/ 53 h 75"/>
                    <a:gd name="T12" fmla="*/ 3 w 75"/>
                    <a:gd name="T13" fmla="*/ 45 h 75"/>
                    <a:gd name="T14" fmla="*/ 0 w 75"/>
                    <a:gd name="T15" fmla="*/ 42 h 75"/>
                    <a:gd name="T16" fmla="*/ 0 w 75"/>
                    <a:gd name="T17" fmla="*/ 33 h 75"/>
                    <a:gd name="T18" fmla="*/ 3 w 75"/>
                    <a:gd name="T19" fmla="*/ 30 h 75"/>
                    <a:gd name="T20" fmla="*/ 10 w 75"/>
                    <a:gd name="T21" fmla="*/ 21 h 75"/>
                    <a:gd name="T22" fmla="*/ 8 w 75"/>
                    <a:gd name="T23" fmla="*/ 15 h 75"/>
                    <a:gd name="T24" fmla="*/ 18 w 75"/>
                    <a:gd name="T25" fmla="*/ 7 h 75"/>
                    <a:gd name="T26" fmla="*/ 22 w 75"/>
                    <a:gd name="T27" fmla="*/ 10 h 75"/>
                    <a:gd name="T28" fmla="*/ 30 w 75"/>
                    <a:gd name="T29" fmla="*/ 3 h 75"/>
                    <a:gd name="T30" fmla="*/ 33 w 75"/>
                    <a:gd name="T31" fmla="*/ 0 h 75"/>
                    <a:gd name="T32" fmla="*/ 43 w 75"/>
                    <a:gd name="T33" fmla="*/ 0 h 75"/>
                    <a:gd name="T34" fmla="*/ 46 w 75"/>
                    <a:gd name="T35" fmla="*/ 7 h 75"/>
                    <a:gd name="T36" fmla="*/ 57 w 75"/>
                    <a:gd name="T37" fmla="*/ 8 h 75"/>
                    <a:gd name="T38" fmla="*/ 60 w 75"/>
                    <a:gd name="T39" fmla="*/ 7 h 75"/>
                    <a:gd name="T40" fmla="*/ 67 w 75"/>
                    <a:gd name="T41" fmla="*/ 18 h 75"/>
                    <a:gd name="T42" fmla="*/ 68 w 75"/>
                    <a:gd name="T43" fmla="*/ 29 h 75"/>
                    <a:gd name="T44" fmla="*/ 75 w 75"/>
                    <a:gd name="T45" fmla="*/ 32 h 75"/>
                    <a:gd name="T46" fmla="*/ 75 w 75"/>
                    <a:gd name="T47" fmla="*/ 37 h 75"/>
                    <a:gd name="T48" fmla="*/ 75 w 75"/>
                    <a:gd name="T49" fmla="*/ 42 h 75"/>
                    <a:gd name="T50" fmla="*/ 68 w 75"/>
                    <a:gd name="T51" fmla="*/ 45 h 75"/>
                    <a:gd name="T52" fmla="*/ 67 w 75"/>
                    <a:gd name="T53" fmla="*/ 57 h 75"/>
                    <a:gd name="T54" fmla="*/ 60 w 75"/>
                    <a:gd name="T55" fmla="*/ 67 h 75"/>
                    <a:gd name="T56" fmla="*/ 57 w 75"/>
                    <a:gd name="T57" fmla="*/ 67 h 75"/>
                    <a:gd name="T58" fmla="*/ 46 w 75"/>
                    <a:gd name="T59" fmla="*/ 68 h 75"/>
                    <a:gd name="T60" fmla="*/ 43 w 75"/>
                    <a:gd name="T61" fmla="*/ 75 h 75"/>
                    <a:gd name="T62" fmla="*/ 38 w 75"/>
                    <a:gd name="T63" fmla="*/ 75 h 75"/>
                    <a:gd name="T64" fmla="*/ 40 w 75"/>
                    <a:gd name="T65" fmla="*/ 69 h 75"/>
                    <a:gd name="T66" fmla="*/ 43 w 75"/>
                    <a:gd name="T67" fmla="*/ 63 h 75"/>
                    <a:gd name="T68" fmla="*/ 54 w 75"/>
                    <a:gd name="T69" fmla="*/ 59 h 75"/>
                    <a:gd name="T70" fmla="*/ 62 w 75"/>
                    <a:gd name="T71" fmla="*/ 58 h 75"/>
                    <a:gd name="T72" fmla="*/ 60 w 75"/>
                    <a:gd name="T73" fmla="*/ 51 h 75"/>
                    <a:gd name="T74" fmla="*/ 64 w 75"/>
                    <a:gd name="T75" fmla="*/ 41 h 75"/>
                    <a:gd name="T76" fmla="*/ 70 w 75"/>
                    <a:gd name="T77" fmla="*/ 37 h 75"/>
                    <a:gd name="T78" fmla="*/ 64 w 75"/>
                    <a:gd name="T79" fmla="*/ 34 h 75"/>
                    <a:gd name="T80" fmla="*/ 60 w 75"/>
                    <a:gd name="T81" fmla="*/ 23 h 75"/>
                    <a:gd name="T82" fmla="*/ 62 w 75"/>
                    <a:gd name="T83" fmla="*/ 16 h 75"/>
                    <a:gd name="T84" fmla="*/ 54 w 75"/>
                    <a:gd name="T85" fmla="*/ 16 h 75"/>
                    <a:gd name="T86" fmla="*/ 43 w 75"/>
                    <a:gd name="T87" fmla="*/ 12 h 75"/>
                    <a:gd name="T88" fmla="*/ 40 w 75"/>
                    <a:gd name="T89" fmla="*/ 5 h 75"/>
                    <a:gd name="T90" fmla="*/ 34 w 75"/>
                    <a:gd name="T91" fmla="*/ 11 h 75"/>
                    <a:gd name="T92" fmla="*/ 23 w 75"/>
                    <a:gd name="T93" fmla="*/ 15 h 75"/>
                    <a:gd name="T94" fmla="*/ 17 w 75"/>
                    <a:gd name="T95" fmla="*/ 13 h 75"/>
                    <a:gd name="T96" fmla="*/ 16 w 75"/>
                    <a:gd name="T97" fmla="*/ 21 h 75"/>
                    <a:gd name="T98" fmla="*/ 12 w 75"/>
                    <a:gd name="T99" fmla="*/ 32 h 75"/>
                    <a:gd name="T100" fmla="*/ 5 w 75"/>
                    <a:gd name="T101" fmla="*/ 35 h 75"/>
                    <a:gd name="T102" fmla="*/ 5 w 75"/>
                    <a:gd name="T103" fmla="*/ 40 h 75"/>
                    <a:gd name="T104" fmla="*/ 12 w 75"/>
                    <a:gd name="T105" fmla="*/ 43 h 75"/>
                    <a:gd name="T106" fmla="*/ 16 w 75"/>
                    <a:gd name="T107" fmla="*/ 54 h 75"/>
                    <a:gd name="T108" fmla="*/ 17 w 75"/>
                    <a:gd name="T109" fmla="*/ 62 h 75"/>
                    <a:gd name="T110" fmla="*/ 23 w 75"/>
                    <a:gd name="T111" fmla="*/ 59 h 75"/>
                    <a:gd name="T112" fmla="*/ 34 w 75"/>
                    <a:gd name="T113"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75">
                      <a:moveTo>
                        <a:pt x="38" y="75"/>
                      </a:moveTo>
                      <a:cubicBezTo>
                        <a:pt x="36" y="75"/>
                        <a:pt x="35" y="75"/>
                        <a:pt x="33" y="75"/>
                      </a:cubicBezTo>
                      <a:cubicBezTo>
                        <a:pt x="33" y="75"/>
                        <a:pt x="33" y="75"/>
                        <a:pt x="33" y="75"/>
                      </a:cubicBezTo>
                      <a:cubicBezTo>
                        <a:pt x="31" y="74"/>
                        <a:pt x="30" y="73"/>
                        <a:pt x="30" y="72"/>
                      </a:cubicBezTo>
                      <a:cubicBezTo>
                        <a:pt x="30" y="70"/>
                        <a:pt x="30" y="68"/>
                        <a:pt x="30" y="68"/>
                      </a:cubicBezTo>
                      <a:cubicBezTo>
                        <a:pt x="27" y="67"/>
                        <a:pt x="24" y="66"/>
                        <a:pt x="22" y="64"/>
                      </a:cubicBezTo>
                      <a:cubicBezTo>
                        <a:pt x="21" y="65"/>
                        <a:pt x="20" y="66"/>
                        <a:pt x="19" y="67"/>
                      </a:cubicBezTo>
                      <a:cubicBezTo>
                        <a:pt x="18" y="67"/>
                        <a:pt x="18" y="67"/>
                        <a:pt x="18" y="67"/>
                      </a:cubicBezTo>
                      <a:cubicBezTo>
                        <a:pt x="17" y="68"/>
                        <a:pt x="16" y="68"/>
                        <a:pt x="15" y="67"/>
                      </a:cubicBezTo>
                      <a:cubicBezTo>
                        <a:pt x="12" y="65"/>
                        <a:pt x="10" y="63"/>
                        <a:pt x="8" y="60"/>
                      </a:cubicBezTo>
                      <a:cubicBezTo>
                        <a:pt x="7" y="59"/>
                        <a:pt x="7" y="58"/>
                        <a:pt x="8" y="57"/>
                      </a:cubicBezTo>
                      <a:cubicBezTo>
                        <a:pt x="9" y="55"/>
                        <a:pt x="10" y="54"/>
                        <a:pt x="10" y="53"/>
                      </a:cubicBezTo>
                      <a:cubicBezTo>
                        <a:pt x="9" y="51"/>
                        <a:pt x="8" y="48"/>
                        <a:pt x="7" y="45"/>
                      </a:cubicBezTo>
                      <a:cubicBezTo>
                        <a:pt x="6" y="45"/>
                        <a:pt x="5" y="45"/>
                        <a:pt x="3" y="45"/>
                      </a:cubicBezTo>
                      <a:cubicBezTo>
                        <a:pt x="2" y="45"/>
                        <a:pt x="1" y="44"/>
                        <a:pt x="0" y="42"/>
                      </a:cubicBezTo>
                      <a:cubicBezTo>
                        <a:pt x="0" y="42"/>
                        <a:pt x="0" y="42"/>
                        <a:pt x="0" y="42"/>
                      </a:cubicBezTo>
                      <a:cubicBezTo>
                        <a:pt x="0" y="40"/>
                        <a:pt x="0" y="39"/>
                        <a:pt x="0" y="37"/>
                      </a:cubicBezTo>
                      <a:cubicBezTo>
                        <a:pt x="0" y="36"/>
                        <a:pt x="0" y="34"/>
                        <a:pt x="0" y="33"/>
                      </a:cubicBezTo>
                      <a:cubicBezTo>
                        <a:pt x="0" y="32"/>
                        <a:pt x="0" y="32"/>
                        <a:pt x="0" y="32"/>
                      </a:cubicBezTo>
                      <a:cubicBezTo>
                        <a:pt x="1" y="31"/>
                        <a:pt x="2" y="30"/>
                        <a:pt x="3" y="30"/>
                      </a:cubicBezTo>
                      <a:cubicBezTo>
                        <a:pt x="5" y="30"/>
                        <a:pt x="6" y="29"/>
                        <a:pt x="7" y="29"/>
                      </a:cubicBezTo>
                      <a:cubicBezTo>
                        <a:pt x="8" y="27"/>
                        <a:pt x="9" y="24"/>
                        <a:pt x="10" y="21"/>
                      </a:cubicBezTo>
                      <a:cubicBezTo>
                        <a:pt x="10" y="21"/>
                        <a:pt x="9" y="20"/>
                        <a:pt x="8" y="18"/>
                      </a:cubicBezTo>
                      <a:cubicBezTo>
                        <a:pt x="7" y="17"/>
                        <a:pt x="7" y="16"/>
                        <a:pt x="8" y="15"/>
                      </a:cubicBezTo>
                      <a:cubicBezTo>
                        <a:pt x="10" y="12"/>
                        <a:pt x="12" y="9"/>
                        <a:pt x="15" y="7"/>
                      </a:cubicBezTo>
                      <a:cubicBezTo>
                        <a:pt x="16" y="7"/>
                        <a:pt x="17" y="7"/>
                        <a:pt x="18" y="7"/>
                      </a:cubicBezTo>
                      <a:cubicBezTo>
                        <a:pt x="19" y="8"/>
                        <a:pt x="19" y="8"/>
                        <a:pt x="19" y="8"/>
                      </a:cubicBezTo>
                      <a:cubicBezTo>
                        <a:pt x="20" y="9"/>
                        <a:pt x="21" y="10"/>
                        <a:pt x="22" y="10"/>
                      </a:cubicBezTo>
                      <a:cubicBezTo>
                        <a:pt x="24" y="9"/>
                        <a:pt x="27" y="8"/>
                        <a:pt x="30" y="7"/>
                      </a:cubicBezTo>
                      <a:cubicBezTo>
                        <a:pt x="30" y="6"/>
                        <a:pt x="30" y="5"/>
                        <a:pt x="30" y="3"/>
                      </a:cubicBezTo>
                      <a:cubicBezTo>
                        <a:pt x="30" y="1"/>
                        <a:pt x="31" y="0"/>
                        <a:pt x="33" y="0"/>
                      </a:cubicBezTo>
                      <a:cubicBezTo>
                        <a:pt x="33" y="0"/>
                        <a:pt x="33" y="0"/>
                        <a:pt x="33" y="0"/>
                      </a:cubicBezTo>
                      <a:cubicBezTo>
                        <a:pt x="36" y="0"/>
                        <a:pt x="39" y="0"/>
                        <a:pt x="42" y="0"/>
                      </a:cubicBezTo>
                      <a:cubicBezTo>
                        <a:pt x="43" y="0"/>
                        <a:pt x="43" y="0"/>
                        <a:pt x="43" y="0"/>
                      </a:cubicBezTo>
                      <a:cubicBezTo>
                        <a:pt x="44" y="0"/>
                        <a:pt x="45" y="1"/>
                        <a:pt x="45" y="3"/>
                      </a:cubicBezTo>
                      <a:cubicBezTo>
                        <a:pt x="45" y="5"/>
                        <a:pt x="45" y="6"/>
                        <a:pt x="46" y="7"/>
                      </a:cubicBezTo>
                      <a:cubicBezTo>
                        <a:pt x="48" y="8"/>
                        <a:pt x="51" y="9"/>
                        <a:pt x="54" y="10"/>
                      </a:cubicBezTo>
                      <a:cubicBezTo>
                        <a:pt x="54" y="10"/>
                        <a:pt x="55" y="9"/>
                        <a:pt x="57" y="8"/>
                      </a:cubicBezTo>
                      <a:cubicBezTo>
                        <a:pt x="57" y="7"/>
                        <a:pt x="57" y="7"/>
                        <a:pt x="57" y="7"/>
                      </a:cubicBezTo>
                      <a:cubicBezTo>
                        <a:pt x="58" y="7"/>
                        <a:pt x="59" y="7"/>
                        <a:pt x="60" y="7"/>
                      </a:cubicBezTo>
                      <a:cubicBezTo>
                        <a:pt x="63" y="9"/>
                        <a:pt x="66" y="12"/>
                        <a:pt x="68" y="15"/>
                      </a:cubicBezTo>
                      <a:cubicBezTo>
                        <a:pt x="68" y="16"/>
                        <a:pt x="68" y="17"/>
                        <a:pt x="67" y="18"/>
                      </a:cubicBezTo>
                      <a:cubicBezTo>
                        <a:pt x="66" y="20"/>
                        <a:pt x="65" y="21"/>
                        <a:pt x="65" y="21"/>
                      </a:cubicBezTo>
                      <a:cubicBezTo>
                        <a:pt x="66" y="24"/>
                        <a:pt x="67" y="27"/>
                        <a:pt x="68" y="29"/>
                      </a:cubicBezTo>
                      <a:cubicBezTo>
                        <a:pt x="69" y="29"/>
                        <a:pt x="70" y="30"/>
                        <a:pt x="72" y="30"/>
                      </a:cubicBezTo>
                      <a:cubicBezTo>
                        <a:pt x="74" y="30"/>
                        <a:pt x="75" y="31"/>
                        <a:pt x="75" y="32"/>
                      </a:cubicBezTo>
                      <a:cubicBezTo>
                        <a:pt x="75" y="33"/>
                        <a:pt x="75" y="33"/>
                        <a:pt x="75" y="33"/>
                      </a:cubicBezTo>
                      <a:cubicBezTo>
                        <a:pt x="75" y="34"/>
                        <a:pt x="75" y="36"/>
                        <a:pt x="75" y="37"/>
                      </a:cubicBezTo>
                      <a:cubicBezTo>
                        <a:pt x="75" y="39"/>
                        <a:pt x="75" y="40"/>
                        <a:pt x="75" y="42"/>
                      </a:cubicBezTo>
                      <a:cubicBezTo>
                        <a:pt x="75" y="42"/>
                        <a:pt x="75" y="42"/>
                        <a:pt x="75" y="42"/>
                      </a:cubicBezTo>
                      <a:cubicBezTo>
                        <a:pt x="75" y="44"/>
                        <a:pt x="74" y="45"/>
                        <a:pt x="72" y="45"/>
                      </a:cubicBezTo>
                      <a:cubicBezTo>
                        <a:pt x="70" y="45"/>
                        <a:pt x="69" y="45"/>
                        <a:pt x="68" y="45"/>
                      </a:cubicBezTo>
                      <a:cubicBezTo>
                        <a:pt x="67" y="48"/>
                        <a:pt x="66" y="51"/>
                        <a:pt x="65" y="53"/>
                      </a:cubicBezTo>
                      <a:cubicBezTo>
                        <a:pt x="65" y="54"/>
                        <a:pt x="66" y="55"/>
                        <a:pt x="67" y="57"/>
                      </a:cubicBezTo>
                      <a:cubicBezTo>
                        <a:pt x="68" y="58"/>
                        <a:pt x="68" y="59"/>
                        <a:pt x="68" y="60"/>
                      </a:cubicBezTo>
                      <a:cubicBezTo>
                        <a:pt x="65" y="63"/>
                        <a:pt x="63" y="65"/>
                        <a:pt x="60" y="67"/>
                      </a:cubicBezTo>
                      <a:cubicBezTo>
                        <a:pt x="59" y="68"/>
                        <a:pt x="58" y="68"/>
                        <a:pt x="57" y="67"/>
                      </a:cubicBezTo>
                      <a:cubicBezTo>
                        <a:pt x="57" y="67"/>
                        <a:pt x="57" y="67"/>
                        <a:pt x="57" y="67"/>
                      </a:cubicBezTo>
                      <a:cubicBezTo>
                        <a:pt x="55" y="66"/>
                        <a:pt x="54" y="65"/>
                        <a:pt x="54" y="64"/>
                      </a:cubicBezTo>
                      <a:cubicBezTo>
                        <a:pt x="51" y="66"/>
                        <a:pt x="48" y="67"/>
                        <a:pt x="46" y="68"/>
                      </a:cubicBezTo>
                      <a:cubicBezTo>
                        <a:pt x="45" y="68"/>
                        <a:pt x="45" y="70"/>
                        <a:pt x="45" y="72"/>
                      </a:cubicBezTo>
                      <a:cubicBezTo>
                        <a:pt x="45" y="73"/>
                        <a:pt x="44" y="74"/>
                        <a:pt x="43" y="75"/>
                      </a:cubicBezTo>
                      <a:cubicBezTo>
                        <a:pt x="42" y="75"/>
                        <a:pt x="42" y="75"/>
                        <a:pt x="42" y="75"/>
                      </a:cubicBezTo>
                      <a:cubicBezTo>
                        <a:pt x="41" y="75"/>
                        <a:pt x="39" y="75"/>
                        <a:pt x="38" y="75"/>
                      </a:cubicBezTo>
                      <a:close/>
                      <a:moveTo>
                        <a:pt x="35" y="69"/>
                      </a:moveTo>
                      <a:cubicBezTo>
                        <a:pt x="37" y="70"/>
                        <a:pt x="38" y="70"/>
                        <a:pt x="40" y="69"/>
                      </a:cubicBezTo>
                      <a:cubicBezTo>
                        <a:pt x="40" y="67"/>
                        <a:pt x="41" y="65"/>
                        <a:pt x="41" y="64"/>
                      </a:cubicBezTo>
                      <a:cubicBezTo>
                        <a:pt x="42" y="63"/>
                        <a:pt x="42" y="63"/>
                        <a:pt x="43" y="63"/>
                      </a:cubicBezTo>
                      <a:cubicBezTo>
                        <a:pt x="46" y="62"/>
                        <a:pt x="49" y="61"/>
                        <a:pt x="52" y="59"/>
                      </a:cubicBezTo>
                      <a:cubicBezTo>
                        <a:pt x="52" y="59"/>
                        <a:pt x="53" y="59"/>
                        <a:pt x="54" y="59"/>
                      </a:cubicBezTo>
                      <a:cubicBezTo>
                        <a:pt x="55" y="59"/>
                        <a:pt x="57" y="60"/>
                        <a:pt x="59" y="62"/>
                      </a:cubicBezTo>
                      <a:cubicBezTo>
                        <a:pt x="60" y="61"/>
                        <a:pt x="61" y="60"/>
                        <a:pt x="62" y="58"/>
                      </a:cubicBezTo>
                      <a:cubicBezTo>
                        <a:pt x="60" y="56"/>
                        <a:pt x="59" y="54"/>
                        <a:pt x="59" y="54"/>
                      </a:cubicBezTo>
                      <a:cubicBezTo>
                        <a:pt x="59" y="53"/>
                        <a:pt x="59" y="52"/>
                        <a:pt x="60" y="51"/>
                      </a:cubicBezTo>
                      <a:cubicBezTo>
                        <a:pt x="61" y="49"/>
                        <a:pt x="63" y="46"/>
                        <a:pt x="63" y="43"/>
                      </a:cubicBezTo>
                      <a:cubicBezTo>
                        <a:pt x="63" y="42"/>
                        <a:pt x="64" y="41"/>
                        <a:pt x="64" y="41"/>
                      </a:cubicBezTo>
                      <a:cubicBezTo>
                        <a:pt x="66" y="40"/>
                        <a:pt x="67" y="40"/>
                        <a:pt x="70" y="40"/>
                      </a:cubicBezTo>
                      <a:cubicBezTo>
                        <a:pt x="70" y="39"/>
                        <a:pt x="70" y="38"/>
                        <a:pt x="70" y="37"/>
                      </a:cubicBezTo>
                      <a:cubicBezTo>
                        <a:pt x="70" y="37"/>
                        <a:pt x="70" y="36"/>
                        <a:pt x="70" y="35"/>
                      </a:cubicBezTo>
                      <a:cubicBezTo>
                        <a:pt x="68" y="35"/>
                        <a:pt x="66" y="34"/>
                        <a:pt x="64" y="34"/>
                      </a:cubicBezTo>
                      <a:cubicBezTo>
                        <a:pt x="64" y="33"/>
                        <a:pt x="63" y="33"/>
                        <a:pt x="63" y="32"/>
                      </a:cubicBezTo>
                      <a:cubicBezTo>
                        <a:pt x="63" y="29"/>
                        <a:pt x="61" y="26"/>
                        <a:pt x="60" y="23"/>
                      </a:cubicBezTo>
                      <a:cubicBezTo>
                        <a:pt x="59" y="23"/>
                        <a:pt x="59" y="22"/>
                        <a:pt x="59" y="21"/>
                      </a:cubicBezTo>
                      <a:cubicBezTo>
                        <a:pt x="59" y="20"/>
                        <a:pt x="60" y="19"/>
                        <a:pt x="62" y="16"/>
                      </a:cubicBezTo>
                      <a:cubicBezTo>
                        <a:pt x="61" y="15"/>
                        <a:pt x="60" y="14"/>
                        <a:pt x="59" y="13"/>
                      </a:cubicBezTo>
                      <a:cubicBezTo>
                        <a:pt x="57" y="14"/>
                        <a:pt x="55" y="15"/>
                        <a:pt x="54" y="16"/>
                      </a:cubicBezTo>
                      <a:cubicBezTo>
                        <a:pt x="53" y="16"/>
                        <a:pt x="52" y="16"/>
                        <a:pt x="52" y="15"/>
                      </a:cubicBezTo>
                      <a:cubicBezTo>
                        <a:pt x="49" y="14"/>
                        <a:pt x="46" y="12"/>
                        <a:pt x="43" y="12"/>
                      </a:cubicBezTo>
                      <a:cubicBezTo>
                        <a:pt x="42" y="12"/>
                        <a:pt x="42" y="11"/>
                        <a:pt x="41" y="11"/>
                      </a:cubicBezTo>
                      <a:cubicBezTo>
                        <a:pt x="41" y="9"/>
                        <a:pt x="40" y="8"/>
                        <a:pt x="40" y="5"/>
                      </a:cubicBezTo>
                      <a:cubicBezTo>
                        <a:pt x="38" y="5"/>
                        <a:pt x="37" y="5"/>
                        <a:pt x="35" y="5"/>
                      </a:cubicBezTo>
                      <a:cubicBezTo>
                        <a:pt x="35" y="8"/>
                        <a:pt x="35" y="10"/>
                        <a:pt x="34" y="11"/>
                      </a:cubicBezTo>
                      <a:cubicBezTo>
                        <a:pt x="34" y="11"/>
                        <a:pt x="33" y="12"/>
                        <a:pt x="32" y="12"/>
                      </a:cubicBezTo>
                      <a:cubicBezTo>
                        <a:pt x="29" y="12"/>
                        <a:pt x="26" y="14"/>
                        <a:pt x="23" y="15"/>
                      </a:cubicBezTo>
                      <a:cubicBezTo>
                        <a:pt x="23" y="16"/>
                        <a:pt x="22" y="16"/>
                        <a:pt x="21" y="16"/>
                      </a:cubicBezTo>
                      <a:cubicBezTo>
                        <a:pt x="20" y="15"/>
                        <a:pt x="18" y="14"/>
                        <a:pt x="17" y="13"/>
                      </a:cubicBezTo>
                      <a:cubicBezTo>
                        <a:pt x="15" y="14"/>
                        <a:pt x="14" y="15"/>
                        <a:pt x="13" y="16"/>
                      </a:cubicBezTo>
                      <a:cubicBezTo>
                        <a:pt x="15" y="19"/>
                        <a:pt x="16" y="20"/>
                        <a:pt x="16" y="21"/>
                      </a:cubicBezTo>
                      <a:cubicBezTo>
                        <a:pt x="16" y="22"/>
                        <a:pt x="16" y="23"/>
                        <a:pt x="16" y="23"/>
                      </a:cubicBezTo>
                      <a:cubicBezTo>
                        <a:pt x="14" y="26"/>
                        <a:pt x="13" y="29"/>
                        <a:pt x="12" y="32"/>
                      </a:cubicBezTo>
                      <a:cubicBezTo>
                        <a:pt x="12" y="33"/>
                        <a:pt x="11" y="33"/>
                        <a:pt x="11" y="34"/>
                      </a:cubicBezTo>
                      <a:cubicBezTo>
                        <a:pt x="10" y="34"/>
                        <a:pt x="8" y="35"/>
                        <a:pt x="5" y="35"/>
                      </a:cubicBezTo>
                      <a:cubicBezTo>
                        <a:pt x="5" y="36"/>
                        <a:pt x="5" y="37"/>
                        <a:pt x="5" y="37"/>
                      </a:cubicBezTo>
                      <a:cubicBezTo>
                        <a:pt x="5" y="38"/>
                        <a:pt x="5" y="39"/>
                        <a:pt x="5" y="40"/>
                      </a:cubicBezTo>
                      <a:cubicBezTo>
                        <a:pt x="8" y="40"/>
                        <a:pt x="10" y="40"/>
                        <a:pt x="11" y="41"/>
                      </a:cubicBezTo>
                      <a:cubicBezTo>
                        <a:pt x="11" y="41"/>
                        <a:pt x="12" y="42"/>
                        <a:pt x="12" y="43"/>
                      </a:cubicBezTo>
                      <a:cubicBezTo>
                        <a:pt x="13" y="46"/>
                        <a:pt x="14" y="49"/>
                        <a:pt x="16" y="51"/>
                      </a:cubicBezTo>
                      <a:cubicBezTo>
                        <a:pt x="16" y="52"/>
                        <a:pt x="16" y="53"/>
                        <a:pt x="16" y="54"/>
                      </a:cubicBezTo>
                      <a:cubicBezTo>
                        <a:pt x="16" y="55"/>
                        <a:pt x="15" y="57"/>
                        <a:pt x="13" y="58"/>
                      </a:cubicBezTo>
                      <a:cubicBezTo>
                        <a:pt x="14" y="60"/>
                        <a:pt x="15" y="61"/>
                        <a:pt x="17" y="62"/>
                      </a:cubicBezTo>
                      <a:cubicBezTo>
                        <a:pt x="18" y="60"/>
                        <a:pt x="20" y="59"/>
                        <a:pt x="21" y="59"/>
                      </a:cubicBezTo>
                      <a:cubicBezTo>
                        <a:pt x="22" y="59"/>
                        <a:pt x="23" y="59"/>
                        <a:pt x="23" y="59"/>
                      </a:cubicBezTo>
                      <a:cubicBezTo>
                        <a:pt x="26" y="61"/>
                        <a:pt x="29" y="62"/>
                        <a:pt x="32" y="63"/>
                      </a:cubicBezTo>
                      <a:cubicBezTo>
                        <a:pt x="33" y="63"/>
                        <a:pt x="34" y="63"/>
                        <a:pt x="34" y="64"/>
                      </a:cubicBezTo>
                      <a:cubicBezTo>
                        <a:pt x="35" y="65"/>
                        <a:pt x="35" y="67"/>
                        <a:pt x="35" y="69"/>
                      </a:cubicBez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C4F56"/>
                    </a:solidFill>
                    <a:effectLst/>
                    <a:uLnTx/>
                    <a:uFillTx/>
                    <a:latin typeface="Marianne"/>
                    <a:ea typeface="+mn-ea"/>
                    <a:cs typeface="+mn-cs"/>
                  </a:endParaRPr>
                </a:p>
              </p:txBody>
            </p:sp>
          </p:grpSp>
          <p:sp>
            <p:nvSpPr>
              <p:cNvPr id="105" name="Espace réservé du texte 8">
                <a:extLst>
                  <a:ext uri="{FF2B5EF4-FFF2-40B4-BE49-F238E27FC236}">
                    <a16:creationId xmlns:a16="http://schemas.microsoft.com/office/drawing/2014/main" id="{4B8597BF-7DA1-4417-8A97-3717B7F84E3D}"/>
                  </a:ext>
                </a:extLst>
              </p:cNvPr>
              <p:cNvSpPr txBox="1">
                <a:spLocks/>
              </p:cNvSpPr>
              <p:nvPr/>
            </p:nvSpPr>
            <p:spPr bwMode="gray">
              <a:xfrm>
                <a:off x="6037581" y="2852820"/>
                <a:ext cx="4356000" cy="45804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sz="1467" b="1" i="0" u="none" strike="noStrike" kern="1200" cap="none" spc="0" normalizeH="0" baseline="0" noProof="0" dirty="0">
                    <a:ln>
                      <a:noFill/>
                    </a:ln>
                    <a:solidFill>
                      <a:srgbClr val="AB879C"/>
                    </a:solidFill>
                    <a:effectLst/>
                    <a:uLnTx/>
                    <a:uFillTx/>
                    <a:latin typeface="Marianne"/>
                    <a:ea typeface="+mn-ea"/>
                    <a:cs typeface="+mn-cs"/>
                  </a:rPr>
                  <a:t>Renforcer les liens entre les acteurs</a:t>
                </a:r>
                <a:r>
                  <a:rPr kumimoji="0" lang="fr-FR" sz="1467" b="0" i="0" u="none" strike="noStrike" kern="1200" cap="none" spc="0" normalizeH="0" baseline="0" noProof="0" dirty="0">
                    <a:ln>
                      <a:noFill/>
                    </a:ln>
                    <a:solidFill>
                      <a:srgbClr val="4C4F56"/>
                    </a:solidFill>
                    <a:effectLst/>
                    <a:uLnTx/>
                    <a:uFillTx/>
                    <a:latin typeface="Marianne"/>
                    <a:ea typeface="+mn-ea"/>
                    <a:cs typeface="+mn-cs"/>
                  </a:rPr>
                  <a:t> du travail et de l’insertion professionnelle autour de la PPSMJ</a:t>
                </a:r>
              </a:p>
            </p:txBody>
          </p:sp>
        </p:grpSp>
        <p:grpSp>
          <p:nvGrpSpPr>
            <p:cNvPr id="70" name="Groupe 69">
              <a:extLst>
                <a:ext uri="{FF2B5EF4-FFF2-40B4-BE49-F238E27FC236}">
                  <a16:creationId xmlns:a16="http://schemas.microsoft.com/office/drawing/2014/main" id="{B74503B8-AC5F-4E1E-A73C-87B11403C302}"/>
                </a:ext>
              </a:extLst>
            </p:cNvPr>
            <p:cNvGrpSpPr/>
            <p:nvPr/>
          </p:nvGrpSpPr>
          <p:grpSpPr>
            <a:xfrm>
              <a:off x="6037581" y="3568880"/>
              <a:ext cx="5072093" cy="480000"/>
              <a:chOff x="6037581" y="3559317"/>
              <a:chExt cx="5072093" cy="480000"/>
            </a:xfrm>
          </p:grpSpPr>
          <p:grpSp>
            <p:nvGrpSpPr>
              <p:cNvPr id="99" name="Group 362">
                <a:extLst>
                  <a:ext uri="{FF2B5EF4-FFF2-40B4-BE49-F238E27FC236}">
                    <a16:creationId xmlns:a16="http://schemas.microsoft.com/office/drawing/2014/main" id="{3E21ACB2-CFAE-4A51-8C38-1709479072E7}"/>
                  </a:ext>
                </a:extLst>
              </p:cNvPr>
              <p:cNvGrpSpPr>
                <a:grpSpLocks noChangeAspect="1"/>
              </p:cNvGrpSpPr>
              <p:nvPr/>
            </p:nvGrpSpPr>
            <p:grpSpPr>
              <a:xfrm>
                <a:off x="6037581" y="3559317"/>
                <a:ext cx="469557" cy="480000"/>
                <a:chOff x="2758389" y="3889113"/>
                <a:chExt cx="573729" cy="586487"/>
              </a:xfrm>
              <a:solidFill>
                <a:srgbClr val="4C4F56"/>
              </a:solidFill>
            </p:grpSpPr>
            <p:sp>
              <p:nvSpPr>
                <p:cNvPr id="101" name="Freeform: Shape 291">
                  <a:extLst>
                    <a:ext uri="{FF2B5EF4-FFF2-40B4-BE49-F238E27FC236}">
                      <a16:creationId xmlns:a16="http://schemas.microsoft.com/office/drawing/2014/main" id="{A2B8EAAD-6B1B-4E49-8D13-1E1DD9957ED5}"/>
                    </a:ext>
                  </a:extLst>
                </p:cNvPr>
                <p:cNvSpPr/>
                <p:nvPr/>
              </p:nvSpPr>
              <p:spPr>
                <a:xfrm>
                  <a:off x="3163650" y="3973325"/>
                  <a:ext cx="94786" cy="130330"/>
                </a:xfrm>
                <a:custGeom>
                  <a:avLst/>
                  <a:gdLst>
                    <a:gd name="connsiteX0" fmla="*/ 11821 w 94785"/>
                    <a:gd name="connsiteY0" fmla="*/ 29371 h 130330"/>
                    <a:gd name="connsiteX1" fmla="*/ 66916 w 94785"/>
                    <a:gd name="connsiteY1" fmla="*/ 112901 h 130330"/>
                    <a:gd name="connsiteX2" fmla="*/ 78764 w 94785"/>
                    <a:gd name="connsiteY2" fmla="*/ 130674 h 130330"/>
                    <a:gd name="connsiteX3" fmla="*/ 95944 w 94785"/>
                    <a:gd name="connsiteY3" fmla="*/ 118825 h 130330"/>
                    <a:gd name="connsiteX4" fmla="*/ 17745 w 94785"/>
                    <a:gd name="connsiteY4" fmla="*/ 343 h 130330"/>
                    <a:gd name="connsiteX5" fmla="*/ 565 w 94785"/>
                    <a:gd name="connsiteY5" fmla="*/ 11599 h 130330"/>
                    <a:gd name="connsiteX6" fmla="*/ 11821 w 94785"/>
                    <a:gd name="connsiteY6" fmla="*/ 29371 h 130330"/>
                    <a:gd name="connsiteX7" fmla="*/ 11821 w 94785"/>
                    <a:gd name="connsiteY7" fmla="*/ 29371 h 13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785" h="130330">
                      <a:moveTo>
                        <a:pt x="11821" y="29371"/>
                      </a:moveTo>
                      <a:cubicBezTo>
                        <a:pt x="49736" y="37073"/>
                        <a:pt x="74617" y="74395"/>
                        <a:pt x="66916" y="112901"/>
                      </a:cubicBezTo>
                      <a:cubicBezTo>
                        <a:pt x="65138" y="121195"/>
                        <a:pt x="70470" y="128896"/>
                        <a:pt x="78764" y="130674"/>
                      </a:cubicBezTo>
                      <a:cubicBezTo>
                        <a:pt x="87058" y="132451"/>
                        <a:pt x="94759" y="127119"/>
                        <a:pt x="95944" y="118825"/>
                      </a:cubicBezTo>
                      <a:cubicBezTo>
                        <a:pt x="106607" y="64324"/>
                        <a:pt x="71655" y="11599"/>
                        <a:pt x="17745" y="343"/>
                      </a:cubicBezTo>
                      <a:cubicBezTo>
                        <a:pt x="9452" y="-1434"/>
                        <a:pt x="1750" y="3898"/>
                        <a:pt x="565" y="11599"/>
                      </a:cubicBezTo>
                      <a:cubicBezTo>
                        <a:pt x="-1804" y="19893"/>
                        <a:pt x="3528" y="27594"/>
                        <a:pt x="11821" y="29371"/>
                      </a:cubicBezTo>
                      <a:lnTo>
                        <a:pt x="11821" y="29371"/>
                      </a:lnTo>
                      <a:close/>
                    </a:path>
                  </a:pathLst>
                </a:custGeom>
                <a:solidFill>
                  <a:srgbClr val="BB9EAF"/>
                </a:solidFill>
                <a:ln w="589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C4F56"/>
                    </a:solidFill>
                    <a:effectLst/>
                    <a:uLnTx/>
                    <a:uFillTx/>
                    <a:latin typeface="Marianne"/>
                    <a:ea typeface="+mn-ea"/>
                    <a:cs typeface="+mn-cs"/>
                  </a:endParaRPr>
                </a:p>
              </p:txBody>
            </p:sp>
            <p:sp>
              <p:nvSpPr>
                <p:cNvPr id="102" name="Freeform: Shape 292">
                  <a:extLst>
                    <a:ext uri="{FF2B5EF4-FFF2-40B4-BE49-F238E27FC236}">
                      <a16:creationId xmlns:a16="http://schemas.microsoft.com/office/drawing/2014/main" id="{F56070CF-8133-43BE-8B59-A2E180A0AD5E}"/>
                    </a:ext>
                  </a:extLst>
                </p:cNvPr>
                <p:cNvSpPr/>
                <p:nvPr/>
              </p:nvSpPr>
              <p:spPr>
                <a:xfrm>
                  <a:off x="3178091" y="3901643"/>
                  <a:ext cx="154027" cy="213268"/>
                </a:xfrm>
                <a:custGeom>
                  <a:avLst/>
                  <a:gdLst>
                    <a:gd name="connsiteX0" fmla="*/ 11599 w 154026"/>
                    <a:gd name="connsiteY0" fmla="*/ 29371 h 213268"/>
                    <a:gd name="connsiteX1" fmla="*/ 124157 w 154026"/>
                    <a:gd name="connsiteY1" fmla="*/ 198801 h 213268"/>
                    <a:gd name="connsiteX2" fmla="*/ 136005 w 154026"/>
                    <a:gd name="connsiteY2" fmla="*/ 216573 h 213268"/>
                    <a:gd name="connsiteX3" fmla="*/ 153185 w 154026"/>
                    <a:gd name="connsiteY3" fmla="*/ 204725 h 213268"/>
                    <a:gd name="connsiteX4" fmla="*/ 17523 w 154026"/>
                    <a:gd name="connsiteY4" fmla="*/ 343 h 213268"/>
                    <a:gd name="connsiteX5" fmla="*/ 343 w 154026"/>
                    <a:gd name="connsiteY5" fmla="*/ 11599 h 213268"/>
                    <a:gd name="connsiteX6" fmla="*/ 11599 w 154026"/>
                    <a:gd name="connsiteY6" fmla="*/ 29371 h 21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26" h="213268">
                      <a:moveTo>
                        <a:pt x="11599" y="29371"/>
                      </a:moveTo>
                      <a:cubicBezTo>
                        <a:pt x="89205" y="45366"/>
                        <a:pt x="139560" y="121195"/>
                        <a:pt x="124157" y="198801"/>
                      </a:cubicBezTo>
                      <a:cubicBezTo>
                        <a:pt x="122380" y="207095"/>
                        <a:pt x="127712" y="214796"/>
                        <a:pt x="136005" y="216573"/>
                      </a:cubicBezTo>
                      <a:cubicBezTo>
                        <a:pt x="144299" y="218350"/>
                        <a:pt x="152000" y="213019"/>
                        <a:pt x="153185" y="204725"/>
                      </a:cubicBezTo>
                      <a:cubicBezTo>
                        <a:pt x="172142" y="110532"/>
                        <a:pt x="111124" y="19300"/>
                        <a:pt x="17523" y="343"/>
                      </a:cubicBezTo>
                      <a:cubicBezTo>
                        <a:pt x="9229" y="-1434"/>
                        <a:pt x="1528" y="3898"/>
                        <a:pt x="343" y="11599"/>
                      </a:cubicBezTo>
                      <a:cubicBezTo>
                        <a:pt x="-1434" y="19893"/>
                        <a:pt x="3898" y="27594"/>
                        <a:pt x="11599" y="29371"/>
                      </a:cubicBezTo>
                      <a:close/>
                    </a:path>
                  </a:pathLst>
                </a:custGeom>
                <a:solidFill>
                  <a:srgbClr val="BB9EAF"/>
                </a:solidFill>
                <a:ln w="589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C4F56"/>
                    </a:solidFill>
                    <a:effectLst/>
                    <a:uLnTx/>
                    <a:uFillTx/>
                    <a:latin typeface="Marianne"/>
                    <a:ea typeface="+mn-ea"/>
                    <a:cs typeface="+mn-cs"/>
                  </a:endParaRPr>
                </a:p>
              </p:txBody>
            </p:sp>
            <p:sp>
              <p:nvSpPr>
                <p:cNvPr id="103" name="Freeform: Shape 293">
                  <a:extLst>
                    <a:ext uri="{FF2B5EF4-FFF2-40B4-BE49-F238E27FC236}">
                      <a16:creationId xmlns:a16="http://schemas.microsoft.com/office/drawing/2014/main" id="{2FCC067F-6B93-4677-A632-EDD5ADE05FF0}"/>
                    </a:ext>
                  </a:extLst>
                </p:cNvPr>
                <p:cNvSpPr/>
                <p:nvPr/>
              </p:nvSpPr>
              <p:spPr>
                <a:xfrm>
                  <a:off x="2758389" y="3889113"/>
                  <a:ext cx="521322" cy="586487"/>
                </a:xfrm>
                <a:custGeom>
                  <a:avLst/>
                  <a:gdLst>
                    <a:gd name="connsiteX0" fmla="*/ 27869 w 521321"/>
                    <a:gd name="connsiteY0" fmla="*/ 454219 h 586487"/>
                    <a:gd name="connsiteX1" fmla="*/ 55120 w 521321"/>
                    <a:gd name="connsiteY1" fmla="*/ 472584 h 586487"/>
                    <a:gd name="connsiteX2" fmla="*/ 63413 w 521321"/>
                    <a:gd name="connsiteY2" fmla="*/ 473769 h 586487"/>
                    <a:gd name="connsiteX3" fmla="*/ 87110 w 521321"/>
                    <a:gd name="connsiteY3" fmla="*/ 466660 h 586487"/>
                    <a:gd name="connsiteX4" fmla="*/ 109029 w 521321"/>
                    <a:gd name="connsiteY4" fmla="*/ 452442 h 586487"/>
                    <a:gd name="connsiteX5" fmla="*/ 143389 w 521321"/>
                    <a:gd name="connsiteY5" fmla="*/ 470807 h 586487"/>
                    <a:gd name="connsiteX6" fmla="*/ 157014 w 521321"/>
                    <a:gd name="connsiteY6" fmla="*/ 471992 h 586487"/>
                    <a:gd name="connsiteX7" fmla="*/ 194336 w 521321"/>
                    <a:gd name="connsiteY7" fmla="*/ 460736 h 586487"/>
                    <a:gd name="connsiteX8" fmla="*/ 209147 w 521321"/>
                    <a:gd name="connsiteY8" fmla="*/ 451257 h 586487"/>
                    <a:gd name="connsiteX9" fmla="*/ 286753 w 521321"/>
                    <a:gd name="connsiteY9" fmla="*/ 568555 h 586487"/>
                    <a:gd name="connsiteX10" fmla="*/ 323482 w 521321"/>
                    <a:gd name="connsiteY10" fmla="*/ 587512 h 586487"/>
                    <a:gd name="connsiteX11" fmla="*/ 352510 w 521321"/>
                    <a:gd name="connsiteY11" fmla="*/ 578626 h 586487"/>
                    <a:gd name="connsiteX12" fmla="*/ 369098 w 521321"/>
                    <a:gd name="connsiteY12" fmla="*/ 514053 h 586487"/>
                    <a:gd name="connsiteX13" fmla="*/ 292084 w 521321"/>
                    <a:gd name="connsiteY13" fmla="*/ 397348 h 586487"/>
                    <a:gd name="connsiteX14" fmla="*/ 429524 w 521321"/>
                    <a:gd name="connsiteY14" fmla="*/ 378983 h 586487"/>
                    <a:gd name="connsiteX15" fmla="*/ 434263 w 521321"/>
                    <a:gd name="connsiteY15" fmla="*/ 386092 h 586487"/>
                    <a:gd name="connsiteX16" fmla="*/ 502390 w 521321"/>
                    <a:gd name="connsiteY16" fmla="*/ 399718 h 586487"/>
                    <a:gd name="connsiteX17" fmla="*/ 502390 w 521321"/>
                    <a:gd name="connsiteY17" fmla="*/ 399718 h 586487"/>
                    <a:gd name="connsiteX18" fmla="*/ 502983 w 521321"/>
                    <a:gd name="connsiteY18" fmla="*/ 399125 h 586487"/>
                    <a:gd name="connsiteX19" fmla="*/ 516608 w 521321"/>
                    <a:gd name="connsiteY19" fmla="*/ 330998 h 586487"/>
                    <a:gd name="connsiteX20" fmla="*/ 311041 w 521321"/>
                    <a:gd name="connsiteY20" fmla="*/ 21759 h 586487"/>
                    <a:gd name="connsiteX21" fmla="*/ 242914 w 521321"/>
                    <a:gd name="connsiteY21" fmla="*/ 8134 h 586487"/>
                    <a:gd name="connsiteX22" fmla="*/ 242322 w 521321"/>
                    <a:gd name="connsiteY22" fmla="*/ 8726 h 586487"/>
                    <a:gd name="connsiteX23" fmla="*/ 228696 w 521321"/>
                    <a:gd name="connsiteY23" fmla="*/ 76854 h 586487"/>
                    <a:gd name="connsiteX24" fmla="*/ 233435 w 521321"/>
                    <a:gd name="connsiteY24" fmla="*/ 83963 h 586487"/>
                    <a:gd name="connsiteX25" fmla="*/ 151683 w 521321"/>
                    <a:gd name="connsiteY25" fmla="*/ 210146 h 586487"/>
                    <a:gd name="connsiteX26" fmla="*/ 66375 w 521321"/>
                    <a:gd name="connsiteY26" fmla="*/ 267018 h 586487"/>
                    <a:gd name="connsiteX27" fmla="*/ 40902 w 521321"/>
                    <a:gd name="connsiteY27" fmla="*/ 348770 h 586487"/>
                    <a:gd name="connsiteX28" fmla="*/ 18983 w 521321"/>
                    <a:gd name="connsiteY28" fmla="*/ 363581 h 586487"/>
                    <a:gd name="connsiteX29" fmla="*/ 7134 w 521321"/>
                    <a:gd name="connsiteY29" fmla="*/ 422822 h 586487"/>
                    <a:gd name="connsiteX30" fmla="*/ 27869 w 521321"/>
                    <a:gd name="connsiteY30" fmla="*/ 454219 h 586487"/>
                    <a:gd name="connsiteX31" fmla="*/ 335330 w 521321"/>
                    <a:gd name="connsiteY31" fmla="*/ 552560 h 586487"/>
                    <a:gd name="connsiteX32" fmla="*/ 310449 w 521321"/>
                    <a:gd name="connsiteY32" fmla="*/ 550783 h 586487"/>
                    <a:gd name="connsiteX33" fmla="*/ 233435 w 521321"/>
                    <a:gd name="connsiteY33" fmla="*/ 433485 h 586487"/>
                    <a:gd name="connsiteX34" fmla="*/ 266018 w 521321"/>
                    <a:gd name="connsiteY34" fmla="*/ 411566 h 586487"/>
                    <a:gd name="connsiteX35" fmla="*/ 343624 w 521321"/>
                    <a:gd name="connsiteY35" fmla="*/ 529456 h 586487"/>
                    <a:gd name="connsiteX36" fmla="*/ 335330 w 521321"/>
                    <a:gd name="connsiteY36" fmla="*/ 552560 h 586487"/>
                    <a:gd name="connsiteX37" fmla="*/ 250615 w 521321"/>
                    <a:gd name="connsiteY37" fmla="*/ 45456 h 586487"/>
                    <a:gd name="connsiteX38" fmla="*/ 258909 w 521321"/>
                    <a:gd name="connsiteY38" fmla="*/ 33015 h 586487"/>
                    <a:gd name="connsiteX39" fmla="*/ 259502 w 521321"/>
                    <a:gd name="connsiteY39" fmla="*/ 32423 h 586487"/>
                    <a:gd name="connsiteX40" fmla="*/ 286160 w 521321"/>
                    <a:gd name="connsiteY40" fmla="*/ 38347 h 586487"/>
                    <a:gd name="connsiteX41" fmla="*/ 286160 w 521321"/>
                    <a:gd name="connsiteY41" fmla="*/ 38347 h 586487"/>
                    <a:gd name="connsiteX42" fmla="*/ 490542 w 521321"/>
                    <a:gd name="connsiteY42" fmla="*/ 346993 h 586487"/>
                    <a:gd name="connsiteX43" fmla="*/ 485210 w 521321"/>
                    <a:gd name="connsiteY43" fmla="*/ 373652 h 586487"/>
                    <a:gd name="connsiteX44" fmla="*/ 485210 w 521321"/>
                    <a:gd name="connsiteY44" fmla="*/ 373652 h 586487"/>
                    <a:gd name="connsiteX45" fmla="*/ 484618 w 521321"/>
                    <a:gd name="connsiteY45" fmla="*/ 374244 h 586487"/>
                    <a:gd name="connsiteX46" fmla="*/ 457959 w 521321"/>
                    <a:gd name="connsiteY46" fmla="*/ 368912 h 586487"/>
                    <a:gd name="connsiteX47" fmla="*/ 253577 w 521321"/>
                    <a:gd name="connsiteY47" fmla="*/ 59674 h 586487"/>
                    <a:gd name="connsiteX48" fmla="*/ 250615 w 521321"/>
                    <a:gd name="connsiteY48" fmla="*/ 45456 h 586487"/>
                    <a:gd name="connsiteX49" fmla="*/ 255355 w 521321"/>
                    <a:gd name="connsiteY49" fmla="*/ 115953 h 586487"/>
                    <a:gd name="connsiteX50" fmla="*/ 407012 w 521321"/>
                    <a:gd name="connsiteY50" fmla="*/ 345216 h 586487"/>
                    <a:gd name="connsiteX51" fmla="*/ 274904 w 521321"/>
                    <a:gd name="connsiteY51" fmla="*/ 371874 h 586487"/>
                    <a:gd name="connsiteX52" fmla="*/ 179526 w 521321"/>
                    <a:gd name="connsiteY52" fmla="*/ 227326 h 586487"/>
                    <a:gd name="connsiteX53" fmla="*/ 255355 w 521321"/>
                    <a:gd name="connsiteY53" fmla="*/ 115953 h 586487"/>
                    <a:gd name="connsiteX54" fmla="*/ 66375 w 521321"/>
                    <a:gd name="connsiteY54" fmla="*/ 316188 h 586487"/>
                    <a:gd name="connsiteX55" fmla="*/ 82963 w 521321"/>
                    <a:gd name="connsiteY55" fmla="*/ 291899 h 586487"/>
                    <a:gd name="connsiteX56" fmla="*/ 155237 w 521321"/>
                    <a:gd name="connsiteY56" fmla="*/ 243914 h 586487"/>
                    <a:gd name="connsiteX57" fmla="*/ 250023 w 521321"/>
                    <a:gd name="connsiteY57" fmla="*/ 387869 h 586487"/>
                    <a:gd name="connsiteX58" fmla="*/ 178341 w 521321"/>
                    <a:gd name="connsiteY58" fmla="*/ 435262 h 586487"/>
                    <a:gd name="connsiteX59" fmla="*/ 125024 w 521321"/>
                    <a:gd name="connsiteY59" fmla="*/ 424599 h 586487"/>
                    <a:gd name="connsiteX60" fmla="*/ 125024 w 521321"/>
                    <a:gd name="connsiteY60" fmla="*/ 424006 h 586487"/>
                    <a:gd name="connsiteX61" fmla="*/ 72300 w 521321"/>
                    <a:gd name="connsiteY61" fmla="*/ 344623 h 586487"/>
                    <a:gd name="connsiteX62" fmla="*/ 66375 w 521321"/>
                    <a:gd name="connsiteY62" fmla="*/ 316188 h 586487"/>
                    <a:gd name="connsiteX63" fmla="*/ 35570 w 521321"/>
                    <a:gd name="connsiteY63" fmla="*/ 387869 h 586487"/>
                    <a:gd name="connsiteX64" fmla="*/ 56304 w 521321"/>
                    <a:gd name="connsiteY64" fmla="*/ 374244 h 586487"/>
                    <a:gd name="connsiteX65" fmla="*/ 91849 w 521321"/>
                    <a:gd name="connsiteY65" fmla="*/ 427561 h 586487"/>
                    <a:gd name="connsiteX66" fmla="*/ 71115 w 521321"/>
                    <a:gd name="connsiteY66" fmla="*/ 441186 h 586487"/>
                    <a:gd name="connsiteX67" fmla="*/ 52750 w 521321"/>
                    <a:gd name="connsiteY67" fmla="*/ 437632 h 586487"/>
                    <a:gd name="connsiteX68" fmla="*/ 32016 w 521321"/>
                    <a:gd name="connsiteY68" fmla="*/ 406234 h 586487"/>
                    <a:gd name="connsiteX69" fmla="*/ 35570 w 521321"/>
                    <a:gd name="connsiteY69" fmla="*/ 387869 h 58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21321" h="586487">
                      <a:moveTo>
                        <a:pt x="27869" y="454219"/>
                      </a:moveTo>
                      <a:cubicBezTo>
                        <a:pt x="34385" y="463698"/>
                        <a:pt x="43864" y="470215"/>
                        <a:pt x="55120" y="472584"/>
                      </a:cubicBezTo>
                      <a:cubicBezTo>
                        <a:pt x="58082" y="473177"/>
                        <a:pt x="61044" y="473177"/>
                        <a:pt x="63413" y="473769"/>
                      </a:cubicBezTo>
                      <a:cubicBezTo>
                        <a:pt x="71707" y="473769"/>
                        <a:pt x="80001" y="471399"/>
                        <a:pt x="87110" y="466660"/>
                      </a:cubicBezTo>
                      <a:lnTo>
                        <a:pt x="109029" y="452442"/>
                      </a:lnTo>
                      <a:cubicBezTo>
                        <a:pt x="118508" y="461921"/>
                        <a:pt x="130356" y="467845"/>
                        <a:pt x="143389" y="470807"/>
                      </a:cubicBezTo>
                      <a:cubicBezTo>
                        <a:pt x="148128" y="471992"/>
                        <a:pt x="152275" y="471992"/>
                        <a:pt x="157014" y="471992"/>
                      </a:cubicBezTo>
                      <a:cubicBezTo>
                        <a:pt x="170047" y="471992"/>
                        <a:pt x="183081" y="467845"/>
                        <a:pt x="194336" y="460736"/>
                      </a:cubicBezTo>
                      <a:lnTo>
                        <a:pt x="209147" y="451257"/>
                      </a:lnTo>
                      <a:lnTo>
                        <a:pt x="286753" y="568555"/>
                      </a:lnTo>
                      <a:cubicBezTo>
                        <a:pt x="295046" y="580995"/>
                        <a:pt x="308672" y="588104"/>
                        <a:pt x="323482" y="587512"/>
                      </a:cubicBezTo>
                      <a:cubicBezTo>
                        <a:pt x="333553" y="587512"/>
                        <a:pt x="343624" y="584550"/>
                        <a:pt x="352510" y="578626"/>
                      </a:cubicBezTo>
                      <a:cubicBezTo>
                        <a:pt x="375022" y="563816"/>
                        <a:pt x="382723" y="534787"/>
                        <a:pt x="369098" y="514053"/>
                      </a:cubicBezTo>
                      <a:lnTo>
                        <a:pt x="292084" y="397348"/>
                      </a:lnTo>
                      <a:cubicBezTo>
                        <a:pt x="336515" y="371282"/>
                        <a:pt x="377391" y="370689"/>
                        <a:pt x="429524" y="378983"/>
                      </a:cubicBezTo>
                      <a:lnTo>
                        <a:pt x="434263" y="386092"/>
                      </a:lnTo>
                      <a:cubicBezTo>
                        <a:pt x="449073" y="408604"/>
                        <a:pt x="479879" y="415120"/>
                        <a:pt x="502390" y="399718"/>
                      </a:cubicBezTo>
                      <a:cubicBezTo>
                        <a:pt x="502390" y="399718"/>
                        <a:pt x="502390" y="399718"/>
                        <a:pt x="502390" y="399718"/>
                      </a:cubicBezTo>
                      <a:lnTo>
                        <a:pt x="502983" y="399125"/>
                      </a:lnTo>
                      <a:cubicBezTo>
                        <a:pt x="525494" y="384315"/>
                        <a:pt x="531418" y="353510"/>
                        <a:pt x="516608" y="330998"/>
                      </a:cubicBezTo>
                      <a:lnTo>
                        <a:pt x="311041" y="21759"/>
                      </a:lnTo>
                      <a:cubicBezTo>
                        <a:pt x="296231" y="-752"/>
                        <a:pt x="265426" y="-6676"/>
                        <a:pt x="242914" y="8134"/>
                      </a:cubicBezTo>
                      <a:lnTo>
                        <a:pt x="242322" y="8726"/>
                      </a:lnTo>
                      <a:cubicBezTo>
                        <a:pt x="219810" y="23537"/>
                        <a:pt x="213886" y="54342"/>
                        <a:pt x="228696" y="76854"/>
                      </a:cubicBezTo>
                      <a:lnTo>
                        <a:pt x="233435" y="83963"/>
                      </a:lnTo>
                      <a:cubicBezTo>
                        <a:pt x="219810" y="138464"/>
                        <a:pt x="201445" y="177563"/>
                        <a:pt x="151683" y="210146"/>
                      </a:cubicBezTo>
                      <a:lnTo>
                        <a:pt x="66375" y="267018"/>
                      </a:lnTo>
                      <a:cubicBezTo>
                        <a:pt x="39717" y="284790"/>
                        <a:pt x="29054" y="319150"/>
                        <a:pt x="40902" y="348770"/>
                      </a:cubicBezTo>
                      <a:lnTo>
                        <a:pt x="18983" y="363581"/>
                      </a:lnTo>
                      <a:cubicBezTo>
                        <a:pt x="-567" y="376614"/>
                        <a:pt x="-5899" y="403272"/>
                        <a:pt x="7134" y="422822"/>
                      </a:cubicBezTo>
                      <a:lnTo>
                        <a:pt x="27869" y="454219"/>
                      </a:lnTo>
                      <a:close/>
                      <a:moveTo>
                        <a:pt x="335330" y="552560"/>
                      </a:moveTo>
                      <a:cubicBezTo>
                        <a:pt x="326444" y="558484"/>
                        <a:pt x="315188" y="557891"/>
                        <a:pt x="310449" y="550783"/>
                      </a:cubicBezTo>
                      <a:lnTo>
                        <a:pt x="233435" y="433485"/>
                      </a:lnTo>
                      <a:lnTo>
                        <a:pt x="266018" y="411566"/>
                      </a:lnTo>
                      <a:lnTo>
                        <a:pt x="343624" y="529456"/>
                      </a:lnTo>
                      <a:cubicBezTo>
                        <a:pt x="348363" y="535972"/>
                        <a:pt x="344809" y="546636"/>
                        <a:pt x="335330" y="552560"/>
                      </a:cubicBezTo>
                      <a:close/>
                      <a:moveTo>
                        <a:pt x="250615" y="45456"/>
                      </a:moveTo>
                      <a:cubicBezTo>
                        <a:pt x="251800" y="40717"/>
                        <a:pt x="254762" y="35977"/>
                        <a:pt x="258909" y="33015"/>
                      </a:cubicBezTo>
                      <a:lnTo>
                        <a:pt x="259502" y="32423"/>
                      </a:lnTo>
                      <a:cubicBezTo>
                        <a:pt x="268388" y="26499"/>
                        <a:pt x="280236" y="29461"/>
                        <a:pt x="286160" y="38347"/>
                      </a:cubicBezTo>
                      <a:cubicBezTo>
                        <a:pt x="286160" y="38347"/>
                        <a:pt x="286160" y="38347"/>
                        <a:pt x="286160" y="38347"/>
                      </a:cubicBezTo>
                      <a:lnTo>
                        <a:pt x="490542" y="346993"/>
                      </a:lnTo>
                      <a:cubicBezTo>
                        <a:pt x="496466" y="355879"/>
                        <a:pt x="494096" y="367727"/>
                        <a:pt x="485210" y="373652"/>
                      </a:cubicBezTo>
                      <a:lnTo>
                        <a:pt x="485210" y="373652"/>
                      </a:lnTo>
                      <a:lnTo>
                        <a:pt x="484618" y="374244"/>
                      </a:lnTo>
                      <a:cubicBezTo>
                        <a:pt x="475732" y="380168"/>
                        <a:pt x="463884" y="377798"/>
                        <a:pt x="457959" y="368912"/>
                      </a:cubicBezTo>
                      <a:lnTo>
                        <a:pt x="253577" y="59674"/>
                      </a:lnTo>
                      <a:cubicBezTo>
                        <a:pt x="250615" y="55527"/>
                        <a:pt x="249431" y="50195"/>
                        <a:pt x="250615" y="45456"/>
                      </a:cubicBezTo>
                      <a:close/>
                      <a:moveTo>
                        <a:pt x="255355" y="115953"/>
                      </a:moveTo>
                      <a:lnTo>
                        <a:pt x="407012" y="345216"/>
                      </a:lnTo>
                      <a:cubicBezTo>
                        <a:pt x="360212" y="340477"/>
                        <a:pt x="319335" y="345216"/>
                        <a:pt x="274904" y="371874"/>
                      </a:cubicBezTo>
                      <a:lnTo>
                        <a:pt x="179526" y="227326"/>
                      </a:lnTo>
                      <a:cubicBezTo>
                        <a:pt x="220995" y="196521"/>
                        <a:pt x="241137" y="160976"/>
                        <a:pt x="255355" y="115953"/>
                      </a:cubicBezTo>
                      <a:close/>
                      <a:moveTo>
                        <a:pt x="66375" y="316188"/>
                      </a:moveTo>
                      <a:cubicBezTo>
                        <a:pt x="68153" y="306117"/>
                        <a:pt x="74077" y="297231"/>
                        <a:pt x="82963" y="291899"/>
                      </a:cubicBezTo>
                      <a:lnTo>
                        <a:pt x="155237" y="243914"/>
                      </a:lnTo>
                      <a:lnTo>
                        <a:pt x="250023" y="387869"/>
                      </a:lnTo>
                      <a:lnTo>
                        <a:pt x="178341" y="435262"/>
                      </a:lnTo>
                      <a:cubicBezTo>
                        <a:pt x="160569" y="447111"/>
                        <a:pt x="136872" y="442371"/>
                        <a:pt x="125024" y="424599"/>
                      </a:cubicBezTo>
                      <a:cubicBezTo>
                        <a:pt x="125024" y="424599"/>
                        <a:pt x="125024" y="424599"/>
                        <a:pt x="125024" y="424006"/>
                      </a:cubicBezTo>
                      <a:lnTo>
                        <a:pt x="72300" y="344623"/>
                      </a:lnTo>
                      <a:cubicBezTo>
                        <a:pt x="66375" y="336330"/>
                        <a:pt x="64598" y="326259"/>
                        <a:pt x="66375" y="316188"/>
                      </a:cubicBezTo>
                      <a:close/>
                      <a:moveTo>
                        <a:pt x="35570" y="387869"/>
                      </a:moveTo>
                      <a:lnTo>
                        <a:pt x="56304" y="374244"/>
                      </a:lnTo>
                      <a:lnTo>
                        <a:pt x="91849" y="427561"/>
                      </a:lnTo>
                      <a:lnTo>
                        <a:pt x="71115" y="441186"/>
                      </a:lnTo>
                      <a:cubicBezTo>
                        <a:pt x="65191" y="445333"/>
                        <a:pt x="56897" y="443556"/>
                        <a:pt x="52750" y="437632"/>
                      </a:cubicBezTo>
                      <a:lnTo>
                        <a:pt x="32016" y="406234"/>
                      </a:lnTo>
                      <a:cubicBezTo>
                        <a:pt x="27869" y="399718"/>
                        <a:pt x="29054" y="392016"/>
                        <a:pt x="35570" y="387869"/>
                      </a:cubicBezTo>
                      <a:close/>
                    </a:path>
                  </a:pathLst>
                </a:custGeom>
                <a:solidFill>
                  <a:srgbClr val="BB9EAF"/>
                </a:solidFill>
                <a:ln w="589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4C4F56"/>
                    </a:solidFill>
                    <a:effectLst/>
                    <a:uLnTx/>
                    <a:uFillTx/>
                    <a:latin typeface="Marianne"/>
                    <a:ea typeface="+mn-ea"/>
                    <a:cs typeface="+mn-cs"/>
                  </a:endParaRPr>
                </a:p>
              </p:txBody>
            </p:sp>
          </p:grpSp>
          <p:sp>
            <p:nvSpPr>
              <p:cNvPr id="100" name="Espace réservé du texte 8">
                <a:extLst>
                  <a:ext uri="{FF2B5EF4-FFF2-40B4-BE49-F238E27FC236}">
                    <a16:creationId xmlns:a16="http://schemas.microsoft.com/office/drawing/2014/main" id="{8914BFCF-FE09-4231-A73F-45B47C930E76}"/>
                  </a:ext>
                </a:extLst>
              </p:cNvPr>
              <p:cNvSpPr txBox="1">
                <a:spLocks/>
              </p:cNvSpPr>
              <p:nvPr/>
            </p:nvSpPr>
            <p:spPr bwMode="gray">
              <a:xfrm>
                <a:off x="6753674" y="3570297"/>
                <a:ext cx="4356000" cy="45804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sz="1467" b="1" i="0" u="none" strike="noStrike" kern="1200" cap="none" spc="0" normalizeH="0" baseline="0" noProof="0" dirty="0">
                    <a:ln>
                      <a:noFill/>
                    </a:ln>
                    <a:solidFill>
                      <a:srgbClr val="AB879C"/>
                    </a:solidFill>
                    <a:effectLst/>
                    <a:uLnTx/>
                    <a:uFillTx/>
                    <a:latin typeface="Marianne"/>
                    <a:ea typeface="+mn-ea"/>
                    <a:cs typeface="+mn-cs"/>
                  </a:rPr>
                  <a:t>Augmenter la visibilité </a:t>
                </a:r>
                <a:r>
                  <a:rPr kumimoji="0" lang="fr-FR" sz="1467" b="0" i="0" u="none" strike="noStrike" kern="1200" cap="none" spc="0" normalizeH="0" baseline="0" noProof="0" dirty="0">
                    <a:ln>
                      <a:noFill/>
                    </a:ln>
                    <a:solidFill>
                      <a:srgbClr val="4C4F56"/>
                    </a:solidFill>
                    <a:effectLst/>
                    <a:uLnTx/>
                    <a:uFillTx/>
                    <a:latin typeface="Marianne"/>
                    <a:ea typeface="+mn-ea"/>
                    <a:cs typeface="+mn-cs"/>
                  </a:rPr>
                  <a:t>et le recours aux activités rémunérées des PPSMJ</a:t>
                </a:r>
              </a:p>
            </p:txBody>
          </p:sp>
        </p:grpSp>
        <p:grpSp>
          <p:nvGrpSpPr>
            <p:cNvPr id="71" name="Groupe 70">
              <a:extLst>
                <a:ext uri="{FF2B5EF4-FFF2-40B4-BE49-F238E27FC236}">
                  <a16:creationId xmlns:a16="http://schemas.microsoft.com/office/drawing/2014/main" id="{5C746842-C3FB-4FF5-B37E-8DDD8C1FC294}"/>
                </a:ext>
              </a:extLst>
            </p:cNvPr>
            <p:cNvGrpSpPr/>
            <p:nvPr/>
          </p:nvGrpSpPr>
          <p:grpSpPr>
            <a:xfrm>
              <a:off x="6037581" y="4301748"/>
              <a:ext cx="5090213" cy="480000"/>
              <a:chOff x="6037581" y="4258999"/>
              <a:chExt cx="5090213" cy="480000"/>
            </a:xfrm>
          </p:grpSpPr>
          <p:grpSp>
            <p:nvGrpSpPr>
              <p:cNvPr id="75" name="Groupe 74">
                <a:extLst>
                  <a:ext uri="{FF2B5EF4-FFF2-40B4-BE49-F238E27FC236}">
                    <a16:creationId xmlns:a16="http://schemas.microsoft.com/office/drawing/2014/main" id="{FBCC7531-56AD-4A18-9E52-DA77B3C28F4E}"/>
                  </a:ext>
                </a:extLst>
              </p:cNvPr>
              <p:cNvGrpSpPr/>
              <p:nvPr/>
            </p:nvGrpSpPr>
            <p:grpSpPr>
              <a:xfrm>
                <a:off x="10647794" y="4258999"/>
                <a:ext cx="480000" cy="480000"/>
                <a:chOff x="10858484" y="4276795"/>
                <a:chExt cx="480000" cy="480000"/>
              </a:xfrm>
            </p:grpSpPr>
            <p:sp>
              <p:nvSpPr>
                <p:cNvPr id="77" name="Freeform 32">
                  <a:extLst>
                    <a:ext uri="{FF2B5EF4-FFF2-40B4-BE49-F238E27FC236}">
                      <a16:creationId xmlns:a16="http://schemas.microsoft.com/office/drawing/2014/main" id="{B0CE3AD6-35E6-4106-ABC4-21245143E311}"/>
                    </a:ext>
                  </a:extLst>
                </p:cNvPr>
                <p:cNvSpPr>
                  <a:spLocks noEditPoints="1"/>
                </p:cNvSpPr>
                <p:nvPr/>
              </p:nvSpPr>
              <p:spPr bwMode="auto">
                <a:xfrm>
                  <a:off x="10858484" y="4516794"/>
                  <a:ext cx="178125" cy="97500"/>
                </a:xfrm>
                <a:custGeom>
                  <a:avLst/>
                  <a:gdLst>
                    <a:gd name="T0" fmla="*/ 20 w 40"/>
                    <a:gd name="T1" fmla="*/ 22 h 22"/>
                    <a:gd name="T2" fmla="*/ 0 w 40"/>
                    <a:gd name="T3" fmla="*/ 5 h 22"/>
                    <a:gd name="T4" fmla="*/ 1 w 40"/>
                    <a:gd name="T5" fmla="*/ 1 h 22"/>
                    <a:gd name="T6" fmla="*/ 4 w 40"/>
                    <a:gd name="T7" fmla="*/ 0 h 22"/>
                    <a:gd name="T8" fmla="*/ 36 w 40"/>
                    <a:gd name="T9" fmla="*/ 0 h 22"/>
                    <a:gd name="T10" fmla="*/ 39 w 40"/>
                    <a:gd name="T11" fmla="*/ 1 h 22"/>
                    <a:gd name="T12" fmla="*/ 40 w 40"/>
                    <a:gd name="T13" fmla="*/ 5 h 22"/>
                    <a:gd name="T14" fmla="*/ 20 w 40"/>
                    <a:gd name="T15" fmla="*/ 22 h 22"/>
                    <a:gd name="T16" fmla="*/ 11 w 40"/>
                    <a:gd name="T17" fmla="*/ 9 h 22"/>
                    <a:gd name="T18" fmla="*/ 20 w 40"/>
                    <a:gd name="T19" fmla="*/ 13 h 22"/>
                    <a:gd name="T20" fmla="*/ 29 w 40"/>
                    <a:gd name="T21" fmla="*/ 9 h 22"/>
                    <a:gd name="T22" fmla="*/ 11 w 40"/>
                    <a:gd name="T2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2">
                      <a:moveTo>
                        <a:pt x="20" y="22"/>
                      </a:moveTo>
                      <a:cubicBezTo>
                        <a:pt x="10" y="22"/>
                        <a:pt x="1" y="15"/>
                        <a:pt x="0" y="5"/>
                      </a:cubicBezTo>
                      <a:cubicBezTo>
                        <a:pt x="0" y="3"/>
                        <a:pt x="0" y="2"/>
                        <a:pt x="1" y="1"/>
                      </a:cubicBezTo>
                      <a:cubicBezTo>
                        <a:pt x="2" y="0"/>
                        <a:pt x="3" y="0"/>
                        <a:pt x="4" y="0"/>
                      </a:cubicBezTo>
                      <a:cubicBezTo>
                        <a:pt x="36" y="0"/>
                        <a:pt x="36" y="0"/>
                        <a:pt x="36" y="0"/>
                      </a:cubicBezTo>
                      <a:cubicBezTo>
                        <a:pt x="37" y="0"/>
                        <a:pt x="38" y="0"/>
                        <a:pt x="39" y="1"/>
                      </a:cubicBezTo>
                      <a:cubicBezTo>
                        <a:pt x="40" y="2"/>
                        <a:pt x="40" y="3"/>
                        <a:pt x="40" y="5"/>
                      </a:cubicBezTo>
                      <a:cubicBezTo>
                        <a:pt x="39" y="15"/>
                        <a:pt x="30" y="22"/>
                        <a:pt x="20" y="22"/>
                      </a:cubicBezTo>
                      <a:close/>
                      <a:moveTo>
                        <a:pt x="11" y="9"/>
                      </a:moveTo>
                      <a:cubicBezTo>
                        <a:pt x="13" y="11"/>
                        <a:pt x="16" y="13"/>
                        <a:pt x="20" y="13"/>
                      </a:cubicBezTo>
                      <a:cubicBezTo>
                        <a:pt x="24" y="13"/>
                        <a:pt x="27" y="11"/>
                        <a:pt x="29" y="9"/>
                      </a:cubicBezTo>
                      <a:lnTo>
                        <a:pt x="11" y="9"/>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sp>
              <p:nvSpPr>
                <p:cNvPr id="78" name="Freeform 33">
                  <a:extLst>
                    <a:ext uri="{FF2B5EF4-FFF2-40B4-BE49-F238E27FC236}">
                      <a16:creationId xmlns:a16="http://schemas.microsoft.com/office/drawing/2014/main" id="{7B799702-D754-400F-ACC9-A312FC1F0995}"/>
                    </a:ext>
                  </a:extLst>
                </p:cNvPr>
                <p:cNvSpPr>
                  <a:spLocks noEditPoints="1"/>
                </p:cNvSpPr>
                <p:nvPr/>
              </p:nvSpPr>
              <p:spPr bwMode="auto">
                <a:xfrm>
                  <a:off x="11156609" y="4516794"/>
                  <a:ext cx="181875" cy="97500"/>
                </a:xfrm>
                <a:custGeom>
                  <a:avLst/>
                  <a:gdLst>
                    <a:gd name="T0" fmla="*/ 20 w 41"/>
                    <a:gd name="T1" fmla="*/ 22 h 22"/>
                    <a:gd name="T2" fmla="*/ 0 w 41"/>
                    <a:gd name="T3" fmla="*/ 5 h 22"/>
                    <a:gd name="T4" fmla="*/ 1 w 41"/>
                    <a:gd name="T5" fmla="*/ 1 h 22"/>
                    <a:gd name="T6" fmla="*/ 5 w 41"/>
                    <a:gd name="T7" fmla="*/ 0 h 22"/>
                    <a:gd name="T8" fmla="*/ 36 w 41"/>
                    <a:gd name="T9" fmla="*/ 0 h 22"/>
                    <a:gd name="T10" fmla="*/ 40 w 41"/>
                    <a:gd name="T11" fmla="*/ 1 h 22"/>
                    <a:gd name="T12" fmla="*/ 41 w 41"/>
                    <a:gd name="T13" fmla="*/ 5 h 22"/>
                    <a:gd name="T14" fmla="*/ 20 w 41"/>
                    <a:gd name="T15" fmla="*/ 22 h 22"/>
                    <a:gd name="T16" fmla="*/ 11 w 41"/>
                    <a:gd name="T17" fmla="*/ 9 h 22"/>
                    <a:gd name="T18" fmla="*/ 20 w 41"/>
                    <a:gd name="T19" fmla="*/ 13 h 22"/>
                    <a:gd name="T20" fmla="*/ 30 w 41"/>
                    <a:gd name="T21" fmla="*/ 9 h 22"/>
                    <a:gd name="T22" fmla="*/ 11 w 41"/>
                    <a:gd name="T2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2">
                      <a:moveTo>
                        <a:pt x="20" y="22"/>
                      </a:moveTo>
                      <a:cubicBezTo>
                        <a:pt x="10" y="22"/>
                        <a:pt x="2" y="15"/>
                        <a:pt x="0" y="5"/>
                      </a:cubicBezTo>
                      <a:cubicBezTo>
                        <a:pt x="0" y="3"/>
                        <a:pt x="0" y="2"/>
                        <a:pt x="1" y="1"/>
                      </a:cubicBezTo>
                      <a:cubicBezTo>
                        <a:pt x="2" y="0"/>
                        <a:pt x="3" y="0"/>
                        <a:pt x="5" y="0"/>
                      </a:cubicBezTo>
                      <a:cubicBezTo>
                        <a:pt x="36" y="0"/>
                        <a:pt x="36" y="0"/>
                        <a:pt x="36" y="0"/>
                      </a:cubicBezTo>
                      <a:cubicBezTo>
                        <a:pt x="37" y="0"/>
                        <a:pt x="39" y="0"/>
                        <a:pt x="40" y="1"/>
                      </a:cubicBezTo>
                      <a:cubicBezTo>
                        <a:pt x="40" y="2"/>
                        <a:pt x="41" y="3"/>
                        <a:pt x="41" y="5"/>
                      </a:cubicBezTo>
                      <a:cubicBezTo>
                        <a:pt x="39" y="15"/>
                        <a:pt x="30" y="22"/>
                        <a:pt x="20" y="22"/>
                      </a:cubicBezTo>
                      <a:close/>
                      <a:moveTo>
                        <a:pt x="11" y="9"/>
                      </a:moveTo>
                      <a:cubicBezTo>
                        <a:pt x="13" y="11"/>
                        <a:pt x="17" y="13"/>
                        <a:pt x="20" y="13"/>
                      </a:cubicBezTo>
                      <a:cubicBezTo>
                        <a:pt x="24" y="13"/>
                        <a:pt x="27" y="11"/>
                        <a:pt x="30" y="9"/>
                      </a:cubicBezTo>
                      <a:lnTo>
                        <a:pt x="11" y="9"/>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sp>
              <p:nvSpPr>
                <p:cNvPr id="79" name="Rectangle 34">
                  <a:extLst>
                    <a:ext uri="{FF2B5EF4-FFF2-40B4-BE49-F238E27FC236}">
                      <a16:creationId xmlns:a16="http://schemas.microsoft.com/office/drawing/2014/main" id="{965109E6-7BE7-4DA4-BFCE-B0F64353B8BB}"/>
                    </a:ext>
                  </a:extLst>
                </p:cNvPr>
                <p:cNvSpPr>
                  <a:spLocks noChangeArrowheads="1"/>
                </p:cNvSpPr>
                <p:nvPr/>
              </p:nvSpPr>
              <p:spPr bwMode="auto">
                <a:xfrm>
                  <a:off x="11075983" y="4334920"/>
                  <a:ext cx="39375" cy="359999"/>
                </a:xfrm>
                <a:prstGeom prst="rect">
                  <a:avLst/>
                </a:prstGeom>
                <a:solidFill>
                  <a:srgbClr val="BB9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sp>
              <p:nvSpPr>
                <p:cNvPr id="80" name="Freeform 35">
                  <a:extLst>
                    <a:ext uri="{FF2B5EF4-FFF2-40B4-BE49-F238E27FC236}">
                      <a16:creationId xmlns:a16="http://schemas.microsoft.com/office/drawing/2014/main" id="{70664624-EC72-44CC-B689-C6C842CA539C}"/>
                    </a:ext>
                  </a:extLst>
                </p:cNvPr>
                <p:cNvSpPr>
                  <a:spLocks/>
                </p:cNvSpPr>
                <p:nvPr/>
              </p:nvSpPr>
              <p:spPr bwMode="auto">
                <a:xfrm>
                  <a:off x="10924109" y="4316170"/>
                  <a:ext cx="343125" cy="41250"/>
                </a:xfrm>
                <a:custGeom>
                  <a:avLst/>
                  <a:gdLst>
                    <a:gd name="T0" fmla="*/ 72 w 77"/>
                    <a:gd name="T1" fmla="*/ 9 h 9"/>
                    <a:gd name="T2" fmla="*/ 5 w 77"/>
                    <a:gd name="T3" fmla="*/ 9 h 9"/>
                    <a:gd name="T4" fmla="*/ 0 w 77"/>
                    <a:gd name="T5" fmla="*/ 4 h 9"/>
                    <a:gd name="T6" fmla="*/ 5 w 77"/>
                    <a:gd name="T7" fmla="*/ 0 h 9"/>
                    <a:gd name="T8" fmla="*/ 72 w 77"/>
                    <a:gd name="T9" fmla="*/ 0 h 9"/>
                    <a:gd name="T10" fmla="*/ 77 w 77"/>
                    <a:gd name="T11" fmla="*/ 4 h 9"/>
                    <a:gd name="T12" fmla="*/ 72 w 7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7" h="9">
                      <a:moveTo>
                        <a:pt x="72" y="9"/>
                      </a:moveTo>
                      <a:cubicBezTo>
                        <a:pt x="5" y="9"/>
                        <a:pt x="5" y="9"/>
                        <a:pt x="5" y="9"/>
                      </a:cubicBezTo>
                      <a:cubicBezTo>
                        <a:pt x="2" y="9"/>
                        <a:pt x="0" y="7"/>
                        <a:pt x="0" y="4"/>
                      </a:cubicBezTo>
                      <a:cubicBezTo>
                        <a:pt x="0" y="2"/>
                        <a:pt x="2" y="0"/>
                        <a:pt x="5" y="0"/>
                      </a:cubicBezTo>
                      <a:cubicBezTo>
                        <a:pt x="72" y="0"/>
                        <a:pt x="72" y="0"/>
                        <a:pt x="72" y="0"/>
                      </a:cubicBezTo>
                      <a:cubicBezTo>
                        <a:pt x="75" y="0"/>
                        <a:pt x="77" y="2"/>
                        <a:pt x="77" y="4"/>
                      </a:cubicBezTo>
                      <a:cubicBezTo>
                        <a:pt x="77" y="7"/>
                        <a:pt x="75" y="9"/>
                        <a:pt x="72" y="9"/>
                      </a:cubicBez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sp>
              <p:nvSpPr>
                <p:cNvPr id="81" name="Freeform 36">
                  <a:extLst>
                    <a:ext uri="{FF2B5EF4-FFF2-40B4-BE49-F238E27FC236}">
                      <a16:creationId xmlns:a16="http://schemas.microsoft.com/office/drawing/2014/main" id="{56B0BE2A-4241-43BD-A9C9-CD2AF5D0A4B1}"/>
                    </a:ext>
                  </a:extLst>
                </p:cNvPr>
                <p:cNvSpPr>
                  <a:spLocks/>
                </p:cNvSpPr>
                <p:nvPr/>
              </p:nvSpPr>
              <p:spPr bwMode="auto">
                <a:xfrm>
                  <a:off x="10858484" y="4717420"/>
                  <a:ext cx="479999" cy="39375"/>
                </a:xfrm>
                <a:custGeom>
                  <a:avLst/>
                  <a:gdLst>
                    <a:gd name="T0" fmla="*/ 0 w 108"/>
                    <a:gd name="T1" fmla="*/ 9 h 9"/>
                    <a:gd name="T2" fmla="*/ 0 w 108"/>
                    <a:gd name="T3" fmla="*/ 4 h 9"/>
                    <a:gd name="T4" fmla="*/ 4 w 108"/>
                    <a:gd name="T5" fmla="*/ 0 h 9"/>
                    <a:gd name="T6" fmla="*/ 103 w 108"/>
                    <a:gd name="T7" fmla="*/ 0 h 9"/>
                    <a:gd name="T8" fmla="*/ 108 w 108"/>
                    <a:gd name="T9" fmla="*/ 4 h 9"/>
                    <a:gd name="T10" fmla="*/ 108 w 108"/>
                    <a:gd name="T11" fmla="*/ 9 h 9"/>
                    <a:gd name="T12" fmla="*/ 0 w 10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08" h="9">
                      <a:moveTo>
                        <a:pt x="0" y="9"/>
                      </a:moveTo>
                      <a:cubicBezTo>
                        <a:pt x="0" y="4"/>
                        <a:pt x="0" y="4"/>
                        <a:pt x="0" y="4"/>
                      </a:cubicBezTo>
                      <a:cubicBezTo>
                        <a:pt x="0" y="2"/>
                        <a:pt x="2" y="0"/>
                        <a:pt x="4" y="0"/>
                      </a:cubicBezTo>
                      <a:cubicBezTo>
                        <a:pt x="103" y="0"/>
                        <a:pt x="103" y="0"/>
                        <a:pt x="103" y="0"/>
                      </a:cubicBezTo>
                      <a:cubicBezTo>
                        <a:pt x="106" y="0"/>
                        <a:pt x="108" y="2"/>
                        <a:pt x="108" y="4"/>
                      </a:cubicBezTo>
                      <a:cubicBezTo>
                        <a:pt x="108" y="9"/>
                        <a:pt x="108" y="9"/>
                        <a:pt x="108" y="9"/>
                      </a:cubicBezTo>
                      <a:lnTo>
                        <a:pt x="0" y="9"/>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sp>
              <p:nvSpPr>
                <p:cNvPr id="82" name="Freeform 37">
                  <a:extLst>
                    <a:ext uri="{FF2B5EF4-FFF2-40B4-BE49-F238E27FC236}">
                      <a16:creationId xmlns:a16="http://schemas.microsoft.com/office/drawing/2014/main" id="{952CC0BA-2E2A-4803-8AE7-B673AA78050E}"/>
                    </a:ext>
                  </a:extLst>
                </p:cNvPr>
                <p:cNvSpPr>
                  <a:spLocks/>
                </p:cNvSpPr>
                <p:nvPr/>
              </p:nvSpPr>
              <p:spPr bwMode="auto">
                <a:xfrm>
                  <a:off x="11075983" y="4276795"/>
                  <a:ext cx="39375" cy="18750"/>
                </a:xfrm>
                <a:custGeom>
                  <a:avLst/>
                  <a:gdLst>
                    <a:gd name="T0" fmla="*/ 5 w 9"/>
                    <a:gd name="T1" fmla="*/ 0 h 4"/>
                    <a:gd name="T2" fmla="*/ 0 w 9"/>
                    <a:gd name="T3" fmla="*/ 4 h 4"/>
                    <a:gd name="T4" fmla="*/ 9 w 9"/>
                    <a:gd name="T5" fmla="*/ 4 h 4"/>
                    <a:gd name="T6" fmla="*/ 5 w 9"/>
                    <a:gd name="T7" fmla="*/ 0 h 4"/>
                  </a:gdLst>
                  <a:ahLst/>
                  <a:cxnLst>
                    <a:cxn ang="0">
                      <a:pos x="T0" y="T1"/>
                    </a:cxn>
                    <a:cxn ang="0">
                      <a:pos x="T2" y="T3"/>
                    </a:cxn>
                    <a:cxn ang="0">
                      <a:pos x="T4" y="T5"/>
                    </a:cxn>
                    <a:cxn ang="0">
                      <a:pos x="T6" y="T7"/>
                    </a:cxn>
                  </a:cxnLst>
                  <a:rect l="0" t="0" r="r" b="b"/>
                  <a:pathLst>
                    <a:path w="9" h="4">
                      <a:moveTo>
                        <a:pt x="5" y="0"/>
                      </a:moveTo>
                      <a:cubicBezTo>
                        <a:pt x="2" y="0"/>
                        <a:pt x="0" y="2"/>
                        <a:pt x="0" y="4"/>
                      </a:cubicBezTo>
                      <a:cubicBezTo>
                        <a:pt x="9" y="4"/>
                        <a:pt x="9" y="4"/>
                        <a:pt x="9" y="4"/>
                      </a:cubicBezTo>
                      <a:cubicBezTo>
                        <a:pt x="9" y="2"/>
                        <a:pt x="7" y="0"/>
                        <a:pt x="5" y="0"/>
                      </a:cubicBez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sp>
              <p:nvSpPr>
                <p:cNvPr id="83" name="Freeform 38">
                  <a:extLst>
                    <a:ext uri="{FF2B5EF4-FFF2-40B4-BE49-F238E27FC236}">
                      <a16:creationId xmlns:a16="http://schemas.microsoft.com/office/drawing/2014/main" id="{34DD85EA-6D88-4AC5-844C-7B94433048E6}"/>
                    </a:ext>
                  </a:extLst>
                </p:cNvPr>
                <p:cNvSpPr>
                  <a:spLocks/>
                </p:cNvSpPr>
                <p:nvPr/>
              </p:nvSpPr>
              <p:spPr bwMode="auto">
                <a:xfrm>
                  <a:off x="10880984" y="4325545"/>
                  <a:ext cx="133125" cy="168750"/>
                </a:xfrm>
                <a:custGeom>
                  <a:avLst/>
                  <a:gdLst>
                    <a:gd name="T0" fmla="*/ 5 w 30"/>
                    <a:gd name="T1" fmla="*/ 38 h 38"/>
                    <a:gd name="T2" fmla="*/ 15 w 30"/>
                    <a:gd name="T3" fmla="*/ 9 h 38"/>
                    <a:gd name="T4" fmla="*/ 25 w 30"/>
                    <a:gd name="T5" fmla="*/ 38 h 38"/>
                    <a:gd name="T6" fmla="*/ 30 w 30"/>
                    <a:gd name="T7" fmla="*/ 38 h 38"/>
                    <a:gd name="T8" fmla="*/ 17 w 30"/>
                    <a:gd name="T9" fmla="*/ 1 h 38"/>
                    <a:gd name="T10" fmla="*/ 13 w 30"/>
                    <a:gd name="T11" fmla="*/ 1 h 38"/>
                    <a:gd name="T12" fmla="*/ 0 w 30"/>
                    <a:gd name="T13" fmla="*/ 38 h 38"/>
                    <a:gd name="T14" fmla="*/ 5 w 3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8">
                      <a:moveTo>
                        <a:pt x="5" y="38"/>
                      </a:moveTo>
                      <a:cubicBezTo>
                        <a:pt x="15" y="9"/>
                        <a:pt x="15" y="9"/>
                        <a:pt x="15" y="9"/>
                      </a:cubicBezTo>
                      <a:cubicBezTo>
                        <a:pt x="25" y="38"/>
                        <a:pt x="25" y="38"/>
                        <a:pt x="25" y="38"/>
                      </a:cubicBezTo>
                      <a:cubicBezTo>
                        <a:pt x="30" y="38"/>
                        <a:pt x="30" y="38"/>
                        <a:pt x="30" y="38"/>
                      </a:cubicBezTo>
                      <a:cubicBezTo>
                        <a:pt x="17" y="1"/>
                        <a:pt x="17" y="1"/>
                        <a:pt x="17" y="1"/>
                      </a:cubicBezTo>
                      <a:cubicBezTo>
                        <a:pt x="16" y="0"/>
                        <a:pt x="13" y="0"/>
                        <a:pt x="13" y="1"/>
                      </a:cubicBezTo>
                      <a:cubicBezTo>
                        <a:pt x="0" y="38"/>
                        <a:pt x="0" y="38"/>
                        <a:pt x="0" y="38"/>
                      </a:cubicBezTo>
                      <a:lnTo>
                        <a:pt x="5" y="38"/>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sp>
              <p:nvSpPr>
                <p:cNvPr id="98" name="Freeform 39">
                  <a:extLst>
                    <a:ext uri="{FF2B5EF4-FFF2-40B4-BE49-F238E27FC236}">
                      <a16:creationId xmlns:a16="http://schemas.microsoft.com/office/drawing/2014/main" id="{EB43A2D9-964F-4CC0-993E-D19EB7569FD2}"/>
                    </a:ext>
                  </a:extLst>
                </p:cNvPr>
                <p:cNvSpPr>
                  <a:spLocks/>
                </p:cNvSpPr>
                <p:nvPr/>
              </p:nvSpPr>
              <p:spPr bwMode="auto">
                <a:xfrm>
                  <a:off x="11179109" y="4325545"/>
                  <a:ext cx="133125" cy="168750"/>
                </a:xfrm>
                <a:custGeom>
                  <a:avLst/>
                  <a:gdLst>
                    <a:gd name="T0" fmla="*/ 5 w 30"/>
                    <a:gd name="T1" fmla="*/ 38 h 38"/>
                    <a:gd name="T2" fmla="*/ 15 w 30"/>
                    <a:gd name="T3" fmla="*/ 9 h 38"/>
                    <a:gd name="T4" fmla="*/ 26 w 30"/>
                    <a:gd name="T5" fmla="*/ 38 h 38"/>
                    <a:gd name="T6" fmla="*/ 30 w 30"/>
                    <a:gd name="T7" fmla="*/ 38 h 38"/>
                    <a:gd name="T8" fmla="*/ 18 w 30"/>
                    <a:gd name="T9" fmla="*/ 1 h 38"/>
                    <a:gd name="T10" fmla="*/ 13 w 30"/>
                    <a:gd name="T11" fmla="*/ 1 h 38"/>
                    <a:gd name="T12" fmla="*/ 0 w 30"/>
                    <a:gd name="T13" fmla="*/ 38 h 38"/>
                    <a:gd name="T14" fmla="*/ 5 w 30"/>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8">
                      <a:moveTo>
                        <a:pt x="5" y="38"/>
                      </a:moveTo>
                      <a:cubicBezTo>
                        <a:pt x="15" y="9"/>
                        <a:pt x="15" y="9"/>
                        <a:pt x="15" y="9"/>
                      </a:cubicBezTo>
                      <a:cubicBezTo>
                        <a:pt x="26" y="38"/>
                        <a:pt x="26" y="38"/>
                        <a:pt x="26" y="38"/>
                      </a:cubicBezTo>
                      <a:cubicBezTo>
                        <a:pt x="30" y="38"/>
                        <a:pt x="30" y="38"/>
                        <a:pt x="30" y="38"/>
                      </a:cubicBezTo>
                      <a:cubicBezTo>
                        <a:pt x="18" y="1"/>
                        <a:pt x="18" y="1"/>
                        <a:pt x="18" y="1"/>
                      </a:cubicBezTo>
                      <a:cubicBezTo>
                        <a:pt x="17" y="0"/>
                        <a:pt x="14" y="0"/>
                        <a:pt x="13" y="1"/>
                      </a:cubicBezTo>
                      <a:cubicBezTo>
                        <a:pt x="0" y="38"/>
                        <a:pt x="0" y="38"/>
                        <a:pt x="0" y="38"/>
                      </a:cubicBezTo>
                      <a:lnTo>
                        <a:pt x="5" y="38"/>
                      </a:lnTo>
                      <a:close/>
                    </a:path>
                  </a:pathLst>
                </a:custGeom>
                <a:solidFill>
                  <a:srgbClr val="BB9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C4F56"/>
                    </a:solidFill>
                    <a:effectLst/>
                    <a:uLnTx/>
                    <a:uFillTx/>
                    <a:latin typeface="Marianne"/>
                    <a:ea typeface="+mn-ea"/>
                    <a:cs typeface="+mn-cs"/>
                  </a:endParaRPr>
                </a:p>
              </p:txBody>
            </p:sp>
          </p:grpSp>
          <p:sp>
            <p:nvSpPr>
              <p:cNvPr id="76" name="Espace réservé du texte 8">
                <a:extLst>
                  <a:ext uri="{FF2B5EF4-FFF2-40B4-BE49-F238E27FC236}">
                    <a16:creationId xmlns:a16="http://schemas.microsoft.com/office/drawing/2014/main" id="{BFBCBD95-B7D1-4E6A-8BC3-5F3011EA9FBA}"/>
                  </a:ext>
                </a:extLst>
              </p:cNvPr>
              <p:cNvSpPr txBox="1">
                <a:spLocks/>
              </p:cNvSpPr>
              <p:nvPr/>
            </p:nvSpPr>
            <p:spPr bwMode="gray">
              <a:xfrm>
                <a:off x="6037581" y="4269979"/>
                <a:ext cx="4356000" cy="45804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sz="1467" b="0" i="0" u="none" strike="noStrike" kern="1200" cap="none" spc="0" normalizeH="0" baseline="0" noProof="0" dirty="0">
                    <a:ln>
                      <a:noFill/>
                    </a:ln>
                    <a:solidFill>
                      <a:srgbClr val="4C4F56"/>
                    </a:solidFill>
                    <a:effectLst/>
                    <a:uLnTx/>
                    <a:uFillTx/>
                    <a:latin typeface="Marianne"/>
                    <a:ea typeface="+mn-ea"/>
                    <a:cs typeface="+mn-cs"/>
                  </a:rPr>
                  <a:t>Outiller les professionnels de la justice dans la </a:t>
                </a:r>
                <a:r>
                  <a:rPr kumimoji="0" lang="fr-FR" sz="1467" b="1" i="0" u="none" strike="noStrike" kern="1200" cap="none" spc="0" normalizeH="0" baseline="0" noProof="0" dirty="0">
                    <a:ln>
                      <a:noFill/>
                    </a:ln>
                    <a:solidFill>
                      <a:srgbClr val="AB879C"/>
                    </a:solidFill>
                    <a:effectLst/>
                    <a:uLnTx/>
                    <a:uFillTx/>
                    <a:latin typeface="Marianne"/>
                    <a:ea typeface="+mn-ea"/>
                    <a:cs typeface="+mn-cs"/>
                  </a:rPr>
                  <a:t>prise de décision</a:t>
                </a:r>
                <a:r>
                  <a:rPr kumimoji="0" lang="fr-FR" sz="1467" b="0" i="0" u="none" strike="noStrike" kern="1200" cap="none" spc="0" normalizeH="0" baseline="0" noProof="0" dirty="0">
                    <a:ln>
                      <a:noFill/>
                    </a:ln>
                    <a:solidFill>
                      <a:srgbClr val="4C4F56"/>
                    </a:solidFill>
                    <a:effectLst/>
                    <a:uLnTx/>
                    <a:uFillTx/>
                    <a:latin typeface="Marianne"/>
                    <a:ea typeface="+mn-ea"/>
                    <a:cs typeface="+mn-cs"/>
                  </a:rPr>
                  <a:t> </a:t>
                </a:r>
              </a:p>
            </p:txBody>
          </p:sp>
        </p:grpSp>
        <p:grpSp>
          <p:nvGrpSpPr>
            <p:cNvPr id="72" name="Groupe 71">
              <a:extLst>
                <a:ext uri="{FF2B5EF4-FFF2-40B4-BE49-F238E27FC236}">
                  <a16:creationId xmlns:a16="http://schemas.microsoft.com/office/drawing/2014/main" id="{0415F0C8-AF4A-47E0-9EFB-FCC230916442}"/>
                </a:ext>
              </a:extLst>
            </p:cNvPr>
            <p:cNvGrpSpPr/>
            <p:nvPr/>
          </p:nvGrpSpPr>
          <p:grpSpPr>
            <a:xfrm>
              <a:off x="6037581" y="5034616"/>
              <a:ext cx="5245639" cy="458040"/>
              <a:chOff x="6037581" y="5017928"/>
              <a:chExt cx="5245639" cy="458040"/>
            </a:xfrm>
          </p:grpSpPr>
          <p:sp>
            <p:nvSpPr>
              <p:cNvPr id="73" name="Freeform 43">
                <a:extLst>
                  <a:ext uri="{FF2B5EF4-FFF2-40B4-BE49-F238E27FC236}">
                    <a16:creationId xmlns:a16="http://schemas.microsoft.com/office/drawing/2014/main" id="{1A0751E1-E897-47A1-9E23-5F5F8ED64D83}"/>
                  </a:ext>
                </a:extLst>
              </p:cNvPr>
              <p:cNvSpPr>
                <a:spLocks noChangeAspect="1" noEditPoints="1"/>
              </p:cNvSpPr>
              <p:nvPr/>
            </p:nvSpPr>
            <p:spPr bwMode="auto">
              <a:xfrm>
                <a:off x="6037581" y="5063674"/>
                <a:ext cx="672000" cy="366548"/>
              </a:xfrm>
              <a:custGeom>
                <a:avLst/>
                <a:gdLst>
                  <a:gd name="T0" fmla="*/ 269 w 671"/>
                  <a:gd name="T1" fmla="*/ 83 h 366"/>
                  <a:gd name="T2" fmla="*/ 161 w 671"/>
                  <a:gd name="T3" fmla="*/ 266 h 366"/>
                  <a:gd name="T4" fmla="*/ 177 w 671"/>
                  <a:gd name="T5" fmla="*/ 261 h 366"/>
                  <a:gd name="T6" fmla="*/ 191 w 671"/>
                  <a:gd name="T7" fmla="*/ 270 h 366"/>
                  <a:gd name="T8" fmla="*/ 187 w 671"/>
                  <a:gd name="T9" fmla="*/ 290 h 366"/>
                  <a:gd name="T10" fmla="*/ 175 w 671"/>
                  <a:gd name="T11" fmla="*/ 302 h 366"/>
                  <a:gd name="T12" fmla="*/ 162 w 671"/>
                  <a:gd name="T13" fmla="*/ 293 h 366"/>
                  <a:gd name="T14" fmla="*/ 0 w 671"/>
                  <a:gd name="T15" fmla="*/ 269 h 366"/>
                  <a:gd name="T16" fmla="*/ 504 w 671"/>
                  <a:gd name="T17" fmla="*/ 75 h 366"/>
                  <a:gd name="T18" fmla="*/ 245 w 671"/>
                  <a:gd name="T19" fmla="*/ 124 h 366"/>
                  <a:gd name="T20" fmla="*/ 251 w 671"/>
                  <a:gd name="T21" fmla="*/ 138 h 366"/>
                  <a:gd name="T22" fmla="*/ 262 w 671"/>
                  <a:gd name="T23" fmla="*/ 145 h 366"/>
                  <a:gd name="T24" fmla="*/ 296 w 671"/>
                  <a:gd name="T25" fmla="*/ 122 h 366"/>
                  <a:gd name="T26" fmla="*/ 493 w 671"/>
                  <a:gd name="T27" fmla="*/ 196 h 366"/>
                  <a:gd name="T28" fmla="*/ 495 w 671"/>
                  <a:gd name="T29" fmla="*/ 201 h 366"/>
                  <a:gd name="T30" fmla="*/ 493 w 671"/>
                  <a:gd name="T31" fmla="*/ 225 h 366"/>
                  <a:gd name="T32" fmla="*/ 384 w 671"/>
                  <a:gd name="T33" fmla="*/ 190 h 366"/>
                  <a:gd name="T34" fmla="*/ 456 w 671"/>
                  <a:gd name="T35" fmla="*/ 255 h 366"/>
                  <a:gd name="T36" fmla="*/ 452 w 671"/>
                  <a:gd name="T37" fmla="*/ 264 h 366"/>
                  <a:gd name="T38" fmla="*/ 335 w 671"/>
                  <a:gd name="T39" fmla="*/ 244 h 366"/>
                  <a:gd name="T40" fmla="*/ 423 w 671"/>
                  <a:gd name="T41" fmla="*/ 289 h 366"/>
                  <a:gd name="T42" fmla="*/ 409 w 671"/>
                  <a:gd name="T43" fmla="*/ 310 h 366"/>
                  <a:gd name="T44" fmla="*/ 380 w 671"/>
                  <a:gd name="T45" fmla="*/ 319 h 366"/>
                  <a:gd name="T46" fmla="*/ 371 w 671"/>
                  <a:gd name="T47" fmla="*/ 342 h 366"/>
                  <a:gd name="T48" fmla="*/ 317 w 671"/>
                  <a:gd name="T49" fmla="*/ 311 h 366"/>
                  <a:gd name="T50" fmla="*/ 312 w 671"/>
                  <a:gd name="T51" fmla="*/ 299 h 366"/>
                  <a:gd name="T52" fmla="*/ 286 w 671"/>
                  <a:gd name="T53" fmla="*/ 306 h 366"/>
                  <a:gd name="T54" fmla="*/ 276 w 671"/>
                  <a:gd name="T55" fmla="*/ 289 h 366"/>
                  <a:gd name="T56" fmla="*/ 270 w 671"/>
                  <a:gd name="T57" fmla="*/ 272 h 366"/>
                  <a:gd name="T58" fmla="*/ 238 w 671"/>
                  <a:gd name="T59" fmla="*/ 261 h 366"/>
                  <a:gd name="T60" fmla="*/ 233 w 671"/>
                  <a:gd name="T61" fmla="*/ 315 h 366"/>
                  <a:gd name="T62" fmla="*/ 240 w 671"/>
                  <a:gd name="T63" fmla="*/ 336 h 366"/>
                  <a:gd name="T64" fmla="*/ 261 w 671"/>
                  <a:gd name="T65" fmla="*/ 348 h 366"/>
                  <a:gd name="T66" fmla="*/ 284 w 671"/>
                  <a:gd name="T67" fmla="*/ 328 h 366"/>
                  <a:gd name="T68" fmla="*/ 287 w 671"/>
                  <a:gd name="T69" fmla="*/ 345 h 366"/>
                  <a:gd name="T70" fmla="*/ 305 w 671"/>
                  <a:gd name="T71" fmla="*/ 357 h 366"/>
                  <a:gd name="T72" fmla="*/ 363 w 671"/>
                  <a:gd name="T73" fmla="*/ 365 h 366"/>
                  <a:gd name="T74" fmla="*/ 375 w 671"/>
                  <a:gd name="T75" fmla="*/ 365 h 366"/>
                  <a:gd name="T76" fmla="*/ 394 w 671"/>
                  <a:gd name="T77" fmla="*/ 348 h 366"/>
                  <a:gd name="T78" fmla="*/ 403 w 671"/>
                  <a:gd name="T79" fmla="*/ 331 h 366"/>
                  <a:gd name="T80" fmla="*/ 418 w 671"/>
                  <a:gd name="T81" fmla="*/ 328 h 366"/>
                  <a:gd name="T82" fmla="*/ 434 w 671"/>
                  <a:gd name="T83" fmla="*/ 315 h 366"/>
                  <a:gd name="T84" fmla="*/ 444 w 671"/>
                  <a:gd name="T85" fmla="*/ 293 h 366"/>
                  <a:gd name="T86" fmla="*/ 464 w 671"/>
                  <a:gd name="T87" fmla="*/ 281 h 366"/>
                  <a:gd name="T88" fmla="*/ 563 w 671"/>
                  <a:gd name="T89" fmla="*/ 283 h 366"/>
                  <a:gd name="T90" fmla="*/ 491 w 671"/>
                  <a:gd name="T91" fmla="*/ 33 h 366"/>
                  <a:gd name="T92" fmla="*/ 198 w 671"/>
                  <a:gd name="T93" fmla="*/ 299 h 366"/>
                  <a:gd name="T94" fmla="*/ 202 w 671"/>
                  <a:gd name="T95" fmla="*/ 315 h 366"/>
                  <a:gd name="T96" fmla="*/ 220 w 671"/>
                  <a:gd name="T97" fmla="*/ 323 h 366"/>
                  <a:gd name="T98" fmla="*/ 228 w 671"/>
                  <a:gd name="T99" fmla="*/ 274 h 366"/>
                  <a:gd name="T100" fmla="*/ 200 w 671"/>
                  <a:gd name="T101" fmla="*/ 26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1" h="366">
                    <a:moveTo>
                      <a:pt x="88" y="0"/>
                    </a:moveTo>
                    <a:lnTo>
                      <a:pt x="203" y="38"/>
                    </a:lnTo>
                    <a:lnTo>
                      <a:pt x="190" y="79"/>
                    </a:lnTo>
                    <a:lnTo>
                      <a:pt x="269" y="83"/>
                    </a:lnTo>
                    <a:lnTo>
                      <a:pt x="249" y="104"/>
                    </a:lnTo>
                    <a:lnTo>
                      <a:pt x="183" y="99"/>
                    </a:lnTo>
                    <a:lnTo>
                      <a:pt x="134" y="249"/>
                    </a:lnTo>
                    <a:lnTo>
                      <a:pt x="161" y="266"/>
                    </a:lnTo>
                    <a:lnTo>
                      <a:pt x="161" y="266"/>
                    </a:lnTo>
                    <a:lnTo>
                      <a:pt x="164" y="257"/>
                    </a:lnTo>
                    <a:lnTo>
                      <a:pt x="164" y="257"/>
                    </a:lnTo>
                    <a:lnTo>
                      <a:pt x="177" y="261"/>
                    </a:lnTo>
                    <a:lnTo>
                      <a:pt x="186" y="265"/>
                    </a:lnTo>
                    <a:lnTo>
                      <a:pt x="189" y="268"/>
                    </a:lnTo>
                    <a:lnTo>
                      <a:pt x="191" y="270"/>
                    </a:lnTo>
                    <a:lnTo>
                      <a:pt x="191" y="270"/>
                    </a:lnTo>
                    <a:lnTo>
                      <a:pt x="190" y="276"/>
                    </a:lnTo>
                    <a:lnTo>
                      <a:pt x="189" y="283"/>
                    </a:lnTo>
                    <a:lnTo>
                      <a:pt x="191" y="285"/>
                    </a:lnTo>
                    <a:lnTo>
                      <a:pt x="187" y="290"/>
                    </a:lnTo>
                    <a:lnTo>
                      <a:pt x="187" y="290"/>
                    </a:lnTo>
                    <a:lnTo>
                      <a:pt x="183" y="304"/>
                    </a:lnTo>
                    <a:lnTo>
                      <a:pt x="183" y="304"/>
                    </a:lnTo>
                    <a:lnTo>
                      <a:pt x="175" y="302"/>
                    </a:lnTo>
                    <a:lnTo>
                      <a:pt x="169" y="298"/>
                    </a:lnTo>
                    <a:lnTo>
                      <a:pt x="165" y="295"/>
                    </a:lnTo>
                    <a:lnTo>
                      <a:pt x="162" y="293"/>
                    </a:lnTo>
                    <a:lnTo>
                      <a:pt x="162" y="293"/>
                    </a:lnTo>
                    <a:lnTo>
                      <a:pt x="162" y="290"/>
                    </a:lnTo>
                    <a:lnTo>
                      <a:pt x="127" y="269"/>
                    </a:lnTo>
                    <a:lnTo>
                      <a:pt x="115" y="307"/>
                    </a:lnTo>
                    <a:lnTo>
                      <a:pt x="0" y="269"/>
                    </a:lnTo>
                    <a:lnTo>
                      <a:pt x="88" y="0"/>
                    </a:lnTo>
                    <a:lnTo>
                      <a:pt x="88" y="0"/>
                    </a:lnTo>
                    <a:close/>
                    <a:moveTo>
                      <a:pt x="491" y="33"/>
                    </a:moveTo>
                    <a:lnTo>
                      <a:pt x="504" y="75"/>
                    </a:lnTo>
                    <a:lnTo>
                      <a:pt x="445" y="93"/>
                    </a:lnTo>
                    <a:lnTo>
                      <a:pt x="385" y="66"/>
                    </a:lnTo>
                    <a:lnTo>
                      <a:pt x="297" y="74"/>
                    </a:lnTo>
                    <a:lnTo>
                      <a:pt x="245" y="124"/>
                    </a:lnTo>
                    <a:lnTo>
                      <a:pt x="245" y="124"/>
                    </a:lnTo>
                    <a:lnTo>
                      <a:pt x="246" y="126"/>
                    </a:lnTo>
                    <a:lnTo>
                      <a:pt x="249" y="134"/>
                    </a:lnTo>
                    <a:lnTo>
                      <a:pt x="251" y="138"/>
                    </a:lnTo>
                    <a:lnTo>
                      <a:pt x="254" y="142"/>
                    </a:lnTo>
                    <a:lnTo>
                      <a:pt x="258" y="145"/>
                    </a:lnTo>
                    <a:lnTo>
                      <a:pt x="262" y="145"/>
                    </a:lnTo>
                    <a:lnTo>
                      <a:pt x="262" y="145"/>
                    </a:lnTo>
                    <a:lnTo>
                      <a:pt x="267" y="143"/>
                    </a:lnTo>
                    <a:lnTo>
                      <a:pt x="274" y="141"/>
                    </a:lnTo>
                    <a:lnTo>
                      <a:pt x="286" y="131"/>
                    </a:lnTo>
                    <a:lnTo>
                      <a:pt x="296" y="122"/>
                    </a:lnTo>
                    <a:lnTo>
                      <a:pt x="301" y="117"/>
                    </a:lnTo>
                    <a:lnTo>
                      <a:pt x="364" y="120"/>
                    </a:lnTo>
                    <a:lnTo>
                      <a:pt x="493" y="196"/>
                    </a:lnTo>
                    <a:lnTo>
                      <a:pt x="493" y="196"/>
                    </a:lnTo>
                    <a:lnTo>
                      <a:pt x="493" y="196"/>
                    </a:lnTo>
                    <a:lnTo>
                      <a:pt x="494" y="197"/>
                    </a:lnTo>
                    <a:lnTo>
                      <a:pt x="494" y="197"/>
                    </a:lnTo>
                    <a:lnTo>
                      <a:pt x="495" y="201"/>
                    </a:lnTo>
                    <a:lnTo>
                      <a:pt x="496" y="205"/>
                    </a:lnTo>
                    <a:lnTo>
                      <a:pt x="496" y="211"/>
                    </a:lnTo>
                    <a:lnTo>
                      <a:pt x="495" y="218"/>
                    </a:lnTo>
                    <a:lnTo>
                      <a:pt x="493" y="225"/>
                    </a:lnTo>
                    <a:lnTo>
                      <a:pt x="490" y="230"/>
                    </a:lnTo>
                    <a:lnTo>
                      <a:pt x="486" y="234"/>
                    </a:lnTo>
                    <a:lnTo>
                      <a:pt x="482" y="236"/>
                    </a:lnTo>
                    <a:lnTo>
                      <a:pt x="384" y="190"/>
                    </a:lnTo>
                    <a:lnTo>
                      <a:pt x="376" y="209"/>
                    </a:lnTo>
                    <a:lnTo>
                      <a:pt x="456" y="247"/>
                    </a:lnTo>
                    <a:lnTo>
                      <a:pt x="456" y="247"/>
                    </a:lnTo>
                    <a:lnTo>
                      <a:pt x="456" y="255"/>
                    </a:lnTo>
                    <a:lnTo>
                      <a:pt x="456" y="255"/>
                    </a:lnTo>
                    <a:lnTo>
                      <a:pt x="455" y="260"/>
                    </a:lnTo>
                    <a:lnTo>
                      <a:pt x="452" y="264"/>
                    </a:lnTo>
                    <a:lnTo>
                      <a:pt x="452" y="264"/>
                    </a:lnTo>
                    <a:lnTo>
                      <a:pt x="448" y="268"/>
                    </a:lnTo>
                    <a:lnTo>
                      <a:pt x="443" y="272"/>
                    </a:lnTo>
                    <a:lnTo>
                      <a:pt x="344" y="225"/>
                    </a:lnTo>
                    <a:lnTo>
                      <a:pt x="335" y="244"/>
                    </a:lnTo>
                    <a:lnTo>
                      <a:pt x="422" y="285"/>
                    </a:lnTo>
                    <a:lnTo>
                      <a:pt x="422" y="285"/>
                    </a:lnTo>
                    <a:lnTo>
                      <a:pt x="423" y="286"/>
                    </a:lnTo>
                    <a:lnTo>
                      <a:pt x="423" y="289"/>
                    </a:lnTo>
                    <a:lnTo>
                      <a:pt x="420" y="297"/>
                    </a:lnTo>
                    <a:lnTo>
                      <a:pt x="415" y="304"/>
                    </a:lnTo>
                    <a:lnTo>
                      <a:pt x="413" y="307"/>
                    </a:lnTo>
                    <a:lnTo>
                      <a:pt x="409" y="310"/>
                    </a:lnTo>
                    <a:lnTo>
                      <a:pt x="317" y="266"/>
                    </a:lnTo>
                    <a:lnTo>
                      <a:pt x="308" y="285"/>
                    </a:lnTo>
                    <a:lnTo>
                      <a:pt x="380" y="319"/>
                    </a:lnTo>
                    <a:lnTo>
                      <a:pt x="380" y="319"/>
                    </a:lnTo>
                    <a:lnTo>
                      <a:pt x="380" y="324"/>
                    </a:lnTo>
                    <a:lnTo>
                      <a:pt x="377" y="332"/>
                    </a:lnTo>
                    <a:lnTo>
                      <a:pt x="373" y="340"/>
                    </a:lnTo>
                    <a:lnTo>
                      <a:pt x="371" y="342"/>
                    </a:lnTo>
                    <a:lnTo>
                      <a:pt x="368" y="345"/>
                    </a:lnTo>
                    <a:lnTo>
                      <a:pt x="316" y="320"/>
                    </a:lnTo>
                    <a:lnTo>
                      <a:pt x="316" y="320"/>
                    </a:lnTo>
                    <a:lnTo>
                      <a:pt x="317" y="311"/>
                    </a:lnTo>
                    <a:lnTo>
                      <a:pt x="317" y="306"/>
                    </a:lnTo>
                    <a:lnTo>
                      <a:pt x="317" y="306"/>
                    </a:lnTo>
                    <a:lnTo>
                      <a:pt x="316" y="302"/>
                    </a:lnTo>
                    <a:lnTo>
                      <a:pt x="312" y="299"/>
                    </a:lnTo>
                    <a:lnTo>
                      <a:pt x="303" y="295"/>
                    </a:lnTo>
                    <a:lnTo>
                      <a:pt x="288" y="291"/>
                    </a:lnTo>
                    <a:lnTo>
                      <a:pt x="288" y="291"/>
                    </a:lnTo>
                    <a:lnTo>
                      <a:pt x="286" y="306"/>
                    </a:lnTo>
                    <a:lnTo>
                      <a:pt x="275" y="300"/>
                    </a:lnTo>
                    <a:lnTo>
                      <a:pt x="274" y="303"/>
                    </a:lnTo>
                    <a:lnTo>
                      <a:pt x="274" y="303"/>
                    </a:lnTo>
                    <a:lnTo>
                      <a:pt x="276" y="289"/>
                    </a:lnTo>
                    <a:lnTo>
                      <a:pt x="276" y="280"/>
                    </a:lnTo>
                    <a:lnTo>
                      <a:pt x="276" y="280"/>
                    </a:lnTo>
                    <a:lnTo>
                      <a:pt x="275" y="276"/>
                    </a:lnTo>
                    <a:lnTo>
                      <a:pt x="270" y="272"/>
                    </a:lnTo>
                    <a:lnTo>
                      <a:pt x="263" y="269"/>
                    </a:lnTo>
                    <a:lnTo>
                      <a:pt x="257" y="266"/>
                    </a:lnTo>
                    <a:lnTo>
                      <a:pt x="244" y="262"/>
                    </a:lnTo>
                    <a:lnTo>
                      <a:pt x="238" y="261"/>
                    </a:lnTo>
                    <a:lnTo>
                      <a:pt x="238" y="261"/>
                    </a:lnTo>
                    <a:lnTo>
                      <a:pt x="237" y="270"/>
                    </a:lnTo>
                    <a:lnTo>
                      <a:pt x="234" y="291"/>
                    </a:lnTo>
                    <a:lnTo>
                      <a:pt x="233" y="315"/>
                    </a:lnTo>
                    <a:lnTo>
                      <a:pt x="234" y="324"/>
                    </a:lnTo>
                    <a:lnTo>
                      <a:pt x="236" y="331"/>
                    </a:lnTo>
                    <a:lnTo>
                      <a:pt x="236" y="331"/>
                    </a:lnTo>
                    <a:lnTo>
                      <a:pt x="240" y="336"/>
                    </a:lnTo>
                    <a:lnTo>
                      <a:pt x="244" y="340"/>
                    </a:lnTo>
                    <a:lnTo>
                      <a:pt x="249" y="342"/>
                    </a:lnTo>
                    <a:lnTo>
                      <a:pt x="253" y="345"/>
                    </a:lnTo>
                    <a:lnTo>
                      <a:pt x="261" y="348"/>
                    </a:lnTo>
                    <a:lnTo>
                      <a:pt x="265" y="348"/>
                    </a:lnTo>
                    <a:lnTo>
                      <a:pt x="265" y="348"/>
                    </a:lnTo>
                    <a:lnTo>
                      <a:pt x="270" y="321"/>
                    </a:lnTo>
                    <a:lnTo>
                      <a:pt x="284" y="328"/>
                    </a:lnTo>
                    <a:lnTo>
                      <a:pt x="284" y="328"/>
                    </a:lnTo>
                    <a:lnTo>
                      <a:pt x="284" y="338"/>
                    </a:lnTo>
                    <a:lnTo>
                      <a:pt x="287" y="345"/>
                    </a:lnTo>
                    <a:lnTo>
                      <a:pt x="287" y="345"/>
                    </a:lnTo>
                    <a:lnTo>
                      <a:pt x="289" y="348"/>
                    </a:lnTo>
                    <a:lnTo>
                      <a:pt x="292" y="352"/>
                    </a:lnTo>
                    <a:lnTo>
                      <a:pt x="300" y="356"/>
                    </a:lnTo>
                    <a:lnTo>
                      <a:pt x="305" y="357"/>
                    </a:lnTo>
                    <a:lnTo>
                      <a:pt x="308" y="357"/>
                    </a:lnTo>
                    <a:lnTo>
                      <a:pt x="308" y="357"/>
                    </a:lnTo>
                    <a:lnTo>
                      <a:pt x="312" y="341"/>
                    </a:lnTo>
                    <a:lnTo>
                      <a:pt x="363" y="365"/>
                    </a:lnTo>
                    <a:lnTo>
                      <a:pt x="365" y="366"/>
                    </a:lnTo>
                    <a:lnTo>
                      <a:pt x="369" y="366"/>
                    </a:lnTo>
                    <a:lnTo>
                      <a:pt x="369" y="366"/>
                    </a:lnTo>
                    <a:lnTo>
                      <a:pt x="375" y="365"/>
                    </a:lnTo>
                    <a:lnTo>
                      <a:pt x="381" y="361"/>
                    </a:lnTo>
                    <a:lnTo>
                      <a:pt x="386" y="357"/>
                    </a:lnTo>
                    <a:lnTo>
                      <a:pt x="390" y="353"/>
                    </a:lnTo>
                    <a:lnTo>
                      <a:pt x="394" y="348"/>
                    </a:lnTo>
                    <a:lnTo>
                      <a:pt x="397" y="341"/>
                    </a:lnTo>
                    <a:lnTo>
                      <a:pt x="400" y="335"/>
                    </a:lnTo>
                    <a:lnTo>
                      <a:pt x="401" y="328"/>
                    </a:lnTo>
                    <a:lnTo>
                      <a:pt x="403" y="331"/>
                    </a:lnTo>
                    <a:lnTo>
                      <a:pt x="407" y="332"/>
                    </a:lnTo>
                    <a:lnTo>
                      <a:pt x="410" y="331"/>
                    </a:lnTo>
                    <a:lnTo>
                      <a:pt x="410" y="331"/>
                    </a:lnTo>
                    <a:lnTo>
                      <a:pt x="418" y="328"/>
                    </a:lnTo>
                    <a:lnTo>
                      <a:pt x="424" y="325"/>
                    </a:lnTo>
                    <a:lnTo>
                      <a:pt x="430" y="320"/>
                    </a:lnTo>
                    <a:lnTo>
                      <a:pt x="434" y="315"/>
                    </a:lnTo>
                    <a:lnTo>
                      <a:pt x="434" y="315"/>
                    </a:lnTo>
                    <a:lnTo>
                      <a:pt x="439" y="304"/>
                    </a:lnTo>
                    <a:lnTo>
                      <a:pt x="441" y="299"/>
                    </a:lnTo>
                    <a:lnTo>
                      <a:pt x="443" y="293"/>
                    </a:lnTo>
                    <a:lnTo>
                      <a:pt x="444" y="293"/>
                    </a:lnTo>
                    <a:lnTo>
                      <a:pt x="444" y="293"/>
                    </a:lnTo>
                    <a:lnTo>
                      <a:pt x="452" y="290"/>
                    </a:lnTo>
                    <a:lnTo>
                      <a:pt x="458" y="286"/>
                    </a:lnTo>
                    <a:lnTo>
                      <a:pt x="464" y="281"/>
                    </a:lnTo>
                    <a:lnTo>
                      <a:pt x="469" y="276"/>
                    </a:lnTo>
                    <a:lnTo>
                      <a:pt x="469" y="276"/>
                    </a:lnTo>
                    <a:lnTo>
                      <a:pt x="555" y="253"/>
                    </a:lnTo>
                    <a:lnTo>
                      <a:pt x="563" y="283"/>
                    </a:lnTo>
                    <a:lnTo>
                      <a:pt x="671" y="252"/>
                    </a:lnTo>
                    <a:lnTo>
                      <a:pt x="599" y="2"/>
                    </a:lnTo>
                    <a:lnTo>
                      <a:pt x="491" y="33"/>
                    </a:lnTo>
                    <a:lnTo>
                      <a:pt x="491" y="33"/>
                    </a:lnTo>
                    <a:close/>
                    <a:moveTo>
                      <a:pt x="200" y="261"/>
                    </a:moveTo>
                    <a:lnTo>
                      <a:pt x="200" y="261"/>
                    </a:lnTo>
                    <a:lnTo>
                      <a:pt x="198" y="282"/>
                    </a:lnTo>
                    <a:lnTo>
                      <a:pt x="198" y="299"/>
                    </a:lnTo>
                    <a:lnTo>
                      <a:pt x="198" y="306"/>
                    </a:lnTo>
                    <a:lnTo>
                      <a:pt x="199" y="311"/>
                    </a:lnTo>
                    <a:lnTo>
                      <a:pt x="199" y="311"/>
                    </a:lnTo>
                    <a:lnTo>
                      <a:pt x="202" y="315"/>
                    </a:lnTo>
                    <a:lnTo>
                      <a:pt x="204" y="318"/>
                    </a:lnTo>
                    <a:lnTo>
                      <a:pt x="211" y="320"/>
                    </a:lnTo>
                    <a:lnTo>
                      <a:pt x="220" y="323"/>
                    </a:lnTo>
                    <a:lnTo>
                      <a:pt x="220" y="323"/>
                    </a:lnTo>
                    <a:lnTo>
                      <a:pt x="224" y="302"/>
                    </a:lnTo>
                    <a:lnTo>
                      <a:pt x="227" y="285"/>
                    </a:lnTo>
                    <a:lnTo>
                      <a:pt x="228" y="274"/>
                    </a:lnTo>
                    <a:lnTo>
                      <a:pt x="228" y="274"/>
                    </a:lnTo>
                    <a:lnTo>
                      <a:pt x="227" y="272"/>
                    </a:lnTo>
                    <a:lnTo>
                      <a:pt x="223" y="269"/>
                    </a:lnTo>
                    <a:lnTo>
                      <a:pt x="213" y="265"/>
                    </a:lnTo>
                    <a:lnTo>
                      <a:pt x="200" y="261"/>
                    </a:lnTo>
                    <a:lnTo>
                      <a:pt x="200" y="261"/>
                    </a:lnTo>
                    <a:close/>
                  </a:path>
                </a:pathLst>
              </a:custGeom>
              <a:solidFill>
                <a:srgbClr val="BB9EAF"/>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solidFill>
                    <a:srgbClr val="4C4F56"/>
                  </a:solidFill>
                  <a:effectLst/>
                  <a:uLnTx/>
                  <a:uFillTx/>
                  <a:latin typeface="Marianne"/>
                  <a:ea typeface="+mn-ea"/>
                  <a:cs typeface="+mn-cs"/>
                </a:endParaRPr>
              </a:p>
            </p:txBody>
          </p:sp>
          <p:sp>
            <p:nvSpPr>
              <p:cNvPr id="74" name="Espace réservé du texte 8">
                <a:extLst>
                  <a:ext uri="{FF2B5EF4-FFF2-40B4-BE49-F238E27FC236}">
                    <a16:creationId xmlns:a16="http://schemas.microsoft.com/office/drawing/2014/main" id="{1F36FA19-FF05-4954-B382-98B082CA4D28}"/>
                  </a:ext>
                </a:extLst>
              </p:cNvPr>
              <p:cNvSpPr txBox="1">
                <a:spLocks/>
              </p:cNvSpPr>
              <p:nvPr/>
            </p:nvSpPr>
            <p:spPr bwMode="gray">
              <a:xfrm>
                <a:off x="6927220" y="5017928"/>
                <a:ext cx="4356000" cy="45804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sz="1467" b="0" i="0" u="none" strike="noStrike" kern="1200" cap="none" spc="0" normalizeH="0" baseline="0" noProof="0" dirty="0">
                    <a:ln>
                      <a:noFill/>
                    </a:ln>
                    <a:solidFill>
                      <a:srgbClr val="4C4F56"/>
                    </a:solidFill>
                    <a:effectLst/>
                    <a:uLnTx/>
                    <a:uFillTx/>
                    <a:latin typeface="Marianne"/>
                    <a:ea typeface="+mn-ea"/>
                    <a:cs typeface="+mn-cs"/>
                  </a:rPr>
                  <a:t>Faciliter la recherche et la mise en œuvre de </a:t>
                </a:r>
                <a:r>
                  <a:rPr kumimoji="0" lang="fr-FR" sz="1467" b="1" i="0" u="none" strike="noStrike" kern="1200" cap="none" spc="0" normalizeH="0" baseline="0" noProof="0" dirty="0">
                    <a:ln>
                      <a:noFill/>
                    </a:ln>
                    <a:solidFill>
                      <a:srgbClr val="AB879C"/>
                    </a:solidFill>
                    <a:effectLst/>
                    <a:uLnTx/>
                    <a:uFillTx/>
                    <a:latin typeface="Marianne"/>
                    <a:ea typeface="+mn-ea"/>
                    <a:cs typeface="+mn-cs"/>
                  </a:rPr>
                  <a:t>partenariats</a:t>
                </a:r>
              </a:p>
            </p:txBody>
          </p:sp>
        </p:grpSp>
      </p:grpSp>
      <p:grpSp>
        <p:nvGrpSpPr>
          <p:cNvPr id="119" name="Groupe 118">
            <a:extLst>
              <a:ext uri="{FF2B5EF4-FFF2-40B4-BE49-F238E27FC236}">
                <a16:creationId xmlns:a16="http://schemas.microsoft.com/office/drawing/2014/main" id="{44726E2A-A401-4E17-8369-145FF35C5BE8}"/>
              </a:ext>
            </a:extLst>
          </p:cNvPr>
          <p:cNvGrpSpPr/>
          <p:nvPr/>
        </p:nvGrpSpPr>
        <p:grpSpPr>
          <a:xfrm>
            <a:off x="693680" y="2660851"/>
            <a:ext cx="4168284" cy="3247000"/>
            <a:chOff x="525787" y="2393607"/>
            <a:chExt cx="4168284" cy="3247000"/>
          </a:xfrm>
        </p:grpSpPr>
        <p:grpSp>
          <p:nvGrpSpPr>
            <p:cNvPr id="120" name="Groupe 119">
              <a:extLst>
                <a:ext uri="{FF2B5EF4-FFF2-40B4-BE49-F238E27FC236}">
                  <a16:creationId xmlns:a16="http://schemas.microsoft.com/office/drawing/2014/main" id="{F57F29B8-12C6-4736-816B-78EDD6129C7A}"/>
                </a:ext>
              </a:extLst>
            </p:cNvPr>
            <p:cNvGrpSpPr/>
            <p:nvPr/>
          </p:nvGrpSpPr>
          <p:grpSpPr>
            <a:xfrm>
              <a:off x="525787" y="3543601"/>
              <a:ext cx="4168284" cy="759619"/>
              <a:chOff x="525787" y="3748308"/>
              <a:chExt cx="4168284" cy="759619"/>
            </a:xfrm>
          </p:grpSpPr>
          <p:grpSp>
            <p:nvGrpSpPr>
              <p:cNvPr id="132" name="Groupe 131">
                <a:extLst>
                  <a:ext uri="{FF2B5EF4-FFF2-40B4-BE49-F238E27FC236}">
                    <a16:creationId xmlns:a16="http://schemas.microsoft.com/office/drawing/2014/main" id="{DD652DC9-3399-4CFE-83C5-962ABC0A7533}"/>
                  </a:ext>
                </a:extLst>
              </p:cNvPr>
              <p:cNvGrpSpPr/>
              <p:nvPr/>
            </p:nvGrpSpPr>
            <p:grpSpPr>
              <a:xfrm>
                <a:off x="525787" y="3748308"/>
                <a:ext cx="739304" cy="759619"/>
                <a:chOff x="525787" y="3748308"/>
                <a:chExt cx="739304" cy="759619"/>
              </a:xfrm>
            </p:grpSpPr>
            <p:sp>
              <p:nvSpPr>
                <p:cNvPr id="134" name="Freeform 10">
                  <a:extLst>
                    <a:ext uri="{FF2B5EF4-FFF2-40B4-BE49-F238E27FC236}">
                      <a16:creationId xmlns:a16="http://schemas.microsoft.com/office/drawing/2014/main" id="{0DF47D90-7D75-44C5-9105-3143EABB4D88}"/>
                    </a:ext>
                  </a:extLst>
                </p:cNvPr>
                <p:cNvSpPr>
                  <a:spLocks noEditPoints="1"/>
                </p:cNvSpPr>
                <p:nvPr/>
              </p:nvSpPr>
              <p:spPr bwMode="auto">
                <a:xfrm>
                  <a:off x="837585" y="3817204"/>
                  <a:ext cx="386876" cy="199621"/>
                </a:xfrm>
                <a:custGeom>
                  <a:avLst/>
                  <a:gdLst>
                    <a:gd name="T0" fmla="*/ 73 w 877"/>
                    <a:gd name="T1" fmla="*/ 332 h 453"/>
                    <a:gd name="T2" fmla="*/ 73 w 877"/>
                    <a:gd name="T3" fmla="*/ 189 h 453"/>
                    <a:gd name="T4" fmla="*/ 804 w 877"/>
                    <a:gd name="T5" fmla="*/ 189 h 453"/>
                    <a:gd name="T6" fmla="*/ 804 w 877"/>
                    <a:gd name="T7" fmla="*/ 453 h 453"/>
                    <a:gd name="T8" fmla="*/ 877 w 877"/>
                    <a:gd name="T9" fmla="*/ 379 h 453"/>
                    <a:gd name="T10" fmla="*/ 877 w 877"/>
                    <a:gd name="T11" fmla="*/ 189 h 453"/>
                    <a:gd name="T12" fmla="*/ 877 w 877"/>
                    <a:gd name="T13" fmla="*/ 0 h 453"/>
                    <a:gd name="T14" fmla="*/ 804 w 877"/>
                    <a:gd name="T15" fmla="*/ 0 h 453"/>
                    <a:gd name="T16" fmla="*/ 73 w 877"/>
                    <a:gd name="T17" fmla="*/ 0 h 453"/>
                    <a:gd name="T18" fmla="*/ 0 w 877"/>
                    <a:gd name="T19" fmla="*/ 0 h 453"/>
                    <a:gd name="T20" fmla="*/ 0 w 877"/>
                    <a:gd name="T21" fmla="*/ 189 h 453"/>
                    <a:gd name="T22" fmla="*/ 0 w 877"/>
                    <a:gd name="T23" fmla="*/ 227 h 453"/>
                    <a:gd name="T24" fmla="*/ 0 w 877"/>
                    <a:gd name="T25" fmla="*/ 227 h 453"/>
                    <a:gd name="T26" fmla="*/ 20 w 877"/>
                    <a:gd name="T27" fmla="*/ 245 h 453"/>
                    <a:gd name="T28" fmla="*/ 38 w 877"/>
                    <a:gd name="T29" fmla="*/ 270 h 453"/>
                    <a:gd name="T30" fmla="*/ 56 w 877"/>
                    <a:gd name="T31" fmla="*/ 297 h 453"/>
                    <a:gd name="T32" fmla="*/ 73 w 877"/>
                    <a:gd name="T33" fmla="*/ 332 h 453"/>
                    <a:gd name="T34" fmla="*/ 73 w 877"/>
                    <a:gd name="T35" fmla="*/ 332 h 453"/>
                    <a:gd name="T36" fmla="*/ 439 w 877"/>
                    <a:gd name="T37" fmla="*/ 62 h 453"/>
                    <a:gd name="T38" fmla="*/ 439 w 877"/>
                    <a:gd name="T39" fmla="*/ 62 h 453"/>
                    <a:gd name="T40" fmla="*/ 446 w 877"/>
                    <a:gd name="T41" fmla="*/ 62 h 453"/>
                    <a:gd name="T42" fmla="*/ 453 w 877"/>
                    <a:gd name="T43" fmla="*/ 64 h 453"/>
                    <a:gd name="T44" fmla="*/ 459 w 877"/>
                    <a:gd name="T45" fmla="*/ 67 h 453"/>
                    <a:gd name="T46" fmla="*/ 464 w 877"/>
                    <a:gd name="T47" fmla="*/ 73 h 453"/>
                    <a:gd name="T48" fmla="*/ 469 w 877"/>
                    <a:gd name="T49" fmla="*/ 76 h 453"/>
                    <a:gd name="T50" fmla="*/ 473 w 877"/>
                    <a:gd name="T51" fmla="*/ 84 h 453"/>
                    <a:gd name="T52" fmla="*/ 475 w 877"/>
                    <a:gd name="T53" fmla="*/ 91 h 453"/>
                    <a:gd name="T54" fmla="*/ 475 w 877"/>
                    <a:gd name="T55" fmla="*/ 98 h 453"/>
                    <a:gd name="T56" fmla="*/ 475 w 877"/>
                    <a:gd name="T57" fmla="*/ 98 h 453"/>
                    <a:gd name="T58" fmla="*/ 475 w 877"/>
                    <a:gd name="T59" fmla="*/ 105 h 453"/>
                    <a:gd name="T60" fmla="*/ 473 w 877"/>
                    <a:gd name="T61" fmla="*/ 111 h 453"/>
                    <a:gd name="T62" fmla="*/ 469 w 877"/>
                    <a:gd name="T63" fmla="*/ 118 h 453"/>
                    <a:gd name="T64" fmla="*/ 464 w 877"/>
                    <a:gd name="T65" fmla="*/ 123 h 453"/>
                    <a:gd name="T66" fmla="*/ 459 w 877"/>
                    <a:gd name="T67" fmla="*/ 127 h 453"/>
                    <a:gd name="T68" fmla="*/ 453 w 877"/>
                    <a:gd name="T69" fmla="*/ 131 h 453"/>
                    <a:gd name="T70" fmla="*/ 446 w 877"/>
                    <a:gd name="T71" fmla="*/ 132 h 453"/>
                    <a:gd name="T72" fmla="*/ 439 w 877"/>
                    <a:gd name="T73" fmla="*/ 134 h 453"/>
                    <a:gd name="T74" fmla="*/ 439 w 877"/>
                    <a:gd name="T75" fmla="*/ 134 h 453"/>
                    <a:gd name="T76" fmla="*/ 431 w 877"/>
                    <a:gd name="T77" fmla="*/ 132 h 453"/>
                    <a:gd name="T78" fmla="*/ 426 w 877"/>
                    <a:gd name="T79" fmla="*/ 131 h 453"/>
                    <a:gd name="T80" fmla="*/ 419 w 877"/>
                    <a:gd name="T81" fmla="*/ 127 h 453"/>
                    <a:gd name="T82" fmla="*/ 413 w 877"/>
                    <a:gd name="T83" fmla="*/ 123 h 453"/>
                    <a:gd name="T84" fmla="*/ 410 w 877"/>
                    <a:gd name="T85" fmla="*/ 118 h 453"/>
                    <a:gd name="T86" fmla="*/ 406 w 877"/>
                    <a:gd name="T87" fmla="*/ 111 h 453"/>
                    <a:gd name="T88" fmla="*/ 404 w 877"/>
                    <a:gd name="T89" fmla="*/ 105 h 453"/>
                    <a:gd name="T90" fmla="*/ 402 w 877"/>
                    <a:gd name="T91" fmla="*/ 98 h 453"/>
                    <a:gd name="T92" fmla="*/ 402 w 877"/>
                    <a:gd name="T93" fmla="*/ 98 h 453"/>
                    <a:gd name="T94" fmla="*/ 404 w 877"/>
                    <a:gd name="T95" fmla="*/ 91 h 453"/>
                    <a:gd name="T96" fmla="*/ 406 w 877"/>
                    <a:gd name="T97" fmla="*/ 84 h 453"/>
                    <a:gd name="T98" fmla="*/ 410 w 877"/>
                    <a:gd name="T99" fmla="*/ 76 h 453"/>
                    <a:gd name="T100" fmla="*/ 413 w 877"/>
                    <a:gd name="T101" fmla="*/ 73 h 453"/>
                    <a:gd name="T102" fmla="*/ 419 w 877"/>
                    <a:gd name="T103" fmla="*/ 67 h 453"/>
                    <a:gd name="T104" fmla="*/ 426 w 877"/>
                    <a:gd name="T105" fmla="*/ 64 h 453"/>
                    <a:gd name="T106" fmla="*/ 431 w 877"/>
                    <a:gd name="T107" fmla="*/ 62 h 453"/>
                    <a:gd name="T108" fmla="*/ 439 w 877"/>
                    <a:gd name="T109" fmla="*/ 62 h 453"/>
                    <a:gd name="T110" fmla="*/ 439 w 877"/>
                    <a:gd name="T111" fmla="*/ 6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7" h="453">
                      <a:moveTo>
                        <a:pt x="73" y="332"/>
                      </a:moveTo>
                      <a:lnTo>
                        <a:pt x="73" y="189"/>
                      </a:lnTo>
                      <a:lnTo>
                        <a:pt x="804" y="189"/>
                      </a:lnTo>
                      <a:lnTo>
                        <a:pt x="804" y="453"/>
                      </a:lnTo>
                      <a:lnTo>
                        <a:pt x="877" y="379"/>
                      </a:lnTo>
                      <a:lnTo>
                        <a:pt x="877" y="189"/>
                      </a:lnTo>
                      <a:lnTo>
                        <a:pt x="877" y="0"/>
                      </a:lnTo>
                      <a:lnTo>
                        <a:pt x="804" y="0"/>
                      </a:lnTo>
                      <a:lnTo>
                        <a:pt x="73" y="0"/>
                      </a:lnTo>
                      <a:lnTo>
                        <a:pt x="0" y="0"/>
                      </a:lnTo>
                      <a:lnTo>
                        <a:pt x="0" y="189"/>
                      </a:lnTo>
                      <a:lnTo>
                        <a:pt x="0" y="227"/>
                      </a:lnTo>
                      <a:lnTo>
                        <a:pt x="0" y="227"/>
                      </a:lnTo>
                      <a:lnTo>
                        <a:pt x="20" y="245"/>
                      </a:lnTo>
                      <a:lnTo>
                        <a:pt x="38" y="270"/>
                      </a:lnTo>
                      <a:lnTo>
                        <a:pt x="56" y="297"/>
                      </a:lnTo>
                      <a:lnTo>
                        <a:pt x="73" y="332"/>
                      </a:lnTo>
                      <a:lnTo>
                        <a:pt x="73" y="332"/>
                      </a:lnTo>
                      <a:close/>
                      <a:moveTo>
                        <a:pt x="439" y="62"/>
                      </a:moveTo>
                      <a:lnTo>
                        <a:pt x="439" y="62"/>
                      </a:lnTo>
                      <a:lnTo>
                        <a:pt x="446" y="62"/>
                      </a:lnTo>
                      <a:lnTo>
                        <a:pt x="453" y="64"/>
                      </a:lnTo>
                      <a:lnTo>
                        <a:pt x="459" y="67"/>
                      </a:lnTo>
                      <a:lnTo>
                        <a:pt x="464" y="73"/>
                      </a:lnTo>
                      <a:lnTo>
                        <a:pt x="469" y="76"/>
                      </a:lnTo>
                      <a:lnTo>
                        <a:pt x="473" y="84"/>
                      </a:lnTo>
                      <a:lnTo>
                        <a:pt x="475" y="91"/>
                      </a:lnTo>
                      <a:lnTo>
                        <a:pt x="475" y="98"/>
                      </a:lnTo>
                      <a:lnTo>
                        <a:pt x="475" y="98"/>
                      </a:lnTo>
                      <a:lnTo>
                        <a:pt x="475" y="105"/>
                      </a:lnTo>
                      <a:lnTo>
                        <a:pt x="473" y="111"/>
                      </a:lnTo>
                      <a:lnTo>
                        <a:pt x="469" y="118"/>
                      </a:lnTo>
                      <a:lnTo>
                        <a:pt x="464" y="123"/>
                      </a:lnTo>
                      <a:lnTo>
                        <a:pt x="459" y="127"/>
                      </a:lnTo>
                      <a:lnTo>
                        <a:pt x="453" y="131"/>
                      </a:lnTo>
                      <a:lnTo>
                        <a:pt x="446" y="132"/>
                      </a:lnTo>
                      <a:lnTo>
                        <a:pt x="439" y="134"/>
                      </a:lnTo>
                      <a:lnTo>
                        <a:pt x="439" y="134"/>
                      </a:lnTo>
                      <a:lnTo>
                        <a:pt x="431" y="132"/>
                      </a:lnTo>
                      <a:lnTo>
                        <a:pt x="426" y="131"/>
                      </a:lnTo>
                      <a:lnTo>
                        <a:pt x="419" y="127"/>
                      </a:lnTo>
                      <a:lnTo>
                        <a:pt x="413" y="123"/>
                      </a:lnTo>
                      <a:lnTo>
                        <a:pt x="410" y="118"/>
                      </a:lnTo>
                      <a:lnTo>
                        <a:pt x="406" y="111"/>
                      </a:lnTo>
                      <a:lnTo>
                        <a:pt x="404" y="105"/>
                      </a:lnTo>
                      <a:lnTo>
                        <a:pt x="402" y="98"/>
                      </a:lnTo>
                      <a:lnTo>
                        <a:pt x="402" y="98"/>
                      </a:lnTo>
                      <a:lnTo>
                        <a:pt x="404" y="91"/>
                      </a:lnTo>
                      <a:lnTo>
                        <a:pt x="406" y="84"/>
                      </a:lnTo>
                      <a:lnTo>
                        <a:pt x="410" y="76"/>
                      </a:lnTo>
                      <a:lnTo>
                        <a:pt x="413" y="73"/>
                      </a:lnTo>
                      <a:lnTo>
                        <a:pt x="419" y="67"/>
                      </a:lnTo>
                      <a:lnTo>
                        <a:pt x="426" y="64"/>
                      </a:lnTo>
                      <a:lnTo>
                        <a:pt x="431" y="62"/>
                      </a:lnTo>
                      <a:lnTo>
                        <a:pt x="439" y="62"/>
                      </a:lnTo>
                      <a:lnTo>
                        <a:pt x="439" y="62"/>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35" name="Freeform 11">
                  <a:extLst>
                    <a:ext uri="{FF2B5EF4-FFF2-40B4-BE49-F238E27FC236}">
                      <a16:creationId xmlns:a16="http://schemas.microsoft.com/office/drawing/2014/main" id="{10B8BEFD-E18B-461C-8A92-5A352058F02F}"/>
                    </a:ext>
                  </a:extLst>
                </p:cNvPr>
                <p:cNvSpPr>
                  <a:spLocks/>
                </p:cNvSpPr>
                <p:nvPr/>
              </p:nvSpPr>
              <p:spPr bwMode="auto">
                <a:xfrm>
                  <a:off x="837585" y="4057455"/>
                  <a:ext cx="386876" cy="323280"/>
                </a:xfrm>
                <a:custGeom>
                  <a:avLst/>
                  <a:gdLst>
                    <a:gd name="T0" fmla="*/ 804 w 877"/>
                    <a:gd name="T1" fmla="*/ 659 h 731"/>
                    <a:gd name="T2" fmla="*/ 73 w 877"/>
                    <a:gd name="T3" fmla="*/ 659 h 731"/>
                    <a:gd name="T4" fmla="*/ 73 w 877"/>
                    <a:gd name="T5" fmla="*/ 394 h 731"/>
                    <a:gd name="T6" fmla="*/ 73 w 877"/>
                    <a:gd name="T7" fmla="*/ 394 h 731"/>
                    <a:gd name="T8" fmla="*/ 64 w 877"/>
                    <a:gd name="T9" fmla="*/ 400 h 731"/>
                    <a:gd name="T10" fmla="*/ 51 w 877"/>
                    <a:gd name="T11" fmla="*/ 403 h 731"/>
                    <a:gd name="T12" fmla="*/ 40 w 877"/>
                    <a:gd name="T13" fmla="*/ 405 h 731"/>
                    <a:gd name="T14" fmla="*/ 27 w 877"/>
                    <a:gd name="T15" fmla="*/ 405 h 731"/>
                    <a:gd name="T16" fmla="*/ 27 w 877"/>
                    <a:gd name="T17" fmla="*/ 405 h 731"/>
                    <a:gd name="T18" fmla="*/ 22 w 877"/>
                    <a:gd name="T19" fmla="*/ 405 h 731"/>
                    <a:gd name="T20" fmla="*/ 22 w 877"/>
                    <a:gd name="T21" fmla="*/ 405 h 731"/>
                    <a:gd name="T22" fmla="*/ 11 w 877"/>
                    <a:gd name="T23" fmla="*/ 403 h 731"/>
                    <a:gd name="T24" fmla="*/ 0 w 877"/>
                    <a:gd name="T25" fmla="*/ 402 h 731"/>
                    <a:gd name="T26" fmla="*/ 0 w 877"/>
                    <a:gd name="T27" fmla="*/ 659 h 731"/>
                    <a:gd name="T28" fmla="*/ 0 w 877"/>
                    <a:gd name="T29" fmla="*/ 731 h 731"/>
                    <a:gd name="T30" fmla="*/ 73 w 877"/>
                    <a:gd name="T31" fmla="*/ 731 h 731"/>
                    <a:gd name="T32" fmla="*/ 804 w 877"/>
                    <a:gd name="T33" fmla="*/ 731 h 731"/>
                    <a:gd name="T34" fmla="*/ 877 w 877"/>
                    <a:gd name="T35" fmla="*/ 731 h 731"/>
                    <a:gd name="T36" fmla="*/ 877 w 877"/>
                    <a:gd name="T37" fmla="*/ 659 h 731"/>
                    <a:gd name="T38" fmla="*/ 877 w 877"/>
                    <a:gd name="T39" fmla="*/ 0 h 731"/>
                    <a:gd name="T40" fmla="*/ 804 w 877"/>
                    <a:gd name="T41" fmla="*/ 72 h 731"/>
                    <a:gd name="T42" fmla="*/ 804 w 877"/>
                    <a:gd name="T43" fmla="*/ 659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7" h="731">
                      <a:moveTo>
                        <a:pt x="804" y="659"/>
                      </a:moveTo>
                      <a:lnTo>
                        <a:pt x="73" y="659"/>
                      </a:lnTo>
                      <a:lnTo>
                        <a:pt x="73" y="394"/>
                      </a:lnTo>
                      <a:lnTo>
                        <a:pt x="73" y="394"/>
                      </a:lnTo>
                      <a:lnTo>
                        <a:pt x="64" y="400"/>
                      </a:lnTo>
                      <a:lnTo>
                        <a:pt x="51" y="403"/>
                      </a:lnTo>
                      <a:lnTo>
                        <a:pt x="40" y="405"/>
                      </a:lnTo>
                      <a:lnTo>
                        <a:pt x="27" y="405"/>
                      </a:lnTo>
                      <a:lnTo>
                        <a:pt x="27" y="405"/>
                      </a:lnTo>
                      <a:lnTo>
                        <a:pt x="22" y="405"/>
                      </a:lnTo>
                      <a:lnTo>
                        <a:pt x="22" y="405"/>
                      </a:lnTo>
                      <a:lnTo>
                        <a:pt x="11" y="403"/>
                      </a:lnTo>
                      <a:lnTo>
                        <a:pt x="0" y="402"/>
                      </a:lnTo>
                      <a:lnTo>
                        <a:pt x="0" y="659"/>
                      </a:lnTo>
                      <a:lnTo>
                        <a:pt x="0" y="731"/>
                      </a:lnTo>
                      <a:lnTo>
                        <a:pt x="73" y="731"/>
                      </a:lnTo>
                      <a:lnTo>
                        <a:pt x="804" y="731"/>
                      </a:lnTo>
                      <a:lnTo>
                        <a:pt x="877" y="731"/>
                      </a:lnTo>
                      <a:lnTo>
                        <a:pt x="877" y="659"/>
                      </a:lnTo>
                      <a:lnTo>
                        <a:pt x="877" y="0"/>
                      </a:lnTo>
                      <a:lnTo>
                        <a:pt x="804" y="72"/>
                      </a:lnTo>
                      <a:lnTo>
                        <a:pt x="804" y="659"/>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36" name="Freeform 12">
                  <a:extLst>
                    <a:ext uri="{FF2B5EF4-FFF2-40B4-BE49-F238E27FC236}">
                      <a16:creationId xmlns:a16="http://schemas.microsoft.com/office/drawing/2014/main" id="{E09E2D06-8D1D-468E-9E00-B8BFD9E58B1A}"/>
                    </a:ext>
                  </a:extLst>
                </p:cNvPr>
                <p:cNvSpPr>
                  <a:spLocks/>
                </p:cNvSpPr>
                <p:nvPr/>
              </p:nvSpPr>
              <p:spPr bwMode="auto">
                <a:xfrm>
                  <a:off x="1069887" y="4273858"/>
                  <a:ext cx="92744" cy="48580"/>
                </a:xfrm>
                <a:custGeom>
                  <a:avLst/>
                  <a:gdLst>
                    <a:gd name="T0" fmla="*/ 105 w 210"/>
                    <a:gd name="T1" fmla="*/ 24 h 109"/>
                    <a:gd name="T2" fmla="*/ 105 w 210"/>
                    <a:gd name="T3" fmla="*/ 24 h 109"/>
                    <a:gd name="T4" fmla="*/ 89 w 210"/>
                    <a:gd name="T5" fmla="*/ 22 h 109"/>
                    <a:gd name="T6" fmla="*/ 71 w 210"/>
                    <a:gd name="T7" fmla="*/ 17 h 109"/>
                    <a:gd name="T8" fmla="*/ 56 w 210"/>
                    <a:gd name="T9" fmla="*/ 9 h 109"/>
                    <a:gd name="T10" fmla="*/ 42 w 210"/>
                    <a:gd name="T11" fmla="*/ 0 h 109"/>
                    <a:gd name="T12" fmla="*/ 0 w 210"/>
                    <a:gd name="T13" fmla="*/ 76 h 109"/>
                    <a:gd name="T14" fmla="*/ 49 w 210"/>
                    <a:gd name="T15" fmla="*/ 62 h 109"/>
                    <a:gd name="T16" fmla="*/ 64 w 210"/>
                    <a:gd name="T17" fmla="*/ 109 h 109"/>
                    <a:gd name="T18" fmla="*/ 105 w 210"/>
                    <a:gd name="T19" fmla="*/ 29 h 109"/>
                    <a:gd name="T20" fmla="*/ 149 w 210"/>
                    <a:gd name="T21" fmla="*/ 109 h 109"/>
                    <a:gd name="T22" fmla="*/ 163 w 210"/>
                    <a:gd name="T23" fmla="*/ 62 h 109"/>
                    <a:gd name="T24" fmla="*/ 210 w 210"/>
                    <a:gd name="T25" fmla="*/ 76 h 109"/>
                    <a:gd name="T26" fmla="*/ 171 w 210"/>
                    <a:gd name="T27" fmla="*/ 0 h 109"/>
                    <a:gd name="T28" fmla="*/ 171 w 210"/>
                    <a:gd name="T29" fmla="*/ 0 h 109"/>
                    <a:gd name="T30" fmla="*/ 156 w 210"/>
                    <a:gd name="T31" fmla="*/ 9 h 109"/>
                    <a:gd name="T32" fmla="*/ 140 w 210"/>
                    <a:gd name="T33" fmla="*/ 17 h 109"/>
                    <a:gd name="T34" fmla="*/ 123 w 210"/>
                    <a:gd name="T35" fmla="*/ 22 h 109"/>
                    <a:gd name="T36" fmla="*/ 105 w 210"/>
                    <a:gd name="T37" fmla="*/ 24 h 109"/>
                    <a:gd name="T38" fmla="*/ 105 w 210"/>
                    <a:gd name="T39" fmla="*/ 2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109">
                      <a:moveTo>
                        <a:pt x="105" y="24"/>
                      </a:moveTo>
                      <a:lnTo>
                        <a:pt x="105" y="24"/>
                      </a:lnTo>
                      <a:lnTo>
                        <a:pt x="89" y="22"/>
                      </a:lnTo>
                      <a:lnTo>
                        <a:pt x="71" y="17"/>
                      </a:lnTo>
                      <a:lnTo>
                        <a:pt x="56" y="9"/>
                      </a:lnTo>
                      <a:lnTo>
                        <a:pt x="42" y="0"/>
                      </a:lnTo>
                      <a:lnTo>
                        <a:pt x="0" y="76"/>
                      </a:lnTo>
                      <a:lnTo>
                        <a:pt x="49" y="62"/>
                      </a:lnTo>
                      <a:lnTo>
                        <a:pt x="64" y="109"/>
                      </a:lnTo>
                      <a:lnTo>
                        <a:pt x="105" y="29"/>
                      </a:lnTo>
                      <a:lnTo>
                        <a:pt x="149" y="109"/>
                      </a:lnTo>
                      <a:lnTo>
                        <a:pt x="163" y="62"/>
                      </a:lnTo>
                      <a:lnTo>
                        <a:pt x="210" y="76"/>
                      </a:lnTo>
                      <a:lnTo>
                        <a:pt x="171" y="0"/>
                      </a:lnTo>
                      <a:lnTo>
                        <a:pt x="171" y="0"/>
                      </a:lnTo>
                      <a:lnTo>
                        <a:pt x="156" y="9"/>
                      </a:lnTo>
                      <a:lnTo>
                        <a:pt x="140" y="17"/>
                      </a:lnTo>
                      <a:lnTo>
                        <a:pt x="123" y="22"/>
                      </a:lnTo>
                      <a:lnTo>
                        <a:pt x="105" y="24"/>
                      </a:lnTo>
                      <a:lnTo>
                        <a:pt x="105" y="24"/>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37" name="Freeform 13">
                  <a:extLst>
                    <a:ext uri="{FF2B5EF4-FFF2-40B4-BE49-F238E27FC236}">
                      <a16:creationId xmlns:a16="http://schemas.microsoft.com/office/drawing/2014/main" id="{7B4B958A-7779-4C64-9AA9-2A286ABD5706}"/>
                    </a:ext>
                  </a:extLst>
                </p:cNvPr>
                <p:cNvSpPr>
                  <a:spLocks/>
                </p:cNvSpPr>
                <p:nvPr/>
              </p:nvSpPr>
              <p:spPr bwMode="auto">
                <a:xfrm>
                  <a:off x="1077836" y="4201430"/>
                  <a:ext cx="76845" cy="76845"/>
                </a:xfrm>
                <a:custGeom>
                  <a:avLst/>
                  <a:gdLst>
                    <a:gd name="T0" fmla="*/ 87 w 174"/>
                    <a:gd name="T1" fmla="*/ 0 h 173"/>
                    <a:gd name="T2" fmla="*/ 87 w 174"/>
                    <a:gd name="T3" fmla="*/ 0 h 173"/>
                    <a:gd name="T4" fmla="*/ 71 w 174"/>
                    <a:gd name="T5" fmla="*/ 1 h 173"/>
                    <a:gd name="T6" fmla="*/ 55 w 174"/>
                    <a:gd name="T7" fmla="*/ 5 h 173"/>
                    <a:gd name="T8" fmla="*/ 40 w 174"/>
                    <a:gd name="T9" fmla="*/ 14 h 173"/>
                    <a:gd name="T10" fmla="*/ 26 w 174"/>
                    <a:gd name="T11" fmla="*/ 25 h 173"/>
                    <a:gd name="T12" fmla="*/ 17 w 174"/>
                    <a:gd name="T13" fmla="*/ 38 h 173"/>
                    <a:gd name="T14" fmla="*/ 8 w 174"/>
                    <a:gd name="T15" fmla="*/ 52 h 173"/>
                    <a:gd name="T16" fmla="*/ 2 w 174"/>
                    <a:gd name="T17" fmla="*/ 68 h 173"/>
                    <a:gd name="T18" fmla="*/ 0 w 174"/>
                    <a:gd name="T19" fmla="*/ 86 h 173"/>
                    <a:gd name="T20" fmla="*/ 0 w 174"/>
                    <a:gd name="T21" fmla="*/ 86 h 173"/>
                    <a:gd name="T22" fmla="*/ 2 w 174"/>
                    <a:gd name="T23" fmla="*/ 103 h 173"/>
                    <a:gd name="T24" fmla="*/ 8 w 174"/>
                    <a:gd name="T25" fmla="*/ 119 h 173"/>
                    <a:gd name="T26" fmla="*/ 17 w 174"/>
                    <a:gd name="T27" fmla="*/ 135 h 173"/>
                    <a:gd name="T28" fmla="*/ 26 w 174"/>
                    <a:gd name="T29" fmla="*/ 148 h 173"/>
                    <a:gd name="T30" fmla="*/ 40 w 174"/>
                    <a:gd name="T31" fmla="*/ 157 h 173"/>
                    <a:gd name="T32" fmla="*/ 55 w 174"/>
                    <a:gd name="T33" fmla="*/ 166 h 173"/>
                    <a:gd name="T34" fmla="*/ 71 w 174"/>
                    <a:gd name="T35" fmla="*/ 172 h 173"/>
                    <a:gd name="T36" fmla="*/ 87 w 174"/>
                    <a:gd name="T37" fmla="*/ 173 h 173"/>
                    <a:gd name="T38" fmla="*/ 87 w 174"/>
                    <a:gd name="T39" fmla="*/ 173 h 173"/>
                    <a:gd name="T40" fmla="*/ 105 w 174"/>
                    <a:gd name="T41" fmla="*/ 172 h 173"/>
                    <a:gd name="T42" fmla="*/ 122 w 174"/>
                    <a:gd name="T43" fmla="*/ 166 h 173"/>
                    <a:gd name="T44" fmla="*/ 136 w 174"/>
                    <a:gd name="T45" fmla="*/ 157 h 173"/>
                    <a:gd name="T46" fmla="*/ 149 w 174"/>
                    <a:gd name="T47" fmla="*/ 148 h 173"/>
                    <a:gd name="T48" fmla="*/ 160 w 174"/>
                    <a:gd name="T49" fmla="*/ 135 h 173"/>
                    <a:gd name="T50" fmla="*/ 169 w 174"/>
                    <a:gd name="T51" fmla="*/ 119 h 173"/>
                    <a:gd name="T52" fmla="*/ 172 w 174"/>
                    <a:gd name="T53" fmla="*/ 103 h 173"/>
                    <a:gd name="T54" fmla="*/ 174 w 174"/>
                    <a:gd name="T55" fmla="*/ 86 h 173"/>
                    <a:gd name="T56" fmla="*/ 174 w 174"/>
                    <a:gd name="T57" fmla="*/ 86 h 173"/>
                    <a:gd name="T58" fmla="*/ 172 w 174"/>
                    <a:gd name="T59" fmla="*/ 68 h 173"/>
                    <a:gd name="T60" fmla="*/ 169 w 174"/>
                    <a:gd name="T61" fmla="*/ 52 h 173"/>
                    <a:gd name="T62" fmla="*/ 160 w 174"/>
                    <a:gd name="T63" fmla="*/ 38 h 173"/>
                    <a:gd name="T64" fmla="*/ 149 w 174"/>
                    <a:gd name="T65" fmla="*/ 25 h 173"/>
                    <a:gd name="T66" fmla="*/ 136 w 174"/>
                    <a:gd name="T67" fmla="*/ 14 h 173"/>
                    <a:gd name="T68" fmla="*/ 122 w 174"/>
                    <a:gd name="T69" fmla="*/ 5 h 173"/>
                    <a:gd name="T70" fmla="*/ 105 w 174"/>
                    <a:gd name="T71" fmla="*/ 1 h 173"/>
                    <a:gd name="T72" fmla="*/ 87 w 174"/>
                    <a:gd name="T73" fmla="*/ 0 h 173"/>
                    <a:gd name="T74" fmla="*/ 87 w 174"/>
                    <a:gd name="T7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3">
                      <a:moveTo>
                        <a:pt x="87" y="0"/>
                      </a:moveTo>
                      <a:lnTo>
                        <a:pt x="87" y="0"/>
                      </a:lnTo>
                      <a:lnTo>
                        <a:pt x="71" y="1"/>
                      </a:lnTo>
                      <a:lnTo>
                        <a:pt x="55" y="5"/>
                      </a:lnTo>
                      <a:lnTo>
                        <a:pt x="40" y="14"/>
                      </a:lnTo>
                      <a:lnTo>
                        <a:pt x="26" y="25"/>
                      </a:lnTo>
                      <a:lnTo>
                        <a:pt x="17" y="38"/>
                      </a:lnTo>
                      <a:lnTo>
                        <a:pt x="8" y="52"/>
                      </a:lnTo>
                      <a:lnTo>
                        <a:pt x="2" y="68"/>
                      </a:lnTo>
                      <a:lnTo>
                        <a:pt x="0" y="86"/>
                      </a:lnTo>
                      <a:lnTo>
                        <a:pt x="0" y="86"/>
                      </a:lnTo>
                      <a:lnTo>
                        <a:pt x="2" y="103"/>
                      </a:lnTo>
                      <a:lnTo>
                        <a:pt x="8" y="119"/>
                      </a:lnTo>
                      <a:lnTo>
                        <a:pt x="17" y="135"/>
                      </a:lnTo>
                      <a:lnTo>
                        <a:pt x="26" y="148"/>
                      </a:lnTo>
                      <a:lnTo>
                        <a:pt x="40" y="157"/>
                      </a:lnTo>
                      <a:lnTo>
                        <a:pt x="55" y="166"/>
                      </a:lnTo>
                      <a:lnTo>
                        <a:pt x="71" y="172"/>
                      </a:lnTo>
                      <a:lnTo>
                        <a:pt x="87" y="173"/>
                      </a:lnTo>
                      <a:lnTo>
                        <a:pt x="87" y="173"/>
                      </a:lnTo>
                      <a:lnTo>
                        <a:pt x="105" y="172"/>
                      </a:lnTo>
                      <a:lnTo>
                        <a:pt x="122" y="166"/>
                      </a:lnTo>
                      <a:lnTo>
                        <a:pt x="136" y="157"/>
                      </a:lnTo>
                      <a:lnTo>
                        <a:pt x="149" y="148"/>
                      </a:lnTo>
                      <a:lnTo>
                        <a:pt x="160" y="135"/>
                      </a:lnTo>
                      <a:lnTo>
                        <a:pt x="169" y="119"/>
                      </a:lnTo>
                      <a:lnTo>
                        <a:pt x="172" y="103"/>
                      </a:lnTo>
                      <a:lnTo>
                        <a:pt x="174" y="86"/>
                      </a:lnTo>
                      <a:lnTo>
                        <a:pt x="174" y="86"/>
                      </a:lnTo>
                      <a:lnTo>
                        <a:pt x="172" y="68"/>
                      </a:lnTo>
                      <a:lnTo>
                        <a:pt x="169" y="52"/>
                      </a:lnTo>
                      <a:lnTo>
                        <a:pt x="160" y="38"/>
                      </a:lnTo>
                      <a:lnTo>
                        <a:pt x="149" y="25"/>
                      </a:lnTo>
                      <a:lnTo>
                        <a:pt x="136" y="14"/>
                      </a:lnTo>
                      <a:lnTo>
                        <a:pt x="122" y="5"/>
                      </a:lnTo>
                      <a:lnTo>
                        <a:pt x="105" y="1"/>
                      </a:lnTo>
                      <a:lnTo>
                        <a:pt x="87" y="0"/>
                      </a:lnTo>
                      <a:lnTo>
                        <a:pt x="87" y="0"/>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38" name="Rectangle 14">
                  <a:extLst>
                    <a:ext uri="{FF2B5EF4-FFF2-40B4-BE49-F238E27FC236}">
                      <a16:creationId xmlns:a16="http://schemas.microsoft.com/office/drawing/2014/main" id="{3C013EAE-5EDA-47F1-97D3-23790D2843BB}"/>
                    </a:ext>
                  </a:extLst>
                </p:cNvPr>
                <p:cNvSpPr>
                  <a:spLocks noChangeArrowheads="1"/>
                </p:cNvSpPr>
                <p:nvPr/>
              </p:nvSpPr>
              <p:spPr bwMode="auto">
                <a:xfrm>
                  <a:off x="927679" y="3967361"/>
                  <a:ext cx="212870" cy="15899"/>
                </a:xfrm>
                <a:prstGeom prst="rect">
                  <a:avLst/>
                </a:prstGeom>
                <a:solidFill>
                  <a:srgbClr val="F3B2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39" name="Rectangle 15">
                  <a:extLst>
                    <a:ext uri="{FF2B5EF4-FFF2-40B4-BE49-F238E27FC236}">
                      <a16:creationId xmlns:a16="http://schemas.microsoft.com/office/drawing/2014/main" id="{6EAD0FF2-9EE8-495D-B784-AD1DD9E117D4}"/>
                    </a:ext>
                  </a:extLst>
                </p:cNvPr>
                <p:cNvSpPr>
                  <a:spLocks noChangeArrowheads="1"/>
                </p:cNvSpPr>
                <p:nvPr/>
              </p:nvSpPr>
              <p:spPr bwMode="auto">
                <a:xfrm>
                  <a:off x="927679" y="4007992"/>
                  <a:ext cx="212870" cy="16782"/>
                </a:xfrm>
                <a:prstGeom prst="rect">
                  <a:avLst/>
                </a:prstGeom>
                <a:solidFill>
                  <a:srgbClr val="F3B2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0" name="Rectangle 16">
                  <a:extLst>
                    <a:ext uri="{FF2B5EF4-FFF2-40B4-BE49-F238E27FC236}">
                      <a16:creationId xmlns:a16="http://schemas.microsoft.com/office/drawing/2014/main" id="{A0C82372-3168-4D83-8AD1-326A54D14259}"/>
                    </a:ext>
                  </a:extLst>
                </p:cNvPr>
                <p:cNvSpPr>
                  <a:spLocks noChangeArrowheads="1"/>
                </p:cNvSpPr>
                <p:nvPr/>
              </p:nvSpPr>
              <p:spPr bwMode="auto">
                <a:xfrm>
                  <a:off x="927679" y="4048623"/>
                  <a:ext cx="212870" cy="16782"/>
                </a:xfrm>
                <a:prstGeom prst="rect">
                  <a:avLst/>
                </a:prstGeom>
                <a:solidFill>
                  <a:srgbClr val="F3B2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1" name="Rectangle 17">
                  <a:extLst>
                    <a:ext uri="{FF2B5EF4-FFF2-40B4-BE49-F238E27FC236}">
                      <a16:creationId xmlns:a16="http://schemas.microsoft.com/office/drawing/2014/main" id="{40CF26C8-4C3E-46A7-8050-62E259EC78B0}"/>
                    </a:ext>
                  </a:extLst>
                </p:cNvPr>
                <p:cNvSpPr>
                  <a:spLocks noChangeArrowheads="1"/>
                </p:cNvSpPr>
                <p:nvPr/>
              </p:nvSpPr>
              <p:spPr bwMode="auto">
                <a:xfrm>
                  <a:off x="927679" y="4234111"/>
                  <a:ext cx="88328" cy="16782"/>
                </a:xfrm>
                <a:prstGeom prst="rect">
                  <a:avLst/>
                </a:prstGeom>
                <a:solidFill>
                  <a:srgbClr val="F3B2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2" name="Rectangle 18">
                  <a:extLst>
                    <a:ext uri="{FF2B5EF4-FFF2-40B4-BE49-F238E27FC236}">
                      <a16:creationId xmlns:a16="http://schemas.microsoft.com/office/drawing/2014/main" id="{23FA43B7-59EA-4218-BB13-18E2C6276AA3}"/>
                    </a:ext>
                  </a:extLst>
                </p:cNvPr>
                <p:cNvSpPr>
                  <a:spLocks noChangeArrowheads="1"/>
                </p:cNvSpPr>
                <p:nvPr/>
              </p:nvSpPr>
              <p:spPr bwMode="auto">
                <a:xfrm>
                  <a:off x="927679" y="4265909"/>
                  <a:ext cx="88328" cy="16782"/>
                </a:xfrm>
                <a:prstGeom prst="rect">
                  <a:avLst/>
                </a:prstGeom>
                <a:solidFill>
                  <a:srgbClr val="F3B2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3" name="Freeform 19">
                  <a:extLst>
                    <a:ext uri="{FF2B5EF4-FFF2-40B4-BE49-F238E27FC236}">
                      <a16:creationId xmlns:a16="http://schemas.microsoft.com/office/drawing/2014/main" id="{79DD5957-CA4E-42D7-AB3E-5D8EF827944E}"/>
                    </a:ext>
                  </a:extLst>
                </p:cNvPr>
                <p:cNvSpPr>
                  <a:spLocks/>
                </p:cNvSpPr>
                <p:nvPr/>
              </p:nvSpPr>
              <p:spPr bwMode="auto">
                <a:xfrm>
                  <a:off x="1038089" y="3980610"/>
                  <a:ext cx="227002" cy="227002"/>
                </a:xfrm>
                <a:custGeom>
                  <a:avLst/>
                  <a:gdLst>
                    <a:gd name="T0" fmla="*/ 0 w 514"/>
                    <a:gd name="T1" fmla="*/ 514 h 514"/>
                    <a:gd name="T2" fmla="*/ 74 w 514"/>
                    <a:gd name="T3" fmla="*/ 490 h 514"/>
                    <a:gd name="T4" fmla="*/ 514 w 514"/>
                    <a:gd name="T5" fmla="*/ 50 h 514"/>
                    <a:gd name="T6" fmla="*/ 463 w 514"/>
                    <a:gd name="T7" fmla="*/ 0 h 514"/>
                    <a:gd name="T8" fmla="*/ 23 w 514"/>
                    <a:gd name="T9" fmla="*/ 440 h 514"/>
                    <a:gd name="T10" fmla="*/ 0 w 514"/>
                    <a:gd name="T11" fmla="*/ 514 h 514"/>
                  </a:gdLst>
                  <a:ahLst/>
                  <a:cxnLst>
                    <a:cxn ang="0">
                      <a:pos x="T0" y="T1"/>
                    </a:cxn>
                    <a:cxn ang="0">
                      <a:pos x="T2" y="T3"/>
                    </a:cxn>
                    <a:cxn ang="0">
                      <a:pos x="T4" y="T5"/>
                    </a:cxn>
                    <a:cxn ang="0">
                      <a:pos x="T6" y="T7"/>
                    </a:cxn>
                    <a:cxn ang="0">
                      <a:pos x="T8" y="T9"/>
                    </a:cxn>
                    <a:cxn ang="0">
                      <a:pos x="T10" y="T11"/>
                    </a:cxn>
                  </a:cxnLst>
                  <a:rect l="0" t="0" r="r" b="b"/>
                  <a:pathLst>
                    <a:path w="514" h="514">
                      <a:moveTo>
                        <a:pt x="0" y="514"/>
                      </a:moveTo>
                      <a:lnTo>
                        <a:pt x="74" y="490"/>
                      </a:lnTo>
                      <a:lnTo>
                        <a:pt x="514" y="50"/>
                      </a:lnTo>
                      <a:lnTo>
                        <a:pt x="463" y="0"/>
                      </a:lnTo>
                      <a:lnTo>
                        <a:pt x="23" y="440"/>
                      </a:lnTo>
                      <a:lnTo>
                        <a:pt x="0" y="514"/>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4" name="Freeform 20">
                  <a:extLst>
                    <a:ext uri="{FF2B5EF4-FFF2-40B4-BE49-F238E27FC236}">
                      <a16:creationId xmlns:a16="http://schemas.microsoft.com/office/drawing/2014/main" id="{5227736B-D1DB-48A3-B553-7E94A81CF494}"/>
                    </a:ext>
                  </a:extLst>
                </p:cNvPr>
                <p:cNvSpPr>
                  <a:spLocks/>
                </p:cNvSpPr>
                <p:nvPr/>
              </p:nvSpPr>
              <p:spPr bwMode="auto">
                <a:xfrm>
                  <a:off x="525787" y="3895815"/>
                  <a:ext cx="350661" cy="612112"/>
                </a:xfrm>
                <a:custGeom>
                  <a:avLst/>
                  <a:gdLst>
                    <a:gd name="T0" fmla="*/ 453 w 795"/>
                    <a:gd name="T1" fmla="*/ 1315 h 1385"/>
                    <a:gd name="T2" fmla="*/ 505 w 795"/>
                    <a:gd name="T3" fmla="*/ 1378 h 1385"/>
                    <a:gd name="T4" fmla="*/ 574 w 795"/>
                    <a:gd name="T5" fmla="*/ 1378 h 1385"/>
                    <a:gd name="T6" fmla="*/ 628 w 795"/>
                    <a:gd name="T7" fmla="*/ 1315 h 1385"/>
                    <a:gd name="T8" fmla="*/ 630 w 795"/>
                    <a:gd name="T9" fmla="*/ 210 h 1385"/>
                    <a:gd name="T10" fmla="*/ 670 w 795"/>
                    <a:gd name="T11" fmla="*/ 367 h 1385"/>
                    <a:gd name="T12" fmla="*/ 679 w 795"/>
                    <a:gd name="T13" fmla="*/ 597 h 1385"/>
                    <a:gd name="T14" fmla="*/ 685 w 795"/>
                    <a:gd name="T15" fmla="*/ 699 h 1385"/>
                    <a:gd name="T16" fmla="*/ 730 w 795"/>
                    <a:gd name="T17" fmla="*/ 728 h 1385"/>
                    <a:gd name="T18" fmla="*/ 755 w 795"/>
                    <a:gd name="T19" fmla="*/ 724 h 1385"/>
                    <a:gd name="T20" fmla="*/ 790 w 795"/>
                    <a:gd name="T21" fmla="*/ 684 h 1385"/>
                    <a:gd name="T22" fmla="*/ 795 w 795"/>
                    <a:gd name="T23" fmla="*/ 534 h 1385"/>
                    <a:gd name="T24" fmla="*/ 775 w 795"/>
                    <a:gd name="T25" fmla="*/ 286 h 1385"/>
                    <a:gd name="T26" fmla="*/ 735 w 795"/>
                    <a:gd name="T27" fmla="*/ 161 h 1385"/>
                    <a:gd name="T28" fmla="*/ 665 w 795"/>
                    <a:gd name="T29" fmla="*/ 69 h 1385"/>
                    <a:gd name="T30" fmla="*/ 601 w 795"/>
                    <a:gd name="T31" fmla="*/ 38 h 1385"/>
                    <a:gd name="T32" fmla="*/ 380 w 795"/>
                    <a:gd name="T33" fmla="*/ 34 h 1385"/>
                    <a:gd name="T34" fmla="*/ 375 w 795"/>
                    <a:gd name="T35" fmla="*/ 119 h 1385"/>
                    <a:gd name="T36" fmla="*/ 302 w 795"/>
                    <a:gd name="T37" fmla="*/ 232 h 1385"/>
                    <a:gd name="T38" fmla="*/ 331 w 795"/>
                    <a:gd name="T39" fmla="*/ 112 h 1385"/>
                    <a:gd name="T40" fmla="*/ 293 w 795"/>
                    <a:gd name="T41" fmla="*/ 34 h 1385"/>
                    <a:gd name="T42" fmla="*/ 268 w 795"/>
                    <a:gd name="T43" fmla="*/ 38 h 1385"/>
                    <a:gd name="T44" fmla="*/ 210 w 795"/>
                    <a:gd name="T45" fmla="*/ 69 h 1385"/>
                    <a:gd name="T46" fmla="*/ 161 w 795"/>
                    <a:gd name="T47" fmla="*/ 126 h 1385"/>
                    <a:gd name="T48" fmla="*/ 127 w 795"/>
                    <a:gd name="T49" fmla="*/ 222 h 1385"/>
                    <a:gd name="T50" fmla="*/ 125 w 795"/>
                    <a:gd name="T51" fmla="*/ 304 h 1385"/>
                    <a:gd name="T52" fmla="*/ 152 w 795"/>
                    <a:gd name="T53" fmla="*/ 395 h 1385"/>
                    <a:gd name="T54" fmla="*/ 201 w 795"/>
                    <a:gd name="T55" fmla="*/ 467 h 1385"/>
                    <a:gd name="T56" fmla="*/ 295 w 795"/>
                    <a:gd name="T57" fmla="*/ 548 h 1385"/>
                    <a:gd name="T58" fmla="*/ 328 w 795"/>
                    <a:gd name="T59" fmla="*/ 559 h 1385"/>
                    <a:gd name="T60" fmla="*/ 377 w 795"/>
                    <a:gd name="T61" fmla="*/ 534 h 1385"/>
                    <a:gd name="T62" fmla="*/ 386 w 795"/>
                    <a:gd name="T63" fmla="*/ 491 h 1385"/>
                    <a:gd name="T64" fmla="*/ 360 w 795"/>
                    <a:gd name="T65" fmla="*/ 452 h 1385"/>
                    <a:gd name="T66" fmla="*/ 263 w 795"/>
                    <a:gd name="T67" fmla="*/ 355 h 1385"/>
                    <a:gd name="T68" fmla="*/ 239 w 795"/>
                    <a:gd name="T69" fmla="*/ 268 h 1385"/>
                    <a:gd name="T70" fmla="*/ 254 w 795"/>
                    <a:gd name="T71" fmla="*/ 199 h 1385"/>
                    <a:gd name="T72" fmla="*/ 286 w 795"/>
                    <a:gd name="T73" fmla="*/ 157 h 1385"/>
                    <a:gd name="T74" fmla="*/ 281 w 795"/>
                    <a:gd name="T75" fmla="*/ 183 h 1385"/>
                    <a:gd name="T76" fmla="*/ 255 w 795"/>
                    <a:gd name="T77" fmla="*/ 235 h 1385"/>
                    <a:gd name="T78" fmla="*/ 259 w 795"/>
                    <a:gd name="T79" fmla="*/ 309 h 1385"/>
                    <a:gd name="T80" fmla="*/ 188 w 795"/>
                    <a:gd name="T81" fmla="*/ 476 h 1385"/>
                    <a:gd name="T82" fmla="*/ 139 w 795"/>
                    <a:gd name="T83" fmla="*/ 402 h 1385"/>
                    <a:gd name="T84" fmla="*/ 111 w 795"/>
                    <a:gd name="T85" fmla="*/ 308 h 1385"/>
                    <a:gd name="T86" fmla="*/ 111 w 795"/>
                    <a:gd name="T87" fmla="*/ 222 h 1385"/>
                    <a:gd name="T88" fmla="*/ 149 w 795"/>
                    <a:gd name="T89" fmla="*/ 119 h 1385"/>
                    <a:gd name="T90" fmla="*/ 201 w 795"/>
                    <a:gd name="T91" fmla="*/ 58 h 1385"/>
                    <a:gd name="T92" fmla="*/ 266 w 795"/>
                    <a:gd name="T93" fmla="*/ 25 h 1385"/>
                    <a:gd name="T94" fmla="*/ 400 w 795"/>
                    <a:gd name="T95" fmla="*/ 20 h 1385"/>
                    <a:gd name="T96" fmla="*/ 254 w 795"/>
                    <a:gd name="T97" fmla="*/ 0 h 1385"/>
                    <a:gd name="T98" fmla="*/ 216 w 795"/>
                    <a:gd name="T99" fmla="*/ 7 h 1385"/>
                    <a:gd name="T100" fmla="*/ 149 w 795"/>
                    <a:gd name="T101" fmla="*/ 56 h 1385"/>
                    <a:gd name="T102" fmla="*/ 67 w 795"/>
                    <a:gd name="T103" fmla="*/ 168 h 1385"/>
                    <a:gd name="T104" fmla="*/ 4 w 795"/>
                    <a:gd name="T105" fmla="*/ 362 h 1385"/>
                    <a:gd name="T106" fmla="*/ 9 w 795"/>
                    <a:gd name="T107" fmla="*/ 498 h 1385"/>
                    <a:gd name="T108" fmla="*/ 78 w 795"/>
                    <a:gd name="T109" fmla="*/ 634 h 1385"/>
                    <a:gd name="T110" fmla="*/ 181 w 795"/>
                    <a:gd name="T111" fmla="*/ 717 h 1385"/>
                    <a:gd name="T112" fmla="*/ 237 w 795"/>
                    <a:gd name="T113" fmla="*/ 797 h 1385"/>
                    <a:gd name="T114" fmla="*/ 254 w 795"/>
                    <a:gd name="T115" fmla="*/ 1345 h 1385"/>
                    <a:gd name="T116" fmla="*/ 328 w 795"/>
                    <a:gd name="T117" fmla="*/ 1385 h 1385"/>
                    <a:gd name="T118" fmla="*/ 379 w 795"/>
                    <a:gd name="T119" fmla="*/ 1369 h 1385"/>
                    <a:gd name="T120" fmla="*/ 411 w 795"/>
                    <a:gd name="T121" fmla="*/ 1327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5" h="1385">
                      <a:moveTo>
                        <a:pt x="417" y="643"/>
                      </a:moveTo>
                      <a:lnTo>
                        <a:pt x="451" y="643"/>
                      </a:lnTo>
                      <a:lnTo>
                        <a:pt x="451" y="1296"/>
                      </a:lnTo>
                      <a:lnTo>
                        <a:pt x="451" y="1296"/>
                      </a:lnTo>
                      <a:lnTo>
                        <a:pt x="453" y="1315"/>
                      </a:lnTo>
                      <a:lnTo>
                        <a:pt x="458" y="1331"/>
                      </a:lnTo>
                      <a:lnTo>
                        <a:pt x="465" y="1345"/>
                      </a:lnTo>
                      <a:lnTo>
                        <a:pt x="476" y="1360"/>
                      </a:lnTo>
                      <a:lnTo>
                        <a:pt x="491" y="1371"/>
                      </a:lnTo>
                      <a:lnTo>
                        <a:pt x="505" y="1378"/>
                      </a:lnTo>
                      <a:lnTo>
                        <a:pt x="522" y="1383"/>
                      </a:lnTo>
                      <a:lnTo>
                        <a:pt x="540" y="1385"/>
                      </a:lnTo>
                      <a:lnTo>
                        <a:pt x="540" y="1385"/>
                      </a:lnTo>
                      <a:lnTo>
                        <a:pt x="558" y="1383"/>
                      </a:lnTo>
                      <a:lnTo>
                        <a:pt x="574" y="1378"/>
                      </a:lnTo>
                      <a:lnTo>
                        <a:pt x="590" y="1371"/>
                      </a:lnTo>
                      <a:lnTo>
                        <a:pt x="603" y="1360"/>
                      </a:lnTo>
                      <a:lnTo>
                        <a:pt x="614" y="1345"/>
                      </a:lnTo>
                      <a:lnTo>
                        <a:pt x="623" y="1331"/>
                      </a:lnTo>
                      <a:lnTo>
                        <a:pt x="628" y="1315"/>
                      </a:lnTo>
                      <a:lnTo>
                        <a:pt x="630" y="1296"/>
                      </a:lnTo>
                      <a:lnTo>
                        <a:pt x="630" y="587"/>
                      </a:lnTo>
                      <a:lnTo>
                        <a:pt x="630" y="449"/>
                      </a:lnTo>
                      <a:lnTo>
                        <a:pt x="630" y="210"/>
                      </a:lnTo>
                      <a:lnTo>
                        <a:pt x="630" y="210"/>
                      </a:lnTo>
                      <a:lnTo>
                        <a:pt x="639" y="232"/>
                      </a:lnTo>
                      <a:lnTo>
                        <a:pt x="648" y="257"/>
                      </a:lnTo>
                      <a:lnTo>
                        <a:pt x="657" y="289"/>
                      </a:lnTo>
                      <a:lnTo>
                        <a:pt x="665" y="326"/>
                      </a:lnTo>
                      <a:lnTo>
                        <a:pt x="670" y="367"/>
                      </a:lnTo>
                      <a:lnTo>
                        <a:pt x="676" y="416"/>
                      </a:lnTo>
                      <a:lnTo>
                        <a:pt x="679" y="472"/>
                      </a:lnTo>
                      <a:lnTo>
                        <a:pt x="681" y="534"/>
                      </a:lnTo>
                      <a:lnTo>
                        <a:pt x="681" y="534"/>
                      </a:lnTo>
                      <a:lnTo>
                        <a:pt x="679" y="597"/>
                      </a:lnTo>
                      <a:lnTo>
                        <a:pt x="676" y="666"/>
                      </a:lnTo>
                      <a:lnTo>
                        <a:pt x="676" y="666"/>
                      </a:lnTo>
                      <a:lnTo>
                        <a:pt x="677" y="679"/>
                      </a:lnTo>
                      <a:lnTo>
                        <a:pt x="679" y="690"/>
                      </a:lnTo>
                      <a:lnTo>
                        <a:pt x="685" y="699"/>
                      </a:lnTo>
                      <a:lnTo>
                        <a:pt x="690" y="708"/>
                      </a:lnTo>
                      <a:lnTo>
                        <a:pt x="699" y="717"/>
                      </a:lnTo>
                      <a:lnTo>
                        <a:pt x="708" y="722"/>
                      </a:lnTo>
                      <a:lnTo>
                        <a:pt x="719" y="726"/>
                      </a:lnTo>
                      <a:lnTo>
                        <a:pt x="730" y="728"/>
                      </a:lnTo>
                      <a:lnTo>
                        <a:pt x="730" y="728"/>
                      </a:lnTo>
                      <a:lnTo>
                        <a:pt x="733" y="728"/>
                      </a:lnTo>
                      <a:lnTo>
                        <a:pt x="733" y="728"/>
                      </a:lnTo>
                      <a:lnTo>
                        <a:pt x="744" y="728"/>
                      </a:lnTo>
                      <a:lnTo>
                        <a:pt x="755" y="724"/>
                      </a:lnTo>
                      <a:lnTo>
                        <a:pt x="764" y="719"/>
                      </a:lnTo>
                      <a:lnTo>
                        <a:pt x="773" y="711"/>
                      </a:lnTo>
                      <a:lnTo>
                        <a:pt x="781" y="704"/>
                      </a:lnTo>
                      <a:lnTo>
                        <a:pt x="786" y="695"/>
                      </a:lnTo>
                      <a:lnTo>
                        <a:pt x="790" y="684"/>
                      </a:lnTo>
                      <a:lnTo>
                        <a:pt x="791" y="673"/>
                      </a:lnTo>
                      <a:lnTo>
                        <a:pt x="791" y="673"/>
                      </a:lnTo>
                      <a:lnTo>
                        <a:pt x="795" y="601"/>
                      </a:lnTo>
                      <a:lnTo>
                        <a:pt x="795" y="534"/>
                      </a:lnTo>
                      <a:lnTo>
                        <a:pt x="795" y="534"/>
                      </a:lnTo>
                      <a:lnTo>
                        <a:pt x="795" y="476"/>
                      </a:lnTo>
                      <a:lnTo>
                        <a:pt x="791" y="422"/>
                      </a:lnTo>
                      <a:lnTo>
                        <a:pt x="788" y="373"/>
                      </a:lnTo>
                      <a:lnTo>
                        <a:pt x="782" y="328"/>
                      </a:lnTo>
                      <a:lnTo>
                        <a:pt x="775" y="286"/>
                      </a:lnTo>
                      <a:lnTo>
                        <a:pt x="766" y="250"/>
                      </a:lnTo>
                      <a:lnTo>
                        <a:pt x="757" y="217"/>
                      </a:lnTo>
                      <a:lnTo>
                        <a:pt x="746" y="186"/>
                      </a:lnTo>
                      <a:lnTo>
                        <a:pt x="746" y="186"/>
                      </a:lnTo>
                      <a:lnTo>
                        <a:pt x="735" y="161"/>
                      </a:lnTo>
                      <a:lnTo>
                        <a:pt x="723" y="137"/>
                      </a:lnTo>
                      <a:lnTo>
                        <a:pt x="708" y="116"/>
                      </a:lnTo>
                      <a:lnTo>
                        <a:pt x="695" y="97"/>
                      </a:lnTo>
                      <a:lnTo>
                        <a:pt x="681" y="83"/>
                      </a:lnTo>
                      <a:lnTo>
                        <a:pt x="665" y="69"/>
                      </a:lnTo>
                      <a:lnTo>
                        <a:pt x="650" y="58"/>
                      </a:lnTo>
                      <a:lnTo>
                        <a:pt x="636" y="50"/>
                      </a:lnTo>
                      <a:lnTo>
                        <a:pt x="636" y="50"/>
                      </a:lnTo>
                      <a:lnTo>
                        <a:pt x="618" y="43"/>
                      </a:lnTo>
                      <a:lnTo>
                        <a:pt x="601" y="38"/>
                      </a:lnTo>
                      <a:lnTo>
                        <a:pt x="587" y="36"/>
                      </a:lnTo>
                      <a:lnTo>
                        <a:pt x="576" y="34"/>
                      </a:lnTo>
                      <a:lnTo>
                        <a:pt x="576" y="34"/>
                      </a:lnTo>
                      <a:lnTo>
                        <a:pt x="574" y="34"/>
                      </a:lnTo>
                      <a:lnTo>
                        <a:pt x="380" y="34"/>
                      </a:lnTo>
                      <a:lnTo>
                        <a:pt x="380" y="34"/>
                      </a:lnTo>
                      <a:lnTo>
                        <a:pt x="382" y="40"/>
                      </a:lnTo>
                      <a:lnTo>
                        <a:pt x="382" y="40"/>
                      </a:lnTo>
                      <a:lnTo>
                        <a:pt x="380" y="72"/>
                      </a:lnTo>
                      <a:lnTo>
                        <a:pt x="375" y="119"/>
                      </a:lnTo>
                      <a:lnTo>
                        <a:pt x="369" y="148"/>
                      </a:lnTo>
                      <a:lnTo>
                        <a:pt x="364" y="179"/>
                      </a:lnTo>
                      <a:lnTo>
                        <a:pt x="355" y="213"/>
                      </a:lnTo>
                      <a:lnTo>
                        <a:pt x="342" y="250"/>
                      </a:lnTo>
                      <a:lnTo>
                        <a:pt x="302" y="232"/>
                      </a:lnTo>
                      <a:lnTo>
                        <a:pt x="302" y="232"/>
                      </a:lnTo>
                      <a:lnTo>
                        <a:pt x="313" y="199"/>
                      </a:lnTo>
                      <a:lnTo>
                        <a:pt x="321" y="168"/>
                      </a:lnTo>
                      <a:lnTo>
                        <a:pt x="328" y="139"/>
                      </a:lnTo>
                      <a:lnTo>
                        <a:pt x="331" y="112"/>
                      </a:lnTo>
                      <a:lnTo>
                        <a:pt x="337" y="69"/>
                      </a:lnTo>
                      <a:lnTo>
                        <a:pt x="339" y="40"/>
                      </a:lnTo>
                      <a:lnTo>
                        <a:pt x="339" y="40"/>
                      </a:lnTo>
                      <a:lnTo>
                        <a:pt x="337" y="34"/>
                      </a:lnTo>
                      <a:lnTo>
                        <a:pt x="293" y="34"/>
                      </a:lnTo>
                      <a:lnTo>
                        <a:pt x="293" y="34"/>
                      </a:lnTo>
                      <a:lnTo>
                        <a:pt x="284" y="36"/>
                      </a:lnTo>
                      <a:lnTo>
                        <a:pt x="284" y="36"/>
                      </a:lnTo>
                      <a:lnTo>
                        <a:pt x="284" y="36"/>
                      </a:lnTo>
                      <a:lnTo>
                        <a:pt x="268" y="38"/>
                      </a:lnTo>
                      <a:lnTo>
                        <a:pt x="252" y="43"/>
                      </a:lnTo>
                      <a:lnTo>
                        <a:pt x="237" y="50"/>
                      </a:lnTo>
                      <a:lnTo>
                        <a:pt x="225" y="58"/>
                      </a:lnTo>
                      <a:lnTo>
                        <a:pt x="225" y="58"/>
                      </a:lnTo>
                      <a:lnTo>
                        <a:pt x="210" y="69"/>
                      </a:lnTo>
                      <a:lnTo>
                        <a:pt x="197" y="81"/>
                      </a:lnTo>
                      <a:lnTo>
                        <a:pt x="185" y="94"/>
                      </a:lnTo>
                      <a:lnTo>
                        <a:pt x="172" y="110"/>
                      </a:lnTo>
                      <a:lnTo>
                        <a:pt x="172" y="110"/>
                      </a:lnTo>
                      <a:lnTo>
                        <a:pt x="161" y="126"/>
                      </a:lnTo>
                      <a:lnTo>
                        <a:pt x="152" y="143"/>
                      </a:lnTo>
                      <a:lnTo>
                        <a:pt x="143" y="161"/>
                      </a:lnTo>
                      <a:lnTo>
                        <a:pt x="136" y="181"/>
                      </a:lnTo>
                      <a:lnTo>
                        <a:pt x="130" y="201"/>
                      </a:lnTo>
                      <a:lnTo>
                        <a:pt x="127" y="222"/>
                      </a:lnTo>
                      <a:lnTo>
                        <a:pt x="123" y="244"/>
                      </a:lnTo>
                      <a:lnTo>
                        <a:pt x="123" y="268"/>
                      </a:lnTo>
                      <a:lnTo>
                        <a:pt x="123" y="268"/>
                      </a:lnTo>
                      <a:lnTo>
                        <a:pt x="123" y="286"/>
                      </a:lnTo>
                      <a:lnTo>
                        <a:pt x="125" y="304"/>
                      </a:lnTo>
                      <a:lnTo>
                        <a:pt x="127" y="322"/>
                      </a:lnTo>
                      <a:lnTo>
                        <a:pt x="132" y="340"/>
                      </a:lnTo>
                      <a:lnTo>
                        <a:pt x="138" y="358"/>
                      </a:lnTo>
                      <a:lnTo>
                        <a:pt x="145" y="376"/>
                      </a:lnTo>
                      <a:lnTo>
                        <a:pt x="152" y="395"/>
                      </a:lnTo>
                      <a:lnTo>
                        <a:pt x="163" y="413"/>
                      </a:lnTo>
                      <a:lnTo>
                        <a:pt x="163" y="413"/>
                      </a:lnTo>
                      <a:lnTo>
                        <a:pt x="174" y="431"/>
                      </a:lnTo>
                      <a:lnTo>
                        <a:pt x="187" y="449"/>
                      </a:lnTo>
                      <a:lnTo>
                        <a:pt x="201" y="467"/>
                      </a:lnTo>
                      <a:lnTo>
                        <a:pt x="217" y="483"/>
                      </a:lnTo>
                      <a:lnTo>
                        <a:pt x="234" y="501"/>
                      </a:lnTo>
                      <a:lnTo>
                        <a:pt x="254" y="518"/>
                      </a:lnTo>
                      <a:lnTo>
                        <a:pt x="274" y="534"/>
                      </a:lnTo>
                      <a:lnTo>
                        <a:pt x="295" y="548"/>
                      </a:lnTo>
                      <a:lnTo>
                        <a:pt x="295" y="548"/>
                      </a:lnTo>
                      <a:lnTo>
                        <a:pt x="304" y="554"/>
                      </a:lnTo>
                      <a:lnTo>
                        <a:pt x="312" y="556"/>
                      </a:lnTo>
                      <a:lnTo>
                        <a:pt x="321" y="558"/>
                      </a:lnTo>
                      <a:lnTo>
                        <a:pt x="328" y="559"/>
                      </a:lnTo>
                      <a:lnTo>
                        <a:pt x="328" y="559"/>
                      </a:lnTo>
                      <a:lnTo>
                        <a:pt x="342" y="558"/>
                      </a:lnTo>
                      <a:lnTo>
                        <a:pt x="355" y="552"/>
                      </a:lnTo>
                      <a:lnTo>
                        <a:pt x="366" y="545"/>
                      </a:lnTo>
                      <a:lnTo>
                        <a:pt x="377" y="534"/>
                      </a:lnTo>
                      <a:lnTo>
                        <a:pt x="377" y="534"/>
                      </a:lnTo>
                      <a:lnTo>
                        <a:pt x="382" y="523"/>
                      </a:lnTo>
                      <a:lnTo>
                        <a:pt x="386" y="512"/>
                      </a:lnTo>
                      <a:lnTo>
                        <a:pt x="386" y="501"/>
                      </a:lnTo>
                      <a:lnTo>
                        <a:pt x="386" y="491"/>
                      </a:lnTo>
                      <a:lnTo>
                        <a:pt x="382" y="480"/>
                      </a:lnTo>
                      <a:lnTo>
                        <a:pt x="377" y="469"/>
                      </a:lnTo>
                      <a:lnTo>
                        <a:pt x="369" y="460"/>
                      </a:lnTo>
                      <a:lnTo>
                        <a:pt x="360" y="452"/>
                      </a:lnTo>
                      <a:lnTo>
                        <a:pt x="360" y="452"/>
                      </a:lnTo>
                      <a:lnTo>
                        <a:pt x="326" y="429"/>
                      </a:lnTo>
                      <a:lnTo>
                        <a:pt x="301" y="404"/>
                      </a:lnTo>
                      <a:lnTo>
                        <a:pt x="279" y="378"/>
                      </a:lnTo>
                      <a:lnTo>
                        <a:pt x="263" y="355"/>
                      </a:lnTo>
                      <a:lnTo>
                        <a:pt x="263" y="355"/>
                      </a:lnTo>
                      <a:lnTo>
                        <a:pt x="252" y="333"/>
                      </a:lnTo>
                      <a:lnTo>
                        <a:pt x="245" y="309"/>
                      </a:lnTo>
                      <a:lnTo>
                        <a:pt x="239" y="288"/>
                      </a:lnTo>
                      <a:lnTo>
                        <a:pt x="239" y="268"/>
                      </a:lnTo>
                      <a:lnTo>
                        <a:pt x="239" y="268"/>
                      </a:lnTo>
                      <a:lnTo>
                        <a:pt x="239" y="250"/>
                      </a:lnTo>
                      <a:lnTo>
                        <a:pt x="243" y="232"/>
                      </a:lnTo>
                      <a:lnTo>
                        <a:pt x="248" y="215"/>
                      </a:lnTo>
                      <a:lnTo>
                        <a:pt x="254" y="199"/>
                      </a:lnTo>
                      <a:lnTo>
                        <a:pt x="254" y="199"/>
                      </a:lnTo>
                      <a:lnTo>
                        <a:pt x="261" y="186"/>
                      </a:lnTo>
                      <a:lnTo>
                        <a:pt x="270" y="174"/>
                      </a:lnTo>
                      <a:lnTo>
                        <a:pt x="277" y="165"/>
                      </a:lnTo>
                      <a:lnTo>
                        <a:pt x="286" y="157"/>
                      </a:lnTo>
                      <a:lnTo>
                        <a:pt x="286" y="157"/>
                      </a:lnTo>
                      <a:lnTo>
                        <a:pt x="293" y="152"/>
                      </a:lnTo>
                      <a:lnTo>
                        <a:pt x="295" y="168"/>
                      </a:lnTo>
                      <a:lnTo>
                        <a:pt x="295" y="168"/>
                      </a:lnTo>
                      <a:lnTo>
                        <a:pt x="288" y="174"/>
                      </a:lnTo>
                      <a:lnTo>
                        <a:pt x="281" y="183"/>
                      </a:lnTo>
                      <a:lnTo>
                        <a:pt x="274" y="193"/>
                      </a:lnTo>
                      <a:lnTo>
                        <a:pt x="266" y="206"/>
                      </a:lnTo>
                      <a:lnTo>
                        <a:pt x="266" y="206"/>
                      </a:lnTo>
                      <a:lnTo>
                        <a:pt x="261" y="221"/>
                      </a:lnTo>
                      <a:lnTo>
                        <a:pt x="255" y="235"/>
                      </a:lnTo>
                      <a:lnTo>
                        <a:pt x="254" y="251"/>
                      </a:lnTo>
                      <a:lnTo>
                        <a:pt x="254" y="268"/>
                      </a:lnTo>
                      <a:lnTo>
                        <a:pt x="254" y="268"/>
                      </a:lnTo>
                      <a:lnTo>
                        <a:pt x="254" y="289"/>
                      </a:lnTo>
                      <a:lnTo>
                        <a:pt x="259" y="309"/>
                      </a:lnTo>
                      <a:lnTo>
                        <a:pt x="284" y="248"/>
                      </a:lnTo>
                      <a:lnTo>
                        <a:pt x="509" y="342"/>
                      </a:lnTo>
                      <a:lnTo>
                        <a:pt x="389" y="630"/>
                      </a:lnTo>
                      <a:lnTo>
                        <a:pt x="165" y="534"/>
                      </a:lnTo>
                      <a:lnTo>
                        <a:pt x="188" y="476"/>
                      </a:lnTo>
                      <a:lnTo>
                        <a:pt x="188" y="476"/>
                      </a:lnTo>
                      <a:lnTo>
                        <a:pt x="168" y="449"/>
                      </a:lnTo>
                      <a:lnTo>
                        <a:pt x="150" y="420"/>
                      </a:lnTo>
                      <a:lnTo>
                        <a:pt x="150" y="420"/>
                      </a:lnTo>
                      <a:lnTo>
                        <a:pt x="139" y="402"/>
                      </a:lnTo>
                      <a:lnTo>
                        <a:pt x="132" y="384"/>
                      </a:lnTo>
                      <a:lnTo>
                        <a:pt x="125" y="366"/>
                      </a:lnTo>
                      <a:lnTo>
                        <a:pt x="118" y="346"/>
                      </a:lnTo>
                      <a:lnTo>
                        <a:pt x="114" y="328"/>
                      </a:lnTo>
                      <a:lnTo>
                        <a:pt x="111" y="308"/>
                      </a:lnTo>
                      <a:lnTo>
                        <a:pt x="109" y="288"/>
                      </a:lnTo>
                      <a:lnTo>
                        <a:pt x="109" y="268"/>
                      </a:lnTo>
                      <a:lnTo>
                        <a:pt x="109" y="268"/>
                      </a:lnTo>
                      <a:lnTo>
                        <a:pt x="109" y="246"/>
                      </a:lnTo>
                      <a:lnTo>
                        <a:pt x="111" y="222"/>
                      </a:lnTo>
                      <a:lnTo>
                        <a:pt x="116" y="201"/>
                      </a:lnTo>
                      <a:lnTo>
                        <a:pt x="121" y="179"/>
                      </a:lnTo>
                      <a:lnTo>
                        <a:pt x="129" y="159"/>
                      </a:lnTo>
                      <a:lnTo>
                        <a:pt x="138" y="139"/>
                      </a:lnTo>
                      <a:lnTo>
                        <a:pt x="149" y="119"/>
                      </a:lnTo>
                      <a:lnTo>
                        <a:pt x="161" y="101"/>
                      </a:lnTo>
                      <a:lnTo>
                        <a:pt x="161" y="101"/>
                      </a:lnTo>
                      <a:lnTo>
                        <a:pt x="174" y="85"/>
                      </a:lnTo>
                      <a:lnTo>
                        <a:pt x="187" y="70"/>
                      </a:lnTo>
                      <a:lnTo>
                        <a:pt x="201" y="58"/>
                      </a:lnTo>
                      <a:lnTo>
                        <a:pt x="217" y="47"/>
                      </a:lnTo>
                      <a:lnTo>
                        <a:pt x="217" y="47"/>
                      </a:lnTo>
                      <a:lnTo>
                        <a:pt x="234" y="36"/>
                      </a:lnTo>
                      <a:lnTo>
                        <a:pt x="250" y="29"/>
                      </a:lnTo>
                      <a:lnTo>
                        <a:pt x="266" y="25"/>
                      </a:lnTo>
                      <a:lnTo>
                        <a:pt x="283" y="21"/>
                      </a:lnTo>
                      <a:lnTo>
                        <a:pt x="283" y="21"/>
                      </a:lnTo>
                      <a:lnTo>
                        <a:pt x="283" y="21"/>
                      </a:lnTo>
                      <a:lnTo>
                        <a:pt x="293" y="20"/>
                      </a:lnTo>
                      <a:lnTo>
                        <a:pt x="400" y="20"/>
                      </a:lnTo>
                      <a:lnTo>
                        <a:pt x="400" y="20"/>
                      </a:lnTo>
                      <a:lnTo>
                        <a:pt x="366" y="14"/>
                      </a:lnTo>
                      <a:lnTo>
                        <a:pt x="328" y="7"/>
                      </a:lnTo>
                      <a:lnTo>
                        <a:pt x="288" y="1"/>
                      </a:lnTo>
                      <a:lnTo>
                        <a:pt x="254" y="0"/>
                      </a:lnTo>
                      <a:lnTo>
                        <a:pt x="254" y="0"/>
                      </a:lnTo>
                      <a:lnTo>
                        <a:pt x="237" y="1"/>
                      </a:lnTo>
                      <a:lnTo>
                        <a:pt x="225" y="3"/>
                      </a:lnTo>
                      <a:lnTo>
                        <a:pt x="225" y="3"/>
                      </a:lnTo>
                      <a:lnTo>
                        <a:pt x="216" y="7"/>
                      </a:lnTo>
                      <a:lnTo>
                        <a:pt x="205" y="12"/>
                      </a:lnTo>
                      <a:lnTo>
                        <a:pt x="192" y="20"/>
                      </a:lnTo>
                      <a:lnTo>
                        <a:pt x="178" y="29"/>
                      </a:lnTo>
                      <a:lnTo>
                        <a:pt x="163" y="41"/>
                      </a:lnTo>
                      <a:lnTo>
                        <a:pt x="149" y="56"/>
                      </a:lnTo>
                      <a:lnTo>
                        <a:pt x="132" y="72"/>
                      </a:lnTo>
                      <a:lnTo>
                        <a:pt x="116" y="92"/>
                      </a:lnTo>
                      <a:lnTo>
                        <a:pt x="100" y="114"/>
                      </a:lnTo>
                      <a:lnTo>
                        <a:pt x="83" y="139"/>
                      </a:lnTo>
                      <a:lnTo>
                        <a:pt x="67" y="168"/>
                      </a:lnTo>
                      <a:lnTo>
                        <a:pt x="53" y="199"/>
                      </a:lnTo>
                      <a:lnTo>
                        <a:pt x="38" y="235"/>
                      </a:lnTo>
                      <a:lnTo>
                        <a:pt x="25" y="273"/>
                      </a:lnTo>
                      <a:lnTo>
                        <a:pt x="15" y="317"/>
                      </a:lnTo>
                      <a:lnTo>
                        <a:pt x="4" y="362"/>
                      </a:lnTo>
                      <a:lnTo>
                        <a:pt x="4" y="362"/>
                      </a:lnTo>
                      <a:lnTo>
                        <a:pt x="0" y="398"/>
                      </a:lnTo>
                      <a:lnTo>
                        <a:pt x="0" y="433"/>
                      </a:lnTo>
                      <a:lnTo>
                        <a:pt x="2" y="465"/>
                      </a:lnTo>
                      <a:lnTo>
                        <a:pt x="9" y="498"/>
                      </a:lnTo>
                      <a:lnTo>
                        <a:pt x="18" y="529"/>
                      </a:lnTo>
                      <a:lnTo>
                        <a:pt x="29" y="558"/>
                      </a:lnTo>
                      <a:lnTo>
                        <a:pt x="44" y="585"/>
                      </a:lnTo>
                      <a:lnTo>
                        <a:pt x="60" y="610"/>
                      </a:lnTo>
                      <a:lnTo>
                        <a:pt x="78" y="634"/>
                      </a:lnTo>
                      <a:lnTo>
                        <a:pt x="98" y="655"/>
                      </a:lnTo>
                      <a:lnTo>
                        <a:pt x="118" y="673"/>
                      </a:lnTo>
                      <a:lnTo>
                        <a:pt x="138" y="692"/>
                      </a:lnTo>
                      <a:lnTo>
                        <a:pt x="159" y="706"/>
                      </a:lnTo>
                      <a:lnTo>
                        <a:pt x="181" y="717"/>
                      </a:lnTo>
                      <a:lnTo>
                        <a:pt x="203" y="726"/>
                      </a:lnTo>
                      <a:lnTo>
                        <a:pt x="223" y="733"/>
                      </a:lnTo>
                      <a:lnTo>
                        <a:pt x="223" y="583"/>
                      </a:lnTo>
                      <a:lnTo>
                        <a:pt x="237" y="590"/>
                      </a:lnTo>
                      <a:lnTo>
                        <a:pt x="237" y="797"/>
                      </a:lnTo>
                      <a:lnTo>
                        <a:pt x="237" y="1296"/>
                      </a:lnTo>
                      <a:lnTo>
                        <a:pt x="237" y="1296"/>
                      </a:lnTo>
                      <a:lnTo>
                        <a:pt x="239" y="1315"/>
                      </a:lnTo>
                      <a:lnTo>
                        <a:pt x="245" y="1331"/>
                      </a:lnTo>
                      <a:lnTo>
                        <a:pt x="254" y="1345"/>
                      </a:lnTo>
                      <a:lnTo>
                        <a:pt x="264" y="1360"/>
                      </a:lnTo>
                      <a:lnTo>
                        <a:pt x="277" y="1371"/>
                      </a:lnTo>
                      <a:lnTo>
                        <a:pt x="292" y="1378"/>
                      </a:lnTo>
                      <a:lnTo>
                        <a:pt x="310" y="1383"/>
                      </a:lnTo>
                      <a:lnTo>
                        <a:pt x="328" y="1385"/>
                      </a:lnTo>
                      <a:lnTo>
                        <a:pt x="328" y="1385"/>
                      </a:lnTo>
                      <a:lnTo>
                        <a:pt x="341" y="1385"/>
                      </a:lnTo>
                      <a:lnTo>
                        <a:pt x="355" y="1382"/>
                      </a:lnTo>
                      <a:lnTo>
                        <a:pt x="368" y="1376"/>
                      </a:lnTo>
                      <a:lnTo>
                        <a:pt x="379" y="1369"/>
                      </a:lnTo>
                      <a:lnTo>
                        <a:pt x="389" y="1362"/>
                      </a:lnTo>
                      <a:lnTo>
                        <a:pt x="398" y="1351"/>
                      </a:lnTo>
                      <a:lnTo>
                        <a:pt x="406" y="1340"/>
                      </a:lnTo>
                      <a:lnTo>
                        <a:pt x="411" y="1327"/>
                      </a:lnTo>
                      <a:lnTo>
                        <a:pt x="411" y="1327"/>
                      </a:lnTo>
                      <a:lnTo>
                        <a:pt x="415" y="1313"/>
                      </a:lnTo>
                      <a:lnTo>
                        <a:pt x="417" y="1296"/>
                      </a:lnTo>
                      <a:lnTo>
                        <a:pt x="417" y="643"/>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5" name="Freeform 21">
                  <a:extLst>
                    <a:ext uri="{FF2B5EF4-FFF2-40B4-BE49-F238E27FC236}">
                      <a16:creationId xmlns:a16="http://schemas.microsoft.com/office/drawing/2014/main" id="{83C063EA-CBE3-45F0-A54A-1855DEF62361}"/>
                    </a:ext>
                  </a:extLst>
                </p:cNvPr>
                <p:cNvSpPr>
                  <a:spLocks/>
                </p:cNvSpPr>
                <p:nvPr/>
              </p:nvSpPr>
              <p:spPr bwMode="auto">
                <a:xfrm>
                  <a:off x="644146" y="3748308"/>
                  <a:ext cx="143974" cy="143974"/>
                </a:xfrm>
                <a:custGeom>
                  <a:avLst/>
                  <a:gdLst>
                    <a:gd name="T0" fmla="*/ 326 w 326"/>
                    <a:gd name="T1" fmla="*/ 163 h 326"/>
                    <a:gd name="T2" fmla="*/ 324 w 326"/>
                    <a:gd name="T3" fmla="*/ 131 h 326"/>
                    <a:gd name="T4" fmla="*/ 313 w 326"/>
                    <a:gd name="T5" fmla="*/ 100 h 326"/>
                    <a:gd name="T6" fmla="*/ 299 w 326"/>
                    <a:gd name="T7" fmla="*/ 73 h 326"/>
                    <a:gd name="T8" fmla="*/ 279 w 326"/>
                    <a:gd name="T9" fmla="*/ 49 h 326"/>
                    <a:gd name="T10" fmla="*/ 255 w 326"/>
                    <a:gd name="T11" fmla="*/ 29 h 326"/>
                    <a:gd name="T12" fmla="*/ 226 w 326"/>
                    <a:gd name="T13" fmla="*/ 15 h 326"/>
                    <a:gd name="T14" fmla="*/ 197 w 326"/>
                    <a:gd name="T15" fmla="*/ 4 h 326"/>
                    <a:gd name="T16" fmla="*/ 163 w 326"/>
                    <a:gd name="T17" fmla="*/ 0 h 326"/>
                    <a:gd name="T18" fmla="*/ 147 w 326"/>
                    <a:gd name="T19" fmla="*/ 2 h 326"/>
                    <a:gd name="T20" fmla="*/ 116 w 326"/>
                    <a:gd name="T21" fmla="*/ 9 h 326"/>
                    <a:gd name="T22" fmla="*/ 87 w 326"/>
                    <a:gd name="T23" fmla="*/ 20 h 326"/>
                    <a:gd name="T24" fmla="*/ 60 w 326"/>
                    <a:gd name="T25" fmla="*/ 38 h 326"/>
                    <a:gd name="T26" fmla="*/ 38 w 326"/>
                    <a:gd name="T27" fmla="*/ 60 h 326"/>
                    <a:gd name="T28" fmla="*/ 20 w 326"/>
                    <a:gd name="T29" fmla="*/ 87 h 326"/>
                    <a:gd name="T30" fmla="*/ 9 w 326"/>
                    <a:gd name="T31" fmla="*/ 116 h 326"/>
                    <a:gd name="T32" fmla="*/ 2 w 326"/>
                    <a:gd name="T33" fmla="*/ 147 h 326"/>
                    <a:gd name="T34" fmla="*/ 0 w 326"/>
                    <a:gd name="T35" fmla="*/ 163 h 326"/>
                    <a:gd name="T36" fmla="*/ 4 w 326"/>
                    <a:gd name="T37" fmla="*/ 198 h 326"/>
                    <a:gd name="T38" fmla="*/ 14 w 326"/>
                    <a:gd name="T39" fmla="*/ 229 h 326"/>
                    <a:gd name="T40" fmla="*/ 29 w 326"/>
                    <a:gd name="T41" fmla="*/ 256 h 326"/>
                    <a:gd name="T42" fmla="*/ 49 w 326"/>
                    <a:gd name="T43" fmla="*/ 279 h 326"/>
                    <a:gd name="T44" fmla="*/ 72 w 326"/>
                    <a:gd name="T45" fmla="*/ 299 h 326"/>
                    <a:gd name="T46" fmla="*/ 99 w 326"/>
                    <a:gd name="T47" fmla="*/ 314 h 326"/>
                    <a:gd name="T48" fmla="*/ 130 w 326"/>
                    <a:gd name="T49" fmla="*/ 325 h 326"/>
                    <a:gd name="T50" fmla="*/ 163 w 326"/>
                    <a:gd name="T51" fmla="*/ 326 h 326"/>
                    <a:gd name="T52" fmla="*/ 181 w 326"/>
                    <a:gd name="T53" fmla="*/ 326 h 326"/>
                    <a:gd name="T54" fmla="*/ 212 w 326"/>
                    <a:gd name="T55" fmla="*/ 319 h 326"/>
                    <a:gd name="T56" fmla="*/ 241 w 326"/>
                    <a:gd name="T57" fmla="*/ 308 h 326"/>
                    <a:gd name="T58" fmla="*/ 268 w 326"/>
                    <a:gd name="T59" fmla="*/ 290 h 326"/>
                    <a:gd name="T60" fmla="*/ 290 w 326"/>
                    <a:gd name="T61" fmla="*/ 268 h 326"/>
                    <a:gd name="T62" fmla="*/ 308 w 326"/>
                    <a:gd name="T63" fmla="*/ 241 h 326"/>
                    <a:gd name="T64" fmla="*/ 319 w 326"/>
                    <a:gd name="T65" fmla="*/ 212 h 326"/>
                    <a:gd name="T66" fmla="*/ 326 w 326"/>
                    <a:gd name="T67" fmla="*/ 182 h 326"/>
                    <a:gd name="T68" fmla="*/ 326 w 326"/>
                    <a:gd name="T69" fmla="*/ 16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6" h="326">
                      <a:moveTo>
                        <a:pt x="326" y="163"/>
                      </a:moveTo>
                      <a:lnTo>
                        <a:pt x="326" y="163"/>
                      </a:lnTo>
                      <a:lnTo>
                        <a:pt x="326" y="147"/>
                      </a:lnTo>
                      <a:lnTo>
                        <a:pt x="324" y="131"/>
                      </a:lnTo>
                      <a:lnTo>
                        <a:pt x="319" y="116"/>
                      </a:lnTo>
                      <a:lnTo>
                        <a:pt x="313" y="100"/>
                      </a:lnTo>
                      <a:lnTo>
                        <a:pt x="308" y="87"/>
                      </a:lnTo>
                      <a:lnTo>
                        <a:pt x="299" y="73"/>
                      </a:lnTo>
                      <a:lnTo>
                        <a:pt x="290" y="60"/>
                      </a:lnTo>
                      <a:lnTo>
                        <a:pt x="279" y="49"/>
                      </a:lnTo>
                      <a:lnTo>
                        <a:pt x="268" y="38"/>
                      </a:lnTo>
                      <a:lnTo>
                        <a:pt x="255" y="29"/>
                      </a:lnTo>
                      <a:lnTo>
                        <a:pt x="241" y="20"/>
                      </a:lnTo>
                      <a:lnTo>
                        <a:pt x="226" y="15"/>
                      </a:lnTo>
                      <a:lnTo>
                        <a:pt x="212" y="9"/>
                      </a:lnTo>
                      <a:lnTo>
                        <a:pt x="197" y="4"/>
                      </a:lnTo>
                      <a:lnTo>
                        <a:pt x="181" y="2"/>
                      </a:lnTo>
                      <a:lnTo>
                        <a:pt x="163" y="0"/>
                      </a:lnTo>
                      <a:lnTo>
                        <a:pt x="163" y="0"/>
                      </a:lnTo>
                      <a:lnTo>
                        <a:pt x="147" y="2"/>
                      </a:lnTo>
                      <a:lnTo>
                        <a:pt x="130" y="4"/>
                      </a:lnTo>
                      <a:lnTo>
                        <a:pt x="116" y="9"/>
                      </a:lnTo>
                      <a:lnTo>
                        <a:pt x="99" y="15"/>
                      </a:lnTo>
                      <a:lnTo>
                        <a:pt x="87" y="20"/>
                      </a:lnTo>
                      <a:lnTo>
                        <a:pt x="72" y="29"/>
                      </a:lnTo>
                      <a:lnTo>
                        <a:pt x="60" y="38"/>
                      </a:lnTo>
                      <a:lnTo>
                        <a:pt x="49" y="49"/>
                      </a:lnTo>
                      <a:lnTo>
                        <a:pt x="38" y="60"/>
                      </a:lnTo>
                      <a:lnTo>
                        <a:pt x="29" y="73"/>
                      </a:lnTo>
                      <a:lnTo>
                        <a:pt x="20" y="87"/>
                      </a:lnTo>
                      <a:lnTo>
                        <a:pt x="14" y="100"/>
                      </a:lnTo>
                      <a:lnTo>
                        <a:pt x="9" y="116"/>
                      </a:lnTo>
                      <a:lnTo>
                        <a:pt x="4" y="131"/>
                      </a:lnTo>
                      <a:lnTo>
                        <a:pt x="2" y="147"/>
                      </a:lnTo>
                      <a:lnTo>
                        <a:pt x="0" y="163"/>
                      </a:lnTo>
                      <a:lnTo>
                        <a:pt x="0" y="163"/>
                      </a:lnTo>
                      <a:lnTo>
                        <a:pt x="2" y="182"/>
                      </a:lnTo>
                      <a:lnTo>
                        <a:pt x="4" y="198"/>
                      </a:lnTo>
                      <a:lnTo>
                        <a:pt x="9" y="212"/>
                      </a:lnTo>
                      <a:lnTo>
                        <a:pt x="14" y="229"/>
                      </a:lnTo>
                      <a:lnTo>
                        <a:pt x="20" y="241"/>
                      </a:lnTo>
                      <a:lnTo>
                        <a:pt x="29" y="256"/>
                      </a:lnTo>
                      <a:lnTo>
                        <a:pt x="38" y="268"/>
                      </a:lnTo>
                      <a:lnTo>
                        <a:pt x="49" y="279"/>
                      </a:lnTo>
                      <a:lnTo>
                        <a:pt x="60" y="290"/>
                      </a:lnTo>
                      <a:lnTo>
                        <a:pt x="72" y="299"/>
                      </a:lnTo>
                      <a:lnTo>
                        <a:pt x="87" y="308"/>
                      </a:lnTo>
                      <a:lnTo>
                        <a:pt x="99" y="314"/>
                      </a:lnTo>
                      <a:lnTo>
                        <a:pt x="116" y="319"/>
                      </a:lnTo>
                      <a:lnTo>
                        <a:pt x="130" y="325"/>
                      </a:lnTo>
                      <a:lnTo>
                        <a:pt x="147" y="326"/>
                      </a:lnTo>
                      <a:lnTo>
                        <a:pt x="163" y="326"/>
                      </a:lnTo>
                      <a:lnTo>
                        <a:pt x="163" y="326"/>
                      </a:lnTo>
                      <a:lnTo>
                        <a:pt x="181" y="326"/>
                      </a:lnTo>
                      <a:lnTo>
                        <a:pt x="197" y="325"/>
                      </a:lnTo>
                      <a:lnTo>
                        <a:pt x="212" y="319"/>
                      </a:lnTo>
                      <a:lnTo>
                        <a:pt x="226" y="314"/>
                      </a:lnTo>
                      <a:lnTo>
                        <a:pt x="241" y="308"/>
                      </a:lnTo>
                      <a:lnTo>
                        <a:pt x="255" y="299"/>
                      </a:lnTo>
                      <a:lnTo>
                        <a:pt x="268" y="290"/>
                      </a:lnTo>
                      <a:lnTo>
                        <a:pt x="279" y="279"/>
                      </a:lnTo>
                      <a:lnTo>
                        <a:pt x="290" y="268"/>
                      </a:lnTo>
                      <a:lnTo>
                        <a:pt x="299" y="256"/>
                      </a:lnTo>
                      <a:lnTo>
                        <a:pt x="308" y="241"/>
                      </a:lnTo>
                      <a:lnTo>
                        <a:pt x="313" y="229"/>
                      </a:lnTo>
                      <a:lnTo>
                        <a:pt x="319" y="212"/>
                      </a:lnTo>
                      <a:lnTo>
                        <a:pt x="324" y="198"/>
                      </a:lnTo>
                      <a:lnTo>
                        <a:pt x="326" y="182"/>
                      </a:lnTo>
                      <a:lnTo>
                        <a:pt x="326" y="163"/>
                      </a:lnTo>
                      <a:lnTo>
                        <a:pt x="326" y="163"/>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6" name="Freeform 22">
                  <a:extLst>
                    <a:ext uri="{FF2B5EF4-FFF2-40B4-BE49-F238E27FC236}">
                      <a16:creationId xmlns:a16="http://schemas.microsoft.com/office/drawing/2014/main" id="{5237753B-C945-42A3-8769-33D685815A03}"/>
                    </a:ext>
                  </a:extLst>
                </p:cNvPr>
                <p:cNvSpPr>
                  <a:spLocks/>
                </p:cNvSpPr>
                <p:nvPr/>
              </p:nvSpPr>
              <p:spPr bwMode="auto">
                <a:xfrm>
                  <a:off x="655629" y="4032724"/>
                  <a:ext cx="70662" cy="35331"/>
                </a:xfrm>
                <a:custGeom>
                  <a:avLst/>
                  <a:gdLst>
                    <a:gd name="T0" fmla="*/ 152 w 160"/>
                    <a:gd name="T1" fmla="*/ 80 h 80"/>
                    <a:gd name="T2" fmla="*/ 160 w 160"/>
                    <a:gd name="T3" fmla="*/ 64 h 80"/>
                    <a:gd name="T4" fmla="*/ 7 w 160"/>
                    <a:gd name="T5" fmla="*/ 0 h 80"/>
                    <a:gd name="T6" fmla="*/ 0 w 160"/>
                    <a:gd name="T7" fmla="*/ 15 h 80"/>
                    <a:gd name="T8" fmla="*/ 152 w 160"/>
                    <a:gd name="T9" fmla="*/ 80 h 80"/>
                  </a:gdLst>
                  <a:ahLst/>
                  <a:cxnLst>
                    <a:cxn ang="0">
                      <a:pos x="T0" y="T1"/>
                    </a:cxn>
                    <a:cxn ang="0">
                      <a:pos x="T2" y="T3"/>
                    </a:cxn>
                    <a:cxn ang="0">
                      <a:pos x="T4" y="T5"/>
                    </a:cxn>
                    <a:cxn ang="0">
                      <a:pos x="T6" y="T7"/>
                    </a:cxn>
                    <a:cxn ang="0">
                      <a:pos x="T8" y="T9"/>
                    </a:cxn>
                  </a:cxnLst>
                  <a:rect l="0" t="0" r="r" b="b"/>
                  <a:pathLst>
                    <a:path w="160" h="80">
                      <a:moveTo>
                        <a:pt x="152" y="80"/>
                      </a:moveTo>
                      <a:lnTo>
                        <a:pt x="160" y="64"/>
                      </a:lnTo>
                      <a:lnTo>
                        <a:pt x="7" y="0"/>
                      </a:lnTo>
                      <a:lnTo>
                        <a:pt x="0" y="15"/>
                      </a:lnTo>
                      <a:lnTo>
                        <a:pt x="152" y="80"/>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sp>
              <p:nvSpPr>
                <p:cNvPr id="147" name="Freeform 23">
                  <a:extLst>
                    <a:ext uri="{FF2B5EF4-FFF2-40B4-BE49-F238E27FC236}">
                      <a16:creationId xmlns:a16="http://schemas.microsoft.com/office/drawing/2014/main" id="{09252A4B-C9EC-4653-8918-250F51C40AAE}"/>
                    </a:ext>
                  </a:extLst>
                </p:cNvPr>
                <p:cNvSpPr>
                  <a:spLocks/>
                </p:cNvSpPr>
                <p:nvPr/>
              </p:nvSpPr>
              <p:spPr bwMode="auto">
                <a:xfrm>
                  <a:off x="650330" y="4045973"/>
                  <a:ext cx="69779" cy="35331"/>
                </a:xfrm>
                <a:custGeom>
                  <a:avLst/>
                  <a:gdLst>
                    <a:gd name="T0" fmla="*/ 7 w 157"/>
                    <a:gd name="T1" fmla="*/ 0 h 80"/>
                    <a:gd name="T2" fmla="*/ 0 w 157"/>
                    <a:gd name="T3" fmla="*/ 15 h 80"/>
                    <a:gd name="T4" fmla="*/ 152 w 157"/>
                    <a:gd name="T5" fmla="*/ 80 h 80"/>
                    <a:gd name="T6" fmla="*/ 157 w 157"/>
                    <a:gd name="T7" fmla="*/ 64 h 80"/>
                    <a:gd name="T8" fmla="*/ 7 w 157"/>
                    <a:gd name="T9" fmla="*/ 0 h 80"/>
                  </a:gdLst>
                  <a:ahLst/>
                  <a:cxnLst>
                    <a:cxn ang="0">
                      <a:pos x="T0" y="T1"/>
                    </a:cxn>
                    <a:cxn ang="0">
                      <a:pos x="T2" y="T3"/>
                    </a:cxn>
                    <a:cxn ang="0">
                      <a:pos x="T4" y="T5"/>
                    </a:cxn>
                    <a:cxn ang="0">
                      <a:pos x="T6" y="T7"/>
                    </a:cxn>
                    <a:cxn ang="0">
                      <a:pos x="T8" y="T9"/>
                    </a:cxn>
                  </a:cxnLst>
                  <a:rect l="0" t="0" r="r" b="b"/>
                  <a:pathLst>
                    <a:path w="157" h="80">
                      <a:moveTo>
                        <a:pt x="7" y="0"/>
                      </a:moveTo>
                      <a:lnTo>
                        <a:pt x="0" y="15"/>
                      </a:lnTo>
                      <a:lnTo>
                        <a:pt x="152" y="80"/>
                      </a:lnTo>
                      <a:lnTo>
                        <a:pt x="157" y="64"/>
                      </a:lnTo>
                      <a:lnTo>
                        <a:pt x="7" y="0"/>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4C4F56"/>
                    </a:solidFill>
                    <a:effectLst/>
                    <a:uLnTx/>
                    <a:uFillTx/>
                    <a:latin typeface="Marianne"/>
                    <a:ea typeface="+mn-ea"/>
                    <a:cs typeface="+mn-cs"/>
                  </a:endParaRPr>
                </a:p>
              </p:txBody>
            </p:sp>
          </p:grpSp>
          <p:sp>
            <p:nvSpPr>
              <p:cNvPr id="133" name="ZoneTexte 132">
                <a:extLst>
                  <a:ext uri="{FF2B5EF4-FFF2-40B4-BE49-F238E27FC236}">
                    <a16:creationId xmlns:a16="http://schemas.microsoft.com/office/drawing/2014/main" id="{EBD36D49-89C8-4594-8B09-A26F2C291A31}"/>
                  </a:ext>
                </a:extLst>
              </p:cNvPr>
              <p:cNvSpPr txBox="1"/>
              <p:nvPr/>
            </p:nvSpPr>
            <p:spPr>
              <a:xfrm>
                <a:off x="1390603" y="3820341"/>
                <a:ext cx="3303468" cy="615553"/>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C4F56"/>
                    </a:solidFill>
                    <a:effectLst/>
                    <a:uLnTx/>
                    <a:uFillTx/>
                    <a:latin typeface="Marianne"/>
                    <a:ea typeface="+mn-ea"/>
                    <a:cs typeface="+mn-cs"/>
                  </a:rPr>
                  <a:t>Dynamiser la </a:t>
                </a:r>
                <a:r>
                  <a:rPr kumimoji="0" lang="fr-FR" sz="1400" b="1" i="0" u="none" strike="noStrike" kern="1200" cap="none" spc="0" normalizeH="0" baseline="0" noProof="0" dirty="0">
                    <a:ln>
                      <a:noFill/>
                    </a:ln>
                    <a:solidFill>
                      <a:srgbClr val="FCB72D"/>
                    </a:solidFill>
                    <a:effectLst/>
                    <a:uLnTx/>
                    <a:uFillTx/>
                    <a:latin typeface="Marianne"/>
                    <a:ea typeface="+mn-ea"/>
                    <a:cs typeface="+mn-cs"/>
                  </a:rPr>
                  <a:t>formation professionnelle</a:t>
                </a:r>
                <a:r>
                  <a:rPr kumimoji="0" lang="fr-FR" sz="1400" b="0" i="0" u="none" strike="noStrike" kern="1200" cap="none" spc="0" normalizeH="0" baseline="0" noProof="0" dirty="0">
                    <a:ln>
                      <a:noFill/>
                    </a:ln>
                    <a:solidFill>
                      <a:srgbClr val="4C4F56"/>
                    </a:solidFill>
                    <a:effectLst/>
                    <a:uLnTx/>
                    <a:uFillTx/>
                    <a:latin typeface="Marianne"/>
                    <a:ea typeface="+mn-ea"/>
                    <a:cs typeface="+mn-cs"/>
                  </a:rPr>
                  <a:t> des PPSMJ</a:t>
                </a:r>
              </a:p>
            </p:txBody>
          </p:sp>
        </p:grpSp>
        <p:grpSp>
          <p:nvGrpSpPr>
            <p:cNvPr id="121" name="Groupe 120">
              <a:extLst>
                <a:ext uri="{FF2B5EF4-FFF2-40B4-BE49-F238E27FC236}">
                  <a16:creationId xmlns:a16="http://schemas.microsoft.com/office/drawing/2014/main" id="{820A808F-1B33-4E9C-83CF-9A4D01C06CFC}"/>
                </a:ext>
              </a:extLst>
            </p:cNvPr>
            <p:cNvGrpSpPr/>
            <p:nvPr/>
          </p:nvGrpSpPr>
          <p:grpSpPr>
            <a:xfrm>
              <a:off x="613395" y="4816715"/>
              <a:ext cx="4080676" cy="823892"/>
              <a:chOff x="613395" y="4816715"/>
              <a:chExt cx="4080676" cy="823892"/>
            </a:xfrm>
          </p:grpSpPr>
          <p:sp>
            <p:nvSpPr>
              <p:cNvPr id="130" name="Freeform 10">
                <a:extLst>
                  <a:ext uri="{FF2B5EF4-FFF2-40B4-BE49-F238E27FC236}">
                    <a16:creationId xmlns:a16="http://schemas.microsoft.com/office/drawing/2014/main" id="{752C8E98-4817-4612-A7C9-2F5D670C62C1}"/>
                  </a:ext>
                </a:extLst>
              </p:cNvPr>
              <p:cNvSpPr>
                <a:spLocks noEditPoints="1"/>
              </p:cNvSpPr>
              <p:nvPr/>
            </p:nvSpPr>
            <p:spPr bwMode="auto">
              <a:xfrm>
                <a:off x="613395" y="4816715"/>
                <a:ext cx="564088" cy="823892"/>
              </a:xfrm>
              <a:custGeom>
                <a:avLst/>
                <a:gdLst>
                  <a:gd name="T0" fmla="*/ 689 w 962"/>
                  <a:gd name="T1" fmla="*/ 374 h 1406"/>
                  <a:gd name="T2" fmla="*/ 668 w 962"/>
                  <a:gd name="T3" fmla="*/ 435 h 1406"/>
                  <a:gd name="T4" fmla="*/ 278 w 962"/>
                  <a:gd name="T5" fmla="*/ 375 h 1406"/>
                  <a:gd name="T6" fmla="*/ 257 w 962"/>
                  <a:gd name="T7" fmla="*/ 395 h 1406"/>
                  <a:gd name="T8" fmla="*/ 702 w 962"/>
                  <a:gd name="T9" fmla="*/ 358 h 1406"/>
                  <a:gd name="T10" fmla="*/ 700 w 962"/>
                  <a:gd name="T11" fmla="*/ 842 h 1406"/>
                  <a:gd name="T12" fmla="*/ 747 w 962"/>
                  <a:gd name="T13" fmla="*/ 1126 h 1406"/>
                  <a:gd name="T14" fmla="*/ 746 w 962"/>
                  <a:gd name="T15" fmla="*/ 1260 h 1406"/>
                  <a:gd name="T16" fmla="*/ 705 w 962"/>
                  <a:gd name="T17" fmla="*/ 869 h 1406"/>
                  <a:gd name="T18" fmla="*/ 271 w 962"/>
                  <a:gd name="T19" fmla="*/ 860 h 1406"/>
                  <a:gd name="T20" fmla="*/ 261 w 962"/>
                  <a:gd name="T21" fmla="*/ 869 h 1406"/>
                  <a:gd name="T22" fmla="*/ 239 w 962"/>
                  <a:gd name="T23" fmla="*/ 1104 h 1406"/>
                  <a:gd name="T24" fmla="*/ 211 w 962"/>
                  <a:gd name="T25" fmla="*/ 1304 h 1406"/>
                  <a:gd name="T26" fmla="*/ 241 w 962"/>
                  <a:gd name="T27" fmla="*/ 874 h 1406"/>
                  <a:gd name="T28" fmla="*/ 247 w 962"/>
                  <a:gd name="T29" fmla="*/ 855 h 1406"/>
                  <a:gd name="T30" fmla="*/ 2 w 962"/>
                  <a:gd name="T31" fmla="*/ 1132 h 1406"/>
                  <a:gd name="T32" fmla="*/ 142 w 962"/>
                  <a:gd name="T33" fmla="*/ 1253 h 1406"/>
                  <a:gd name="T34" fmla="*/ 479 w 962"/>
                  <a:gd name="T35" fmla="*/ 1406 h 1406"/>
                  <a:gd name="T36" fmla="*/ 816 w 962"/>
                  <a:gd name="T37" fmla="*/ 1256 h 1406"/>
                  <a:gd name="T38" fmla="*/ 960 w 962"/>
                  <a:gd name="T39" fmla="*/ 1132 h 1406"/>
                  <a:gd name="T40" fmla="*/ 644 w 962"/>
                  <a:gd name="T41" fmla="*/ 992 h 1406"/>
                  <a:gd name="T42" fmla="*/ 261 w 962"/>
                  <a:gd name="T43" fmla="*/ 327 h 1406"/>
                  <a:gd name="T44" fmla="*/ 273 w 962"/>
                  <a:gd name="T45" fmla="*/ 345 h 1406"/>
                  <a:gd name="T46" fmla="*/ 285 w 962"/>
                  <a:gd name="T47" fmla="*/ 361 h 1406"/>
                  <a:gd name="T48" fmla="*/ 338 w 962"/>
                  <a:gd name="T49" fmla="*/ 412 h 1406"/>
                  <a:gd name="T50" fmla="*/ 384 w 962"/>
                  <a:gd name="T51" fmla="*/ 423 h 1406"/>
                  <a:gd name="T52" fmla="*/ 480 w 962"/>
                  <a:gd name="T53" fmla="*/ 429 h 1406"/>
                  <a:gd name="T54" fmla="*/ 585 w 962"/>
                  <a:gd name="T55" fmla="*/ 422 h 1406"/>
                  <a:gd name="T56" fmla="*/ 629 w 962"/>
                  <a:gd name="T57" fmla="*/ 412 h 1406"/>
                  <a:gd name="T58" fmla="*/ 657 w 962"/>
                  <a:gd name="T59" fmla="*/ 396 h 1406"/>
                  <a:gd name="T60" fmla="*/ 678 w 962"/>
                  <a:gd name="T61" fmla="*/ 363 h 1406"/>
                  <a:gd name="T62" fmla="*/ 688 w 962"/>
                  <a:gd name="T63" fmla="*/ 350 h 1406"/>
                  <a:gd name="T64" fmla="*/ 694 w 962"/>
                  <a:gd name="T65" fmla="*/ 339 h 1406"/>
                  <a:gd name="T66" fmla="*/ 721 w 962"/>
                  <a:gd name="T67" fmla="*/ 297 h 1406"/>
                  <a:gd name="T68" fmla="*/ 596 w 962"/>
                  <a:gd name="T69" fmla="*/ 156 h 1406"/>
                  <a:gd name="T70" fmla="*/ 584 w 962"/>
                  <a:gd name="T71" fmla="*/ 228 h 1406"/>
                  <a:gd name="T72" fmla="*/ 586 w 962"/>
                  <a:gd name="T73" fmla="*/ 57 h 1406"/>
                  <a:gd name="T74" fmla="*/ 576 w 962"/>
                  <a:gd name="T75" fmla="*/ 49 h 1406"/>
                  <a:gd name="T76" fmla="*/ 550 w 962"/>
                  <a:gd name="T77" fmla="*/ 75 h 1406"/>
                  <a:gd name="T78" fmla="*/ 563 w 962"/>
                  <a:gd name="T79" fmla="*/ 298 h 1406"/>
                  <a:gd name="T80" fmla="*/ 541 w 962"/>
                  <a:gd name="T81" fmla="*/ 136 h 1406"/>
                  <a:gd name="T82" fmla="*/ 526 w 962"/>
                  <a:gd name="T83" fmla="*/ 10 h 1406"/>
                  <a:gd name="T84" fmla="*/ 519 w 962"/>
                  <a:gd name="T85" fmla="*/ 1 h 1406"/>
                  <a:gd name="T86" fmla="*/ 448 w 962"/>
                  <a:gd name="T87" fmla="*/ 0 h 1406"/>
                  <a:gd name="T88" fmla="*/ 437 w 962"/>
                  <a:gd name="T89" fmla="*/ 7 h 1406"/>
                  <a:gd name="T90" fmla="*/ 432 w 962"/>
                  <a:gd name="T91" fmla="*/ 42 h 1406"/>
                  <a:gd name="T92" fmla="*/ 405 w 962"/>
                  <a:gd name="T93" fmla="*/ 256 h 1406"/>
                  <a:gd name="T94" fmla="*/ 401 w 962"/>
                  <a:gd name="T95" fmla="*/ 236 h 1406"/>
                  <a:gd name="T96" fmla="*/ 388 w 962"/>
                  <a:gd name="T97" fmla="*/ 49 h 1406"/>
                  <a:gd name="T98" fmla="*/ 375 w 962"/>
                  <a:gd name="T99" fmla="*/ 60 h 1406"/>
                  <a:gd name="T100" fmla="*/ 377 w 962"/>
                  <a:gd name="T101" fmla="*/ 106 h 1406"/>
                  <a:gd name="T102" fmla="*/ 375 w 962"/>
                  <a:gd name="T103" fmla="*/ 236 h 1406"/>
                  <a:gd name="T104" fmla="*/ 264 w 962"/>
                  <a:gd name="T105" fmla="*/ 236 h 1406"/>
                  <a:gd name="T106" fmla="*/ 257 w 962"/>
                  <a:gd name="T107" fmla="*/ 598 h 1406"/>
                  <a:gd name="T108" fmla="*/ 321 w 962"/>
                  <a:gd name="T109" fmla="*/ 605 h 1406"/>
                  <a:gd name="T110" fmla="*/ 696 w 962"/>
                  <a:gd name="T111" fmla="*/ 604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2" h="1406">
                    <a:moveTo>
                      <a:pt x="702" y="358"/>
                    </a:moveTo>
                    <a:cubicBezTo>
                      <a:pt x="701" y="359"/>
                      <a:pt x="700" y="360"/>
                      <a:pt x="700" y="361"/>
                    </a:cubicBezTo>
                    <a:cubicBezTo>
                      <a:pt x="699" y="362"/>
                      <a:pt x="699" y="362"/>
                      <a:pt x="699" y="362"/>
                    </a:cubicBezTo>
                    <a:cubicBezTo>
                      <a:pt x="698" y="364"/>
                      <a:pt x="697" y="365"/>
                      <a:pt x="696" y="366"/>
                    </a:cubicBezTo>
                    <a:cubicBezTo>
                      <a:pt x="695" y="368"/>
                      <a:pt x="694" y="369"/>
                      <a:pt x="693" y="371"/>
                    </a:cubicBezTo>
                    <a:cubicBezTo>
                      <a:pt x="692" y="371"/>
                      <a:pt x="692" y="371"/>
                      <a:pt x="692" y="371"/>
                    </a:cubicBezTo>
                    <a:cubicBezTo>
                      <a:pt x="691" y="372"/>
                      <a:pt x="690" y="373"/>
                      <a:pt x="689" y="374"/>
                    </a:cubicBezTo>
                    <a:cubicBezTo>
                      <a:pt x="689" y="375"/>
                      <a:pt x="688" y="375"/>
                      <a:pt x="688" y="376"/>
                    </a:cubicBezTo>
                    <a:cubicBezTo>
                      <a:pt x="687" y="376"/>
                      <a:pt x="686" y="377"/>
                      <a:pt x="685" y="378"/>
                    </a:cubicBezTo>
                    <a:cubicBezTo>
                      <a:pt x="684" y="379"/>
                      <a:pt x="684" y="379"/>
                      <a:pt x="684" y="379"/>
                    </a:cubicBezTo>
                    <a:cubicBezTo>
                      <a:pt x="683" y="381"/>
                      <a:pt x="683" y="383"/>
                      <a:pt x="682" y="385"/>
                    </a:cubicBezTo>
                    <a:cubicBezTo>
                      <a:pt x="682" y="389"/>
                      <a:pt x="682" y="392"/>
                      <a:pt x="682" y="395"/>
                    </a:cubicBezTo>
                    <a:cubicBezTo>
                      <a:pt x="682" y="406"/>
                      <a:pt x="679" y="417"/>
                      <a:pt x="673" y="424"/>
                    </a:cubicBezTo>
                    <a:cubicBezTo>
                      <a:pt x="670" y="427"/>
                      <a:pt x="668" y="431"/>
                      <a:pt x="668" y="435"/>
                    </a:cubicBezTo>
                    <a:cubicBezTo>
                      <a:pt x="658" y="489"/>
                      <a:pt x="632" y="543"/>
                      <a:pt x="597" y="584"/>
                    </a:cubicBezTo>
                    <a:cubicBezTo>
                      <a:pt x="561" y="624"/>
                      <a:pt x="520" y="646"/>
                      <a:pt x="482" y="646"/>
                    </a:cubicBezTo>
                    <a:cubicBezTo>
                      <a:pt x="403" y="646"/>
                      <a:pt x="318" y="550"/>
                      <a:pt x="297" y="437"/>
                    </a:cubicBezTo>
                    <a:cubicBezTo>
                      <a:pt x="296" y="433"/>
                      <a:pt x="294" y="429"/>
                      <a:pt x="291" y="425"/>
                    </a:cubicBezTo>
                    <a:cubicBezTo>
                      <a:pt x="284" y="419"/>
                      <a:pt x="280" y="407"/>
                      <a:pt x="280" y="395"/>
                    </a:cubicBezTo>
                    <a:cubicBezTo>
                      <a:pt x="280" y="391"/>
                      <a:pt x="280" y="387"/>
                      <a:pt x="280" y="383"/>
                    </a:cubicBezTo>
                    <a:cubicBezTo>
                      <a:pt x="279" y="381"/>
                      <a:pt x="278" y="378"/>
                      <a:pt x="278" y="375"/>
                    </a:cubicBezTo>
                    <a:cubicBezTo>
                      <a:pt x="273" y="371"/>
                      <a:pt x="273" y="371"/>
                      <a:pt x="273" y="371"/>
                    </a:cubicBezTo>
                    <a:cubicBezTo>
                      <a:pt x="272" y="370"/>
                      <a:pt x="271" y="369"/>
                      <a:pt x="270" y="368"/>
                    </a:cubicBezTo>
                    <a:cubicBezTo>
                      <a:pt x="267" y="364"/>
                      <a:pt x="267" y="364"/>
                      <a:pt x="267" y="364"/>
                    </a:cubicBezTo>
                    <a:cubicBezTo>
                      <a:pt x="266" y="362"/>
                      <a:pt x="265" y="361"/>
                      <a:pt x="264" y="359"/>
                    </a:cubicBezTo>
                    <a:cubicBezTo>
                      <a:pt x="261" y="356"/>
                      <a:pt x="261" y="356"/>
                      <a:pt x="261" y="356"/>
                    </a:cubicBezTo>
                    <a:cubicBezTo>
                      <a:pt x="261" y="355"/>
                      <a:pt x="261" y="355"/>
                      <a:pt x="261" y="355"/>
                    </a:cubicBezTo>
                    <a:cubicBezTo>
                      <a:pt x="257" y="366"/>
                      <a:pt x="257" y="380"/>
                      <a:pt x="257" y="395"/>
                    </a:cubicBezTo>
                    <a:cubicBezTo>
                      <a:pt x="257" y="414"/>
                      <a:pt x="264" y="431"/>
                      <a:pt x="274" y="442"/>
                    </a:cubicBezTo>
                    <a:cubicBezTo>
                      <a:pt x="297" y="560"/>
                      <a:pt x="388" y="669"/>
                      <a:pt x="482" y="669"/>
                    </a:cubicBezTo>
                    <a:cubicBezTo>
                      <a:pt x="529" y="669"/>
                      <a:pt x="574" y="642"/>
                      <a:pt x="612" y="601"/>
                    </a:cubicBezTo>
                    <a:cubicBezTo>
                      <a:pt x="613" y="591"/>
                      <a:pt x="621" y="582"/>
                      <a:pt x="630" y="578"/>
                    </a:cubicBezTo>
                    <a:cubicBezTo>
                      <a:pt x="660" y="538"/>
                      <a:pt x="681" y="490"/>
                      <a:pt x="690" y="439"/>
                    </a:cubicBezTo>
                    <a:cubicBezTo>
                      <a:pt x="699" y="428"/>
                      <a:pt x="705" y="412"/>
                      <a:pt x="705" y="395"/>
                    </a:cubicBezTo>
                    <a:cubicBezTo>
                      <a:pt x="705" y="381"/>
                      <a:pt x="705" y="368"/>
                      <a:pt x="702" y="358"/>
                    </a:cubicBezTo>
                    <a:close/>
                    <a:moveTo>
                      <a:pt x="960" y="1132"/>
                    </a:moveTo>
                    <a:cubicBezTo>
                      <a:pt x="955" y="1038"/>
                      <a:pt x="941" y="948"/>
                      <a:pt x="913" y="868"/>
                    </a:cubicBezTo>
                    <a:cubicBezTo>
                      <a:pt x="913" y="866"/>
                      <a:pt x="912" y="865"/>
                      <a:pt x="911" y="863"/>
                    </a:cubicBezTo>
                    <a:cubicBezTo>
                      <a:pt x="911" y="861"/>
                      <a:pt x="910" y="858"/>
                      <a:pt x="909" y="856"/>
                    </a:cubicBezTo>
                    <a:cubicBezTo>
                      <a:pt x="872" y="754"/>
                      <a:pt x="811" y="672"/>
                      <a:pt x="714" y="623"/>
                    </a:cubicBezTo>
                    <a:cubicBezTo>
                      <a:pt x="697" y="841"/>
                      <a:pt x="697" y="841"/>
                      <a:pt x="697" y="841"/>
                    </a:cubicBezTo>
                    <a:cubicBezTo>
                      <a:pt x="698" y="841"/>
                      <a:pt x="699" y="842"/>
                      <a:pt x="700" y="842"/>
                    </a:cubicBezTo>
                    <a:cubicBezTo>
                      <a:pt x="703" y="843"/>
                      <a:pt x="705" y="843"/>
                      <a:pt x="706" y="844"/>
                    </a:cubicBezTo>
                    <a:cubicBezTo>
                      <a:pt x="708" y="845"/>
                      <a:pt x="710" y="846"/>
                      <a:pt x="711" y="847"/>
                    </a:cubicBezTo>
                    <a:cubicBezTo>
                      <a:pt x="717" y="851"/>
                      <a:pt x="722" y="858"/>
                      <a:pt x="723" y="865"/>
                    </a:cubicBezTo>
                    <a:cubicBezTo>
                      <a:pt x="724" y="869"/>
                      <a:pt x="724" y="871"/>
                      <a:pt x="724" y="874"/>
                    </a:cubicBezTo>
                    <a:cubicBezTo>
                      <a:pt x="725" y="882"/>
                      <a:pt x="725" y="882"/>
                      <a:pt x="725" y="882"/>
                    </a:cubicBezTo>
                    <a:cubicBezTo>
                      <a:pt x="732" y="962"/>
                      <a:pt x="739" y="1038"/>
                      <a:pt x="745" y="1103"/>
                    </a:cubicBezTo>
                    <a:cubicBezTo>
                      <a:pt x="746" y="1111"/>
                      <a:pt x="747" y="1119"/>
                      <a:pt x="747" y="1126"/>
                    </a:cubicBezTo>
                    <a:cubicBezTo>
                      <a:pt x="748" y="1134"/>
                      <a:pt x="749" y="1142"/>
                      <a:pt x="749" y="1149"/>
                    </a:cubicBezTo>
                    <a:cubicBezTo>
                      <a:pt x="750" y="1164"/>
                      <a:pt x="750" y="1178"/>
                      <a:pt x="751" y="1191"/>
                    </a:cubicBezTo>
                    <a:cubicBezTo>
                      <a:pt x="752" y="1218"/>
                      <a:pt x="753" y="1241"/>
                      <a:pt x="753" y="1260"/>
                    </a:cubicBezTo>
                    <a:cubicBezTo>
                      <a:pt x="754" y="1278"/>
                      <a:pt x="754" y="1293"/>
                      <a:pt x="755" y="1304"/>
                    </a:cubicBezTo>
                    <a:cubicBezTo>
                      <a:pt x="755" y="1314"/>
                      <a:pt x="755" y="1319"/>
                      <a:pt x="755" y="1319"/>
                    </a:cubicBezTo>
                    <a:cubicBezTo>
                      <a:pt x="755" y="1319"/>
                      <a:pt x="754" y="1314"/>
                      <a:pt x="753" y="1304"/>
                    </a:cubicBezTo>
                    <a:cubicBezTo>
                      <a:pt x="751" y="1294"/>
                      <a:pt x="749" y="1279"/>
                      <a:pt x="746" y="1260"/>
                    </a:cubicBezTo>
                    <a:cubicBezTo>
                      <a:pt x="744" y="1241"/>
                      <a:pt x="740" y="1219"/>
                      <a:pt x="736" y="1192"/>
                    </a:cubicBezTo>
                    <a:cubicBezTo>
                      <a:pt x="735" y="1179"/>
                      <a:pt x="733" y="1165"/>
                      <a:pt x="730" y="1151"/>
                    </a:cubicBezTo>
                    <a:cubicBezTo>
                      <a:pt x="729" y="1143"/>
                      <a:pt x="729" y="1136"/>
                      <a:pt x="728" y="1128"/>
                    </a:cubicBezTo>
                    <a:cubicBezTo>
                      <a:pt x="728" y="1120"/>
                      <a:pt x="727" y="1112"/>
                      <a:pt x="726" y="1104"/>
                    </a:cubicBezTo>
                    <a:cubicBezTo>
                      <a:pt x="720" y="1040"/>
                      <a:pt x="713" y="964"/>
                      <a:pt x="706" y="883"/>
                    </a:cubicBezTo>
                    <a:cubicBezTo>
                      <a:pt x="705" y="876"/>
                      <a:pt x="705" y="876"/>
                      <a:pt x="705" y="876"/>
                    </a:cubicBezTo>
                    <a:cubicBezTo>
                      <a:pt x="705" y="873"/>
                      <a:pt x="705" y="870"/>
                      <a:pt x="705" y="869"/>
                    </a:cubicBezTo>
                    <a:cubicBezTo>
                      <a:pt x="704" y="867"/>
                      <a:pt x="702" y="864"/>
                      <a:pt x="700" y="863"/>
                    </a:cubicBezTo>
                    <a:cubicBezTo>
                      <a:pt x="699" y="862"/>
                      <a:pt x="697" y="861"/>
                      <a:pt x="697" y="861"/>
                    </a:cubicBezTo>
                    <a:cubicBezTo>
                      <a:pt x="697" y="861"/>
                      <a:pt x="696" y="861"/>
                      <a:pt x="695" y="861"/>
                    </a:cubicBezTo>
                    <a:cubicBezTo>
                      <a:pt x="695" y="860"/>
                      <a:pt x="694" y="860"/>
                      <a:pt x="694" y="860"/>
                    </a:cubicBezTo>
                    <a:cubicBezTo>
                      <a:pt x="693" y="860"/>
                      <a:pt x="693" y="860"/>
                      <a:pt x="693" y="860"/>
                    </a:cubicBezTo>
                    <a:cubicBezTo>
                      <a:pt x="274" y="860"/>
                      <a:pt x="274" y="860"/>
                      <a:pt x="274" y="860"/>
                    </a:cubicBezTo>
                    <a:cubicBezTo>
                      <a:pt x="273" y="860"/>
                      <a:pt x="272" y="860"/>
                      <a:pt x="271" y="860"/>
                    </a:cubicBezTo>
                    <a:cubicBezTo>
                      <a:pt x="271" y="861"/>
                      <a:pt x="270" y="860"/>
                      <a:pt x="269" y="861"/>
                    </a:cubicBezTo>
                    <a:cubicBezTo>
                      <a:pt x="268" y="861"/>
                      <a:pt x="267" y="862"/>
                      <a:pt x="266" y="862"/>
                    </a:cubicBezTo>
                    <a:cubicBezTo>
                      <a:pt x="265" y="863"/>
                      <a:pt x="265" y="863"/>
                      <a:pt x="265" y="863"/>
                    </a:cubicBezTo>
                    <a:cubicBezTo>
                      <a:pt x="265" y="863"/>
                      <a:pt x="264" y="863"/>
                      <a:pt x="264" y="864"/>
                    </a:cubicBezTo>
                    <a:cubicBezTo>
                      <a:pt x="263" y="865"/>
                      <a:pt x="263" y="865"/>
                      <a:pt x="262" y="866"/>
                    </a:cubicBezTo>
                    <a:cubicBezTo>
                      <a:pt x="262" y="866"/>
                      <a:pt x="262" y="867"/>
                      <a:pt x="262" y="867"/>
                    </a:cubicBezTo>
                    <a:cubicBezTo>
                      <a:pt x="261" y="868"/>
                      <a:pt x="261" y="867"/>
                      <a:pt x="261" y="869"/>
                    </a:cubicBezTo>
                    <a:cubicBezTo>
                      <a:pt x="261" y="871"/>
                      <a:pt x="261" y="871"/>
                      <a:pt x="261" y="871"/>
                    </a:cubicBezTo>
                    <a:cubicBezTo>
                      <a:pt x="260" y="871"/>
                      <a:pt x="260" y="871"/>
                      <a:pt x="260" y="871"/>
                    </a:cubicBezTo>
                    <a:cubicBezTo>
                      <a:pt x="260" y="872"/>
                      <a:pt x="260" y="872"/>
                      <a:pt x="260" y="872"/>
                    </a:cubicBezTo>
                    <a:cubicBezTo>
                      <a:pt x="260" y="876"/>
                      <a:pt x="260" y="876"/>
                      <a:pt x="260" y="876"/>
                    </a:cubicBezTo>
                    <a:cubicBezTo>
                      <a:pt x="259" y="883"/>
                      <a:pt x="259" y="883"/>
                      <a:pt x="259" y="883"/>
                    </a:cubicBezTo>
                    <a:cubicBezTo>
                      <a:pt x="259" y="886"/>
                      <a:pt x="259" y="888"/>
                      <a:pt x="259" y="891"/>
                    </a:cubicBezTo>
                    <a:cubicBezTo>
                      <a:pt x="252" y="969"/>
                      <a:pt x="245" y="1042"/>
                      <a:pt x="239" y="1104"/>
                    </a:cubicBezTo>
                    <a:cubicBezTo>
                      <a:pt x="239" y="1112"/>
                      <a:pt x="238" y="1120"/>
                      <a:pt x="237" y="1128"/>
                    </a:cubicBezTo>
                    <a:cubicBezTo>
                      <a:pt x="237" y="1136"/>
                      <a:pt x="236" y="1143"/>
                      <a:pt x="235" y="1151"/>
                    </a:cubicBezTo>
                    <a:cubicBezTo>
                      <a:pt x="233" y="1165"/>
                      <a:pt x="231" y="1179"/>
                      <a:pt x="229" y="1192"/>
                    </a:cubicBezTo>
                    <a:cubicBezTo>
                      <a:pt x="225" y="1219"/>
                      <a:pt x="222" y="1241"/>
                      <a:pt x="219" y="1260"/>
                    </a:cubicBezTo>
                    <a:cubicBezTo>
                      <a:pt x="216" y="1279"/>
                      <a:pt x="214" y="1294"/>
                      <a:pt x="213" y="1304"/>
                    </a:cubicBezTo>
                    <a:cubicBezTo>
                      <a:pt x="211" y="1314"/>
                      <a:pt x="210" y="1319"/>
                      <a:pt x="210" y="1319"/>
                    </a:cubicBezTo>
                    <a:cubicBezTo>
                      <a:pt x="210" y="1319"/>
                      <a:pt x="210" y="1314"/>
                      <a:pt x="211" y="1304"/>
                    </a:cubicBezTo>
                    <a:cubicBezTo>
                      <a:pt x="211" y="1293"/>
                      <a:pt x="211" y="1278"/>
                      <a:pt x="212" y="1259"/>
                    </a:cubicBezTo>
                    <a:cubicBezTo>
                      <a:pt x="212" y="1241"/>
                      <a:pt x="213" y="1217"/>
                      <a:pt x="214" y="1191"/>
                    </a:cubicBezTo>
                    <a:cubicBezTo>
                      <a:pt x="215" y="1178"/>
                      <a:pt x="215" y="1164"/>
                      <a:pt x="216" y="1149"/>
                    </a:cubicBezTo>
                    <a:cubicBezTo>
                      <a:pt x="216" y="1142"/>
                      <a:pt x="217" y="1134"/>
                      <a:pt x="218" y="1126"/>
                    </a:cubicBezTo>
                    <a:cubicBezTo>
                      <a:pt x="219" y="1119"/>
                      <a:pt x="219" y="1111"/>
                      <a:pt x="220" y="1103"/>
                    </a:cubicBezTo>
                    <a:cubicBezTo>
                      <a:pt x="226" y="1038"/>
                      <a:pt x="233" y="962"/>
                      <a:pt x="240" y="882"/>
                    </a:cubicBezTo>
                    <a:cubicBezTo>
                      <a:pt x="241" y="874"/>
                      <a:pt x="241" y="874"/>
                      <a:pt x="241" y="874"/>
                    </a:cubicBezTo>
                    <a:cubicBezTo>
                      <a:pt x="241" y="870"/>
                      <a:pt x="241" y="870"/>
                      <a:pt x="241" y="870"/>
                    </a:cubicBezTo>
                    <a:cubicBezTo>
                      <a:pt x="241" y="869"/>
                      <a:pt x="241" y="869"/>
                      <a:pt x="241" y="869"/>
                    </a:cubicBezTo>
                    <a:cubicBezTo>
                      <a:pt x="241" y="870"/>
                      <a:pt x="242" y="868"/>
                      <a:pt x="242" y="868"/>
                    </a:cubicBezTo>
                    <a:cubicBezTo>
                      <a:pt x="242" y="867"/>
                      <a:pt x="242" y="867"/>
                      <a:pt x="242" y="867"/>
                    </a:cubicBezTo>
                    <a:cubicBezTo>
                      <a:pt x="242" y="865"/>
                      <a:pt x="242" y="865"/>
                      <a:pt x="242" y="865"/>
                    </a:cubicBezTo>
                    <a:cubicBezTo>
                      <a:pt x="242" y="865"/>
                      <a:pt x="243" y="862"/>
                      <a:pt x="244" y="860"/>
                    </a:cubicBezTo>
                    <a:cubicBezTo>
                      <a:pt x="245" y="858"/>
                      <a:pt x="246" y="857"/>
                      <a:pt x="247" y="855"/>
                    </a:cubicBezTo>
                    <a:cubicBezTo>
                      <a:pt x="247" y="853"/>
                      <a:pt x="249" y="852"/>
                      <a:pt x="250" y="851"/>
                    </a:cubicBezTo>
                    <a:cubicBezTo>
                      <a:pt x="251" y="849"/>
                      <a:pt x="253" y="848"/>
                      <a:pt x="254" y="847"/>
                    </a:cubicBezTo>
                    <a:cubicBezTo>
                      <a:pt x="255" y="846"/>
                      <a:pt x="255" y="846"/>
                      <a:pt x="255" y="846"/>
                    </a:cubicBezTo>
                    <a:cubicBezTo>
                      <a:pt x="238" y="630"/>
                      <a:pt x="238" y="630"/>
                      <a:pt x="238" y="630"/>
                    </a:cubicBezTo>
                    <a:cubicBezTo>
                      <a:pt x="121" y="693"/>
                      <a:pt x="59" y="806"/>
                      <a:pt x="27" y="943"/>
                    </a:cubicBezTo>
                    <a:cubicBezTo>
                      <a:pt x="27" y="943"/>
                      <a:pt x="27" y="943"/>
                      <a:pt x="27" y="943"/>
                    </a:cubicBezTo>
                    <a:cubicBezTo>
                      <a:pt x="12" y="1008"/>
                      <a:pt x="5" y="1074"/>
                      <a:pt x="2" y="1132"/>
                    </a:cubicBezTo>
                    <a:cubicBezTo>
                      <a:pt x="1" y="1151"/>
                      <a:pt x="0" y="1166"/>
                      <a:pt x="4" y="1181"/>
                    </a:cubicBezTo>
                    <a:cubicBezTo>
                      <a:pt x="9" y="1195"/>
                      <a:pt x="19" y="1209"/>
                      <a:pt x="30" y="1218"/>
                    </a:cubicBezTo>
                    <a:cubicBezTo>
                      <a:pt x="53" y="1239"/>
                      <a:pt x="68" y="1250"/>
                      <a:pt x="68" y="1250"/>
                    </a:cubicBezTo>
                    <a:cubicBezTo>
                      <a:pt x="88" y="1264"/>
                      <a:pt x="107" y="1255"/>
                      <a:pt x="111" y="1230"/>
                    </a:cubicBezTo>
                    <a:cubicBezTo>
                      <a:pt x="149" y="1060"/>
                      <a:pt x="149" y="1060"/>
                      <a:pt x="149" y="1060"/>
                    </a:cubicBezTo>
                    <a:cubicBezTo>
                      <a:pt x="156" y="1035"/>
                      <a:pt x="159" y="1036"/>
                      <a:pt x="155" y="1061"/>
                    </a:cubicBezTo>
                    <a:cubicBezTo>
                      <a:pt x="142" y="1253"/>
                      <a:pt x="142" y="1253"/>
                      <a:pt x="142" y="1253"/>
                    </a:cubicBezTo>
                    <a:cubicBezTo>
                      <a:pt x="142" y="1279"/>
                      <a:pt x="161" y="1308"/>
                      <a:pt x="183" y="1317"/>
                    </a:cubicBezTo>
                    <a:cubicBezTo>
                      <a:pt x="183" y="1317"/>
                      <a:pt x="191" y="1320"/>
                      <a:pt x="206" y="1326"/>
                    </a:cubicBezTo>
                    <a:cubicBezTo>
                      <a:pt x="210" y="1324"/>
                      <a:pt x="214" y="1325"/>
                      <a:pt x="217" y="1328"/>
                    </a:cubicBezTo>
                    <a:cubicBezTo>
                      <a:pt x="217" y="1328"/>
                      <a:pt x="219" y="1330"/>
                      <a:pt x="221" y="1332"/>
                    </a:cubicBezTo>
                    <a:cubicBezTo>
                      <a:pt x="223" y="1333"/>
                      <a:pt x="226" y="1334"/>
                      <a:pt x="229" y="1334"/>
                    </a:cubicBezTo>
                    <a:cubicBezTo>
                      <a:pt x="224" y="1334"/>
                      <a:pt x="224" y="1334"/>
                      <a:pt x="224" y="1334"/>
                    </a:cubicBezTo>
                    <a:cubicBezTo>
                      <a:pt x="246" y="1353"/>
                      <a:pt x="323" y="1406"/>
                      <a:pt x="479" y="1406"/>
                    </a:cubicBezTo>
                    <a:cubicBezTo>
                      <a:pt x="634" y="1406"/>
                      <a:pt x="716" y="1353"/>
                      <a:pt x="740" y="1334"/>
                    </a:cubicBezTo>
                    <a:cubicBezTo>
                      <a:pt x="734" y="1334"/>
                      <a:pt x="734" y="1334"/>
                      <a:pt x="734" y="1334"/>
                    </a:cubicBezTo>
                    <a:cubicBezTo>
                      <a:pt x="738" y="1333"/>
                      <a:pt x="742" y="1332"/>
                      <a:pt x="746" y="1330"/>
                    </a:cubicBezTo>
                    <a:cubicBezTo>
                      <a:pt x="747" y="1329"/>
                      <a:pt x="748" y="1328"/>
                      <a:pt x="748" y="1328"/>
                    </a:cubicBezTo>
                    <a:cubicBezTo>
                      <a:pt x="751" y="1325"/>
                      <a:pt x="755" y="1324"/>
                      <a:pt x="758" y="1325"/>
                    </a:cubicBezTo>
                    <a:cubicBezTo>
                      <a:pt x="769" y="1321"/>
                      <a:pt x="775" y="1319"/>
                      <a:pt x="775" y="1319"/>
                    </a:cubicBezTo>
                    <a:cubicBezTo>
                      <a:pt x="797" y="1310"/>
                      <a:pt x="815" y="1281"/>
                      <a:pt x="816" y="1256"/>
                    </a:cubicBezTo>
                    <a:cubicBezTo>
                      <a:pt x="803" y="1061"/>
                      <a:pt x="803" y="1061"/>
                      <a:pt x="803" y="1061"/>
                    </a:cubicBezTo>
                    <a:cubicBezTo>
                      <a:pt x="799" y="1036"/>
                      <a:pt x="802" y="1035"/>
                      <a:pt x="809" y="1060"/>
                    </a:cubicBezTo>
                    <a:cubicBezTo>
                      <a:pt x="848" y="1232"/>
                      <a:pt x="848" y="1232"/>
                      <a:pt x="848" y="1232"/>
                    </a:cubicBezTo>
                    <a:cubicBezTo>
                      <a:pt x="851" y="1258"/>
                      <a:pt x="870" y="1267"/>
                      <a:pt x="890" y="1253"/>
                    </a:cubicBezTo>
                    <a:cubicBezTo>
                      <a:pt x="890" y="1253"/>
                      <a:pt x="908" y="1240"/>
                      <a:pt x="932" y="1219"/>
                    </a:cubicBezTo>
                    <a:cubicBezTo>
                      <a:pt x="943" y="1210"/>
                      <a:pt x="953" y="1196"/>
                      <a:pt x="958" y="1181"/>
                    </a:cubicBezTo>
                    <a:cubicBezTo>
                      <a:pt x="962" y="1166"/>
                      <a:pt x="961" y="1152"/>
                      <a:pt x="960" y="1132"/>
                    </a:cubicBezTo>
                    <a:close/>
                    <a:moveTo>
                      <a:pt x="310" y="992"/>
                    </a:moveTo>
                    <a:cubicBezTo>
                      <a:pt x="297" y="992"/>
                      <a:pt x="286" y="982"/>
                      <a:pt x="286" y="968"/>
                    </a:cubicBezTo>
                    <a:cubicBezTo>
                      <a:pt x="286" y="955"/>
                      <a:pt x="297" y="944"/>
                      <a:pt x="310" y="944"/>
                    </a:cubicBezTo>
                    <a:cubicBezTo>
                      <a:pt x="324" y="944"/>
                      <a:pt x="334" y="955"/>
                      <a:pt x="334" y="968"/>
                    </a:cubicBezTo>
                    <a:cubicBezTo>
                      <a:pt x="334" y="982"/>
                      <a:pt x="324" y="992"/>
                      <a:pt x="310" y="992"/>
                    </a:cubicBezTo>
                    <a:close/>
                    <a:moveTo>
                      <a:pt x="667" y="975"/>
                    </a:moveTo>
                    <a:cubicBezTo>
                      <a:pt x="664" y="985"/>
                      <a:pt x="654" y="992"/>
                      <a:pt x="644" y="992"/>
                    </a:cubicBezTo>
                    <a:cubicBezTo>
                      <a:pt x="630" y="992"/>
                      <a:pt x="620" y="982"/>
                      <a:pt x="620" y="968"/>
                    </a:cubicBezTo>
                    <a:cubicBezTo>
                      <a:pt x="620" y="955"/>
                      <a:pt x="630" y="944"/>
                      <a:pt x="644" y="944"/>
                    </a:cubicBezTo>
                    <a:cubicBezTo>
                      <a:pt x="656" y="944"/>
                      <a:pt x="666" y="953"/>
                      <a:pt x="667" y="965"/>
                    </a:cubicBezTo>
                    <a:cubicBezTo>
                      <a:pt x="668" y="966"/>
                      <a:pt x="668" y="967"/>
                      <a:pt x="668" y="968"/>
                    </a:cubicBezTo>
                    <a:cubicBezTo>
                      <a:pt x="668" y="971"/>
                      <a:pt x="667" y="973"/>
                      <a:pt x="667" y="975"/>
                    </a:cubicBezTo>
                    <a:close/>
                    <a:moveTo>
                      <a:pt x="257" y="324"/>
                    </a:moveTo>
                    <a:cubicBezTo>
                      <a:pt x="259" y="325"/>
                      <a:pt x="260" y="326"/>
                      <a:pt x="261" y="327"/>
                    </a:cubicBezTo>
                    <a:cubicBezTo>
                      <a:pt x="261" y="327"/>
                      <a:pt x="263" y="328"/>
                      <a:pt x="267" y="330"/>
                    </a:cubicBezTo>
                    <a:cubicBezTo>
                      <a:pt x="267" y="330"/>
                      <a:pt x="267" y="331"/>
                      <a:pt x="267" y="332"/>
                    </a:cubicBezTo>
                    <a:cubicBezTo>
                      <a:pt x="269" y="337"/>
                      <a:pt x="269" y="337"/>
                      <a:pt x="269" y="337"/>
                    </a:cubicBezTo>
                    <a:cubicBezTo>
                      <a:pt x="269" y="338"/>
                      <a:pt x="270" y="338"/>
                      <a:pt x="270" y="339"/>
                    </a:cubicBezTo>
                    <a:cubicBezTo>
                      <a:pt x="270" y="339"/>
                      <a:pt x="270" y="340"/>
                      <a:pt x="271" y="340"/>
                    </a:cubicBezTo>
                    <a:cubicBezTo>
                      <a:pt x="271" y="341"/>
                      <a:pt x="271" y="341"/>
                      <a:pt x="271" y="341"/>
                    </a:cubicBezTo>
                    <a:cubicBezTo>
                      <a:pt x="273" y="345"/>
                      <a:pt x="273" y="345"/>
                      <a:pt x="273" y="345"/>
                    </a:cubicBezTo>
                    <a:cubicBezTo>
                      <a:pt x="273" y="345"/>
                      <a:pt x="273" y="345"/>
                      <a:pt x="273" y="346"/>
                    </a:cubicBezTo>
                    <a:cubicBezTo>
                      <a:pt x="274" y="346"/>
                      <a:pt x="274" y="347"/>
                      <a:pt x="274" y="347"/>
                    </a:cubicBezTo>
                    <a:cubicBezTo>
                      <a:pt x="277" y="351"/>
                      <a:pt x="277" y="351"/>
                      <a:pt x="277" y="351"/>
                    </a:cubicBezTo>
                    <a:cubicBezTo>
                      <a:pt x="277" y="352"/>
                      <a:pt x="278" y="353"/>
                      <a:pt x="279" y="354"/>
                    </a:cubicBezTo>
                    <a:cubicBezTo>
                      <a:pt x="282" y="358"/>
                      <a:pt x="282" y="358"/>
                      <a:pt x="282" y="358"/>
                    </a:cubicBezTo>
                    <a:cubicBezTo>
                      <a:pt x="283" y="359"/>
                      <a:pt x="283" y="359"/>
                      <a:pt x="284" y="360"/>
                    </a:cubicBezTo>
                    <a:cubicBezTo>
                      <a:pt x="285" y="361"/>
                      <a:pt x="285" y="361"/>
                      <a:pt x="285" y="361"/>
                    </a:cubicBezTo>
                    <a:cubicBezTo>
                      <a:pt x="292" y="368"/>
                      <a:pt x="292" y="368"/>
                      <a:pt x="292" y="368"/>
                    </a:cubicBezTo>
                    <a:cubicBezTo>
                      <a:pt x="293" y="371"/>
                      <a:pt x="293" y="371"/>
                      <a:pt x="293" y="371"/>
                    </a:cubicBezTo>
                    <a:cubicBezTo>
                      <a:pt x="293" y="377"/>
                      <a:pt x="296" y="384"/>
                      <a:pt x="301" y="389"/>
                    </a:cubicBezTo>
                    <a:cubicBezTo>
                      <a:pt x="306" y="395"/>
                      <a:pt x="313" y="400"/>
                      <a:pt x="320" y="404"/>
                    </a:cubicBezTo>
                    <a:cubicBezTo>
                      <a:pt x="321" y="404"/>
                      <a:pt x="322" y="405"/>
                      <a:pt x="323" y="405"/>
                    </a:cubicBezTo>
                    <a:cubicBezTo>
                      <a:pt x="326" y="407"/>
                      <a:pt x="328" y="408"/>
                      <a:pt x="331" y="409"/>
                    </a:cubicBezTo>
                    <a:cubicBezTo>
                      <a:pt x="338" y="412"/>
                      <a:pt x="338" y="412"/>
                      <a:pt x="338" y="412"/>
                    </a:cubicBezTo>
                    <a:cubicBezTo>
                      <a:pt x="339" y="412"/>
                      <a:pt x="340" y="413"/>
                      <a:pt x="341" y="413"/>
                    </a:cubicBezTo>
                    <a:cubicBezTo>
                      <a:pt x="342" y="413"/>
                      <a:pt x="343" y="414"/>
                      <a:pt x="344" y="414"/>
                    </a:cubicBezTo>
                    <a:cubicBezTo>
                      <a:pt x="345" y="414"/>
                      <a:pt x="345" y="414"/>
                      <a:pt x="345" y="414"/>
                    </a:cubicBezTo>
                    <a:cubicBezTo>
                      <a:pt x="349" y="416"/>
                      <a:pt x="353" y="417"/>
                      <a:pt x="357" y="417"/>
                    </a:cubicBezTo>
                    <a:cubicBezTo>
                      <a:pt x="358" y="418"/>
                      <a:pt x="360" y="418"/>
                      <a:pt x="362" y="419"/>
                    </a:cubicBezTo>
                    <a:cubicBezTo>
                      <a:pt x="364" y="419"/>
                      <a:pt x="367" y="420"/>
                      <a:pt x="370" y="420"/>
                    </a:cubicBezTo>
                    <a:cubicBezTo>
                      <a:pt x="384" y="423"/>
                      <a:pt x="384" y="423"/>
                      <a:pt x="384" y="423"/>
                    </a:cubicBezTo>
                    <a:cubicBezTo>
                      <a:pt x="386" y="423"/>
                      <a:pt x="389" y="424"/>
                      <a:pt x="392" y="424"/>
                    </a:cubicBezTo>
                    <a:cubicBezTo>
                      <a:pt x="394" y="424"/>
                      <a:pt x="396" y="425"/>
                      <a:pt x="397" y="425"/>
                    </a:cubicBezTo>
                    <a:cubicBezTo>
                      <a:pt x="403" y="426"/>
                      <a:pt x="409" y="426"/>
                      <a:pt x="416" y="427"/>
                    </a:cubicBezTo>
                    <a:cubicBezTo>
                      <a:pt x="419" y="427"/>
                      <a:pt x="422" y="427"/>
                      <a:pt x="425" y="427"/>
                    </a:cubicBezTo>
                    <a:cubicBezTo>
                      <a:pt x="431" y="428"/>
                      <a:pt x="436" y="428"/>
                      <a:pt x="442" y="428"/>
                    </a:cubicBezTo>
                    <a:cubicBezTo>
                      <a:pt x="446" y="429"/>
                      <a:pt x="449" y="429"/>
                      <a:pt x="452" y="429"/>
                    </a:cubicBezTo>
                    <a:cubicBezTo>
                      <a:pt x="480" y="429"/>
                      <a:pt x="480" y="429"/>
                      <a:pt x="480" y="429"/>
                    </a:cubicBezTo>
                    <a:cubicBezTo>
                      <a:pt x="508" y="429"/>
                      <a:pt x="508" y="429"/>
                      <a:pt x="508" y="429"/>
                    </a:cubicBezTo>
                    <a:cubicBezTo>
                      <a:pt x="514" y="429"/>
                      <a:pt x="520" y="428"/>
                      <a:pt x="526" y="428"/>
                    </a:cubicBezTo>
                    <a:cubicBezTo>
                      <a:pt x="529" y="428"/>
                      <a:pt x="532" y="428"/>
                      <a:pt x="536" y="428"/>
                    </a:cubicBezTo>
                    <a:cubicBezTo>
                      <a:pt x="553" y="426"/>
                      <a:pt x="553" y="426"/>
                      <a:pt x="553" y="426"/>
                    </a:cubicBezTo>
                    <a:cubicBezTo>
                      <a:pt x="556" y="426"/>
                      <a:pt x="560" y="426"/>
                      <a:pt x="563" y="425"/>
                    </a:cubicBezTo>
                    <a:cubicBezTo>
                      <a:pt x="577" y="424"/>
                      <a:pt x="577" y="424"/>
                      <a:pt x="577" y="424"/>
                    </a:cubicBezTo>
                    <a:cubicBezTo>
                      <a:pt x="580" y="423"/>
                      <a:pt x="583" y="423"/>
                      <a:pt x="585" y="422"/>
                    </a:cubicBezTo>
                    <a:cubicBezTo>
                      <a:pt x="587" y="422"/>
                      <a:pt x="589" y="422"/>
                      <a:pt x="590" y="422"/>
                    </a:cubicBezTo>
                    <a:cubicBezTo>
                      <a:pt x="593" y="421"/>
                      <a:pt x="593" y="421"/>
                      <a:pt x="593" y="421"/>
                    </a:cubicBezTo>
                    <a:cubicBezTo>
                      <a:pt x="594" y="421"/>
                      <a:pt x="596" y="421"/>
                      <a:pt x="597" y="420"/>
                    </a:cubicBezTo>
                    <a:cubicBezTo>
                      <a:pt x="604" y="419"/>
                      <a:pt x="604" y="419"/>
                      <a:pt x="604" y="419"/>
                    </a:cubicBezTo>
                    <a:cubicBezTo>
                      <a:pt x="609" y="418"/>
                      <a:pt x="613" y="417"/>
                      <a:pt x="616" y="416"/>
                    </a:cubicBezTo>
                    <a:cubicBezTo>
                      <a:pt x="618" y="415"/>
                      <a:pt x="618" y="415"/>
                      <a:pt x="618" y="415"/>
                    </a:cubicBezTo>
                    <a:cubicBezTo>
                      <a:pt x="622" y="414"/>
                      <a:pt x="626" y="413"/>
                      <a:pt x="629" y="412"/>
                    </a:cubicBezTo>
                    <a:cubicBezTo>
                      <a:pt x="635" y="409"/>
                      <a:pt x="635" y="409"/>
                      <a:pt x="635" y="409"/>
                    </a:cubicBezTo>
                    <a:cubicBezTo>
                      <a:pt x="644" y="405"/>
                      <a:pt x="644" y="405"/>
                      <a:pt x="644" y="405"/>
                    </a:cubicBezTo>
                    <a:cubicBezTo>
                      <a:pt x="645" y="405"/>
                      <a:pt x="645" y="405"/>
                      <a:pt x="645" y="404"/>
                    </a:cubicBezTo>
                    <a:cubicBezTo>
                      <a:pt x="646" y="404"/>
                      <a:pt x="646" y="404"/>
                      <a:pt x="647" y="404"/>
                    </a:cubicBezTo>
                    <a:cubicBezTo>
                      <a:pt x="649" y="402"/>
                      <a:pt x="649" y="402"/>
                      <a:pt x="649" y="402"/>
                    </a:cubicBezTo>
                    <a:cubicBezTo>
                      <a:pt x="650" y="402"/>
                      <a:pt x="651" y="401"/>
                      <a:pt x="652" y="400"/>
                    </a:cubicBezTo>
                    <a:cubicBezTo>
                      <a:pt x="657" y="396"/>
                      <a:pt x="657" y="396"/>
                      <a:pt x="657" y="396"/>
                    </a:cubicBezTo>
                    <a:cubicBezTo>
                      <a:pt x="657" y="396"/>
                      <a:pt x="658" y="395"/>
                      <a:pt x="659" y="394"/>
                    </a:cubicBezTo>
                    <a:cubicBezTo>
                      <a:pt x="659" y="394"/>
                      <a:pt x="660" y="393"/>
                      <a:pt x="661" y="392"/>
                    </a:cubicBezTo>
                    <a:cubicBezTo>
                      <a:pt x="665" y="387"/>
                      <a:pt x="668" y="381"/>
                      <a:pt x="669" y="374"/>
                    </a:cubicBezTo>
                    <a:cubicBezTo>
                      <a:pt x="670" y="372"/>
                      <a:pt x="670" y="372"/>
                      <a:pt x="670" y="372"/>
                    </a:cubicBezTo>
                    <a:cubicBezTo>
                      <a:pt x="675" y="367"/>
                      <a:pt x="675" y="367"/>
                      <a:pt x="675" y="367"/>
                    </a:cubicBezTo>
                    <a:cubicBezTo>
                      <a:pt x="676" y="366"/>
                      <a:pt x="676" y="365"/>
                      <a:pt x="677" y="365"/>
                    </a:cubicBezTo>
                    <a:cubicBezTo>
                      <a:pt x="677" y="364"/>
                      <a:pt x="678" y="364"/>
                      <a:pt x="678" y="363"/>
                    </a:cubicBezTo>
                    <a:cubicBezTo>
                      <a:pt x="679" y="363"/>
                      <a:pt x="679" y="363"/>
                      <a:pt x="679" y="363"/>
                    </a:cubicBezTo>
                    <a:cubicBezTo>
                      <a:pt x="679" y="362"/>
                      <a:pt x="680" y="362"/>
                      <a:pt x="681" y="361"/>
                    </a:cubicBezTo>
                    <a:cubicBezTo>
                      <a:pt x="681" y="360"/>
                      <a:pt x="681" y="360"/>
                      <a:pt x="681" y="360"/>
                    </a:cubicBezTo>
                    <a:cubicBezTo>
                      <a:pt x="682" y="359"/>
                      <a:pt x="683" y="358"/>
                      <a:pt x="684" y="357"/>
                    </a:cubicBezTo>
                    <a:cubicBezTo>
                      <a:pt x="685" y="356"/>
                      <a:pt x="685" y="355"/>
                      <a:pt x="686" y="354"/>
                    </a:cubicBezTo>
                    <a:cubicBezTo>
                      <a:pt x="687" y="353"/>
                      <a:pt x="687" y="353"/>
                      <a:pt x="687" y="353"/>
                    </a:cubicBezTo>
                    <a:cubicBezTo>
                      <a:pt x="687" y="352"/>
                      <a:pt x="688" y="351"/>
                      <a:pt x="688" y="350"/>
                    </a:cubicBezTo>
                    <a:cubicBezTo>
                      <a:pt x="689" y="349"/>
                      <a:pt x="689" y="349"/>
                      <a:pt x="689" y="349"/>
                    </a:cubicBezTo>
                    <a:cubicBezTo>
                      <a:pt x="690" y="348"/>
                      <a:pt x="690" y="347"/>
                      <a:pt x="690" y="347"/>
                    </a:cubicBezTo>
                    <a:cubicBezTo>
                      <a:pt x="691" y="345"/>
                      <a:pt x="691" y="345"/>
                      <a:pt x="691" y="345"/>
                    </a:cubicBezTo>
                    <a:cubicBezTo>
                      <a:pt x="691" y="344"/>
                      <a:pt x="692" y="344"/>
                      <a:pt x="692" y="343"/>
                    </a:cubicBezTo>
                    <a:cubicBezTo>
                      <a:pt x="693" y="341"/>
                      <a:pt x="693" y="341"/>
                      <a:pt x="693" y="341"/>
                    </a:cubicBezTo>
                    <a:cubicBezTo>
                      <a:pt x="693" y="341"/>
                      <a:pt x="693" y="340"/>
                      <a:pt x="693" y="340"/>
                    </a:cubicBezTo>
                    <a:cubicBezTo>
                      <a:pt x="694" y="339"/>
                      <a:pt x="694" y="339"/>
                      <a:pt x="694" y="339"/>
                    </a:cubicBezTo>
                    <a:cubicBezTo>
                      <a:pt x="694" y="338"/>
                      <a:pt x="694" y="338"/>
                      <a:pt x="694" y="338"/>
                    </a:cubicBezTo>
                    <a:cubicBezTo>
                      <a:pt x="694" y="337"/>
                      <a:pt x="695" y="336"/>
                      <a:pt x="695" y="335"/>
                    </a:cubicBezTo>
                    <a:cubicBezTo>
                      <a:pt x="695" y="333"/>
                      <a:pt x="696" y="332"/>
                      <a:pt x="696" y="330"/>
                    </a:cubicBezTo>
                    <a:cubicBezTo>
                      <a:pt x="701" y="328"/>
                      <a:pt x="704" y="326"/>
                      <a:pt x="704" y="326"/>
                    </a:cubicBezTo>
                    <a:cubicBezTo>
                      <a:pt x="705" y="326"/>
                      <a:pt x="705" y="326"/>
                      <a:pt x="705" y="326"/>
                    </a:cubicBezTo>
                    <a:cubicBezTo>
                      <a:pt x="708" y="324"/>
                      <a:pt x="711" y="321"/>
                      <a:pt x="713" y="318"/>
                    </a:cubicBezTo>
                    <a:cubicBezTo>
                      <a:pt x="718" y="312"/>
                      <a:pt x="721" y="304"/>
                      <a:pt x="721" y="297"/>
                    </a:cubicBezTo>
                    <a:cubicBezTo>
                      <a:pt x="721" y="255"/>
                      <a:pt x="721" y="255"/>
                      <a:pt x="721" y="255"/>
                    </a:cubicBezTo>
                    <a:cubicBezTo>
                      <a:pt x="721" y="245"/>
                      <a:pt x="712" y="236"/>
                      <a:pt x="702" y="236"/>
                    </a:cubicBezTo>
                    <a:cubicBezTo>
                      <a:pt x="698" y="236"/>
                      <a:pt x="698" y="236"/>
                      <a:pt x="698" y="236"/>
                    </a:cubicBezTo>
                    <a:cubicBezTo>
                      <a:pt x="697" y="232"/>
                      <a:pt x="696" y="228"/>
                      <a:pt x="695" y="225"/>
                    </a:cubicBezTo>
                    <a:cubicBezTo>
                      <a:pt x="678" y="167"/>
                      <a:pt x="649" y="119"/>
                      <a:pt x="601" y="90"/>
                    </a:cubicBezTo>
                    <a:cubicBezTo>
                      <a:pt x="601" y="96"/>
                      <a:pt x="600" y="102"/>
                      <a:pt x="600" y="107"/>
                    </a:cubicBezTo>
                    <a:cubicBezTo>
                      <a:pt x="598" y="124"/>
                      <a:pt x="597" y="141"/>
                      <a:pt x="596" y="156"/>
                    </a:cubicBezTo>
                    <a:cubicBezTo>
                      <a:pt x="593" y="186"/>
                      <a:pt x="590" y="211"/>
                      <a:pt x="588" y="228"/>
                    </a:cubicBezTo>
                    <a:cubicBezTo>
                      <a:pt x="588" y="231"/>
                      <a:pt x="588" y="234"/>
                      <a:pt x="587" y="236"/>
                    </a:cubicBezTo>
                    <a:cubicBezTo>
                      <a:pt x="587" y="241"/>
                      <a:pt x="586" y="246"/>
                      <a:pt x="586" y="249"/>
                    </a:cubicBezTo>
                    <a:cubicBezTo>
                      <a:pt x="585" y="253"/>
                      <a:pt x="585" y="256"/>
                      <a:pt x="585" y="256"/>
                    </a:cubicBezTo>
                    <a:cubicBezTo>
                      <a:pt x="585" y="256"/>
                      <a:pt x="585" y="253"/>
                      <a:pt x="585" y="249"/>
                    </a:cubicBezTo>
                    <a:cubicBezTo>
                      <a:pt x="585" y="245"/>
                      <a:pt x="585" y="241"/>
                      <a:pt x="585" y="236"/>
                    </a:cubicBezTo>
                    <a:cubicBezTo>
                      <a:pt x="585" y="234"/>
                      <a:pt x="584" y="231"/>
                      <a:pt x="584" y="228"/>
                    </a:cubicBezTo>
                    <a:cubicBezTo>
                      <a:pt x="584" y="211"/>
                      <a:pt x="584" y="185"/>
                      <a:pt x="585" y="155"/>
                    </a:cubicBezTo>
                    <a:cubicBezTo>
                      <a:pt x="585" y="140"/>
                      <a:pt x="585" y="124"/>
                      <a:pt x="585" y="106"/>
                    </a:cubicBezTo>
                    <a:cubicBezTo>
                      <a:pt x="586" y="99"/>
                      <a:pt x="586" y="91"/>
                      <a:pt x="586" y="82"/>
                    </a:cubicBezTo>
                    <a:cubicBezTo>
                      <a:pt x="586" y="82"/>
                      <a:pt x="586" y="81"/>
                      <a:pt x="586" y="80"/>
                    </a:cubicBezTo>
                    <a:cubicBezTo>
                      <a:pt x="586" y="75"/>
                      <a:pt x="586" y="71"/>
                      <a:pt x="586" y="66"/>
                    </a:cubicBezTo>
                    <a:cubicBezTo>
                      <a:pt x="587" y="64"/>
                      <a:pt x="587" y="61"/>
                      <a:pt x="587" y="59"/>
                    </a:cubicBezTo>
                    <a:cubicBezTo>
                      <a:pt x="587" y="58"/>
                      <a:pt x="586" y="58"/>
                      <a:pt x="586" y="57"/>
                    </a:cubicBezTo>
                    <a:cubicBezTo>
                      <a:pt x="586" y="56"/>
                      <a:pt x="586" y="56"/>
                      <a:pt x="586" y="55"/>
                    </a:cubicBezTo>
                    <a:cubicBezTo>
                      <a:pt x="585" y="53"/>
                      <a:pt x="583" y="51"/>
                      <a:pt x="581" y="50"/>
                    </a:cubicBezTo>
                    <a:cubicBezTo>
                      <a:pt x="580" y="50"/>
                      <a:pt x="580" y="50"/>
                      <a:pt x="580" y="50"/>
                    </a:cubicBezTo>
                    <a:cubicBezTo>
                      <a:pt x="580" y="49"/>
                      <a:pt x="580" y="49"/>
                      <a:pt x="580" y="49"/>
                    </a:cubicBezTo>
                    <a:cubicBezTo>
                      <a:pt x="579" y="49"/>
                      <a:pt x="579" y="49"/>
                      <a:pt x="579" y="49"/>
                    </a:cubicBezTo>
                    <a:cubicBezTo>
                      <a:pt x="577" y="49"/>
                      <a:pt x="577" y="49"/>
                      <a:pt x="577" y="49"/>
                    </a:cubicBezTo>
                    <a:cubicBezTo>
                      <a:pt x="576" y="49"/>
                      <a:pt x="576" y="49"/>
                      <a:pt x="576" y="49"/>
                    </a:cubicBezTo>
                    <a:cubicBezTo>
                      <a:pt x="576" y="49"/>
                      <a:pt x="576" y="49"/>
                      <a:pt x="576" y="49"/>
                    </a:cubicBezTo>
                    <a:cubicBezTo>
                      <a:pt x="576" y="49"/>
                      <a:pt x="576" y="49"/>
                      <a:pt x="576" y="49"/>
                    </a:cubicBezTo>
                    <a:cubicBezTo>
                      <a:pt x="574" y="49"/>
                      <a:pt x="574" y="49"/>
                      <a:pt x="574" y="49"/>
                    </a:cubicBezTo>
                    <a:cubicBezTo>
                      <a:pt x="571" y="49"/>
                      <a:pt x="571" y="49"/>
                      <a:pt x="571" y="49"/>
                    </a:cubicBezTo>
                    <a:cubicBezTo>
                      <a:pt x="563" y="49"/>
                      <a:pt x="556" y="49"/>
                      <a:pt x="548" y="49"/>
                    </a:cubicBezTo>
                    <a:cubicBezTo>
                      <a:pt x="549" y="56"/>
                      <a:pt x="549" y="63"/>
                      <a:pt x="550" y="69"/>
                    </a:cubicBezTo>
                    <a:cubicBezTo>
                      <a:pt x="550" y="71"/>
                      <a:pt x="550" y="73"/>
                      <a:pt x="550" y="75"/>
                    </a:cubicBezTo>
                    <a:cubicBezTo>
                      <a:pt x="552" y="96"/>
                      <a:pt x="554" y="116"/>
                      <a:pt x="555" y="135"/>
                    </a:cubicBezTo>
                    <a:cubicBezTo>
                      <a:pt x="556" y="154"/>
                      <a:pt x="557" y="172"/>
                      <a:pt x="558" y="188"/>
                    </a:cubicBezTo>
                    <a:cubicBezTo>
                      <a:pt x="559" y="206"/>
                      <a:pt x="560" y="222"/>
                      <a:pt x="561" y="236"/>
                    </a:cubicBezTo>
                    <a:cubicBezTo>
                      <a:pt x="561" y="243"/>
                      <a:pt x="562" y="250"/>
                      <a:pt x="562" y="256"/>
                    </a:cubicBezTo>
                    <a:cubicBezTo>
                      <a:pt x="562" y="260"/>
                      <a:pt x="562" y="264"/>
                      <a:pt x="562" y="268"/>
                    </a:cubicBezTo>
                    <a:cubicBezTo>
                      <a:pt x="563" y="278"/>
                      <a:pt x="563" y="285"/>
                      <a:pt x="563" y="290"/>
                    </a:cubicBezTo>
                    <a:cubicBezTo>
                      <a:pt x="563" y="296"/>
                      <a:pt x="563" y="298"/>
                      <a:pt x="563" y="298"/>
                    </a:cubicBezTo>
                    <a:cubicBezTo>
                      <a:pt x="563" y="298"/>
                      <a:pt x="563" y="298"/>
                      <a:pt x="563" y="298"/>
                    </a:cubicBezTo>
                    <a:cubicBezTo>
                      <a:pt x="563" y="298"/>
                      <a:pt x="563" y="296"/>
                      <a:pt x="562" y="291"/>
                    </a:cubicBezTo>
                    <a:cubicBezTo>
                      <a:pt x="561" y="285"/>
                      <a:pt x="560" y="278"/>
                      <a:pt x="559" y="268"/>
                    </a:cubicBezTo>
                    <a:cubicBezTo>
                      <a:pt x="558" y="265"/>
                      <a:pt x="557" y="260"/>
                      <a:pt x="557" y="256"/>
                    </a:cubicBezTo>
                    <a:cubicBezTo>
                      <a:pt x="556" y="250"/>
                      <a:pt x="555" y="243"/>
                      <a:pt x="554" y="236"/>
                    </a:cubicBezTo>
                    <a:cubicBezTo>
                      <a:pt x="552" y="222"/>
                      <a:pt x="550" y="206"/>
                      <a:pt x="547" y="189"/>
                    </a:cubicBezTo>
                    <a:cubicBezTo>
                      <a:pt x="545" y="173"/>
                      <a:pt x="543" y="155"/>
                      <a:pt x="541" y="136"/>
                    </a:cubicBezTo>
                    <a:cubicBezTo>
                      <a:pt x="538" y="117"/>
                      <a:pt x="536" y="97"/>
                      <a:pt x="534" y="77"/>
                    </a:cubicBezTo>
                    <a:cubicBezTo>
                      <a:pt x="533" y="73"/>
                      <a:pt x="533" y="69"/>
                      <a:pt x="532" y="66"/>
                    </a:cubicBezTo>
                    <a:cubicBezTo>
                      <a:pt x="532" y="60"/>
                      <a:pt x="531" y="55"/>
                      <a:pt x="531" y="50"/>
                    </a:cubicBezTo>
                    <a:cubicBezTo>
                      <a:pt x="530" y="46"/>
                      <a:pt x="530" y="43"/>
                      <a:pt x="530" y="40"/>
                    </a:cubicBezTo>
                    <a:cubicBezTo>
                      <a:pt x="529" y="37"/>
                      <a:pt x="529" y="34"/>
                      <a:pt x="528" y="31"/>
                    </a:cubicBezTo>
                    <a:cubicBezTo>
                      <a:pt x="528" y="25"/>
                      <a:pt x="527" y="19"/>
                      <a:pt x="527" y="14"/>
                    </a:cubicBezTo>
                    <a:cubicBezTo>
                      <a:pt x="527" y="12"/>
                      <a:pt x="526" y="11"/>
                      <a:pt x="526" y="10"/>
                    </a:cubicBezTo>
                    <a:cubicBezTo>
                      <a:pt x="526" y="9"/>
                      <a:pt x="526" y="9"/>
                      <a:pt x="526" y="8"/>
                    </a:cubicBezTo>
                    <a:cubicBezTo>
                      <a:pt x="525" y="7"/>
                      <a:pt x="525" y="7"/>
                      <a:pt x="525" y="6"/>
                    </a:cubicBezTo>
                    <a:cubicBezTo>
                      <a:pt x="524" y="5"/>
                      <a:pt x="524" y="5"/>
                      <a:pt x="524" y="5"/>
                    </a:cubicBezTo>
                    <a:cubicBezTo>
                      <a:pt x="523" y="4"/>
                      <a:pt x="523" y="4"/>
                      <a:pt x="523" y="4"/>
                    </a:cubicBezTo>
                    <a:cubicBezTo>
                      <a:pt x="522" y="3"/>
                      <a:pt x="522" y="3"/>
                      <a:pt x="522" y="3"/>
                    </a:cubicBezTo>
                    <a:cubicBezTo>
                      <a:pt x="521" y="3"/>
                      <a:pt x="521" y="3"/>
                      <a:pt x="521" y="3"/>
                    </a:cubicBezTo>
                    <a:cubicBezTo>
                      <a:pt x="521" y="2"/>
                      <a:pt x="520" y="2"/>
                      <a:pt x="519" y="1"/>
                    </a:cubicBezTo>
                    <a:cubicBezTo>
                      <a:pt x="519" y="1"/>
                      <a:pt x="518" y="1"/>
                      <a:pt x="518" y="1"/>
                    </a:cubicBezTo>
                    <a:cubicBezTo>
                      <a:pt x="518" y="1"/>
                      <a:pt x="518" y="1"/>
                      <a:pt x="518" y="1"/>
                    </a:cubicBezTo>
                    <a:cubicBezTo>
                      <a:pt x="517" y="0"/>
                      <a:pt x="517" y="0"/>
                      <a:pt x="517" y="0"/>
                    </a:cubicBezTo>
                    <a:cubicBezTo>
                      <a:pt x="515" y="0"/>
                      <a:pt x="515" y="0"/>
                      <a:pt x="515" y="0"/>
                    </a:cubicBezTo>
                    <a:cubicBezTo>
                      <a:pt x="504" y="0"/>
                      <a:pt x="493" y="0"/>
                      <a:pt x="483" y="0"/>
                    </a:cubicBezTo>
                    <a:cubicBezTo>
                      <a:pt x="472" y="0"/>
                      <a:pt x="461" y="0"/>
                      <a:pt x="450" y="0"/>
                    </a:cubicBezTo>
                    <a:cubicBezTo>
                      <a:pt x="448" y="0"/>
                      <a:pt x="448" y="0"/>
                      <a:pt x="448" y="0"/>
                    </a:cubicBezTo>
                    <a:cubicBezTo>
                      <a:pt x="446" y="0"/>
                      <a:pt x="446" y="0"/>
                      <a:pt x="446" y="0"/>
                    </a:cubicBezTo>
                    <a:cubicBezTo>
                      <a:pt x="445" y="0"/>
                      <a:pt x="445" y="0"/>
                      <a:pt x="445" y="0"/>
                    </a:cubicBezTo>
                    <a:cubicBezTo>
                      <a:pt x="444" y="1"/>
                      <a:pt x="444" y="1"/>
                      <a:pt x="444" y="1"/>
                    </a:cubicBezTo>
                    <a:cubicBezTo>
                      <a:pt x="443" y="1"/>
                      <a:pt x="443" y="1"/>
                      <a:pt x="442" y="2"/>
                    </a:cubicBezTo>
                    <a:cubicBezTo>
                      <a:pt x="441" y="2"/>
                      <a:pt x="441" y="2"/>
                      <a:pt x="440" y="3"/>
                    </a:cubicBezTo>
                    <a:cubicBezTo>
                      <a:pt x="439" y="4"/>
                      <a:pt x="438" y="5"/>
                      <a:pt x="437" y="6"/>
                    </a:cubicBezTo>
                    <a:cubicBezTo>
                      <a:pt x="437" y="7"/>
                      <a:pt x="437" y="7"/>
                      <a:pt x="437" y="7"/>
                    </a:cubicBezTo>
                    <a:cubicBezTo>
                      <a:pt x="436" y="8"/>
                      <a:pt x="436" y="8"/>
                      <a:pt x="436" y="8"/>
                    </a:cubicBezTo>
                    <a:cubicBezTo>
                      <a:pt x="436" y="8"/>
                      <a:pt x="436" y="9"/>
                      <a:pt x="436" y="9"/>
                    </a:cubicBezTo>
                    <a:cubicBezTo>
                      <a:pt x="435" y="11"/>
                      <a:pt x="435" y="11"/>
                      <a:pt x="435" y="11"/>
                    </a:cubicBezTo>
                    <a:cubicBezTo>
                      <a:pt x="435" y="16"/>
                      <a:pt x="434" y="21"/>
                      <a:pt x="434" y="26"/>
                    </a:cubicBezTo>
                    <a:cubicBezTo>
                      <a:pt x="434" y="28"/>
                      <a:pt x="434" y="29"/>
                      <a:pt x="433" y="31"/>
                    </a:cubicBezTo>
                    <a:cubicBezTo>
                      <a:pt x="433" y="34"/>
                      <a:pt x="433" y="37"/>
                      <a:pt x="432" y="40"/>
                    </a:cubicBezTo>
                    <a:cubicBezTo>
                      <a:pt x="432" y="41"/>
                      <a:pt x="432" y="42"/>
                      <a:pt x="432" y="42"/>
                    </a:cubicBezTo>
                    <a:cubicBezTo>
                      <a:pt x="432" y="45"/>
                      <a:pt x="432" y="47"/>
                      <a:pt x="431" y="50"/>
                    </a:cubicBezTo>
                    <a:cubicBezTo>
                      <a:pt x="431" y="55"/>
                      <a:pt x="430" y="61"/>
                      <a:pt x="429" y="66"/>
                    </a:cubicBezTo>
                    <a:cubicBezTo>
                      <a:pt x="429" y="69"/>
                      <a:pt x="429" y="71"/>
                      <a:pt x="429" y="74"/>
                    </a:cubicBezTo>
                    <a:cubicBezTo>
                      <a:pt x="426" y="94"/>
                      <a:pt x="424" y="114"/>
                      <a:pt x="422" y="133"/>
                    </a:cubicBezTo>
                    <a:cubicBezTo>
                      <a:pt x="419" y="152"/>
                      <a:pt x="417" y="170"/>
                      <a:pt x="415" y="186"/>
                    </a:cubicBezTo>
                    <a:cubicBezTo>
                      <a:pt x="412" y="205"/>
                      <a:pt x="410" y="221"/>
                      <a:pt x="408" y="236"/>
                    </a:cubicBezTo>
                    <a:cubicBezTo>
                      <a:pt x="407" y="243"/>
                      <a:pt x="406" y="250"/>
                      <a:pt x="405" y="256"/>
                    </a:cubicBezTo>
                    <a:cubicBezTo>
                      <a:pt x="404" y="259"/>
                      <a:pt x="404" y="262"/>
                      <a:pt x="403" y="265"/>
                    </a:cubicBezTo>
                    <a:cubicBezTo>
                      <a:pt x="402" y="275"/>
                      <a:pt x="401" y="282"/>
                      <a:pt x="400" y="287"/>
                    </a:cubicBezTo>
                    <a:cubicBezTo>
                      <a:pt x="399" y="292"/>
                      <a:pt x="399" y="295"/>
                      <a:pt x="399" y="295"/>
                    </a:cubicBezTo>
                    <a:cubicBezTo>
                      <a:pt x="399" y="295"/>
                      <a:pt x="399" y="292"/>
                      <a:pt x="399" y="287"/>
                    </a:cubicBezTo>
                    <a:cubicBezTo>
                      <a:pt x="399" y="282"/>
                      <a:pt x="399" y="274"/>
                      <a:pt x="400" y="265"/>
                    </a:cubicBezTo>
                    <a:cubicBezTo>
                      <a:pt x="400" y="262"/>
                      <a:pt x="400" y="259"/>
                      <a:pt x="400" y="256"/>
                    </a:cubicBezTo>
                    <a:cubicBezTo>
                      <a:pt x="400" y="250"/>
                      <a:pt x="401" y="243"/>
                      <a:pt x="401" y="236"/>
                    </a:cubicBezTo>
                    <a:cubicBezTo>
                      <a:pt x="402" y="221"/>
                      <a:pt x="403" y="204"/>
                      <a:pt x="404" y="185"/>
                    </a:cubicBezTo>
                    <a:cubicBezTo>
                      <a:pt x="405" y="168"/>
                      <a:pt x="406" y="150"/>
                      <a:pt x="407" y="132"/>
                    </a:cubicBezTo>
                    <a:cubicBezTo>
                      <a:pt x="409" y="113"/>
                      <a:pt x="410" y="93"/>
                      <a:pt x="412" y="72"/>
                    </a:cubicBezTo>
                    <a:cubicBezTo>
                      <a:pt x="412" y="72"/>
                      <a:pt x="412" y="71"/>
                      <a:pt x="412" y="70"/>
                    </a:cubicBezTo>
                    <a:cubicBezTo>
                      <a:pt x="412" y="64"/>
                      <a:pt x="413" y="57"/>
                      <a:pt x="414" y="49"/>
                    </a:cubicBezTo>
                    <a:cubicBezTo>
                      <a:pt x="406" y="49"/>
                      <a:pt x="399" y="49"/>
                      <a:pt x="391" y="49"/>
                    </a:cubicBezTo>
                    <a:cubicBezTo>
                      <a:pt x="388" y="49"/>
                      <a:pt x="388" y="49"/>
                      <a:pt x="388" y="49"/>
                    </a:cubicBezTo>
                    <a:cubicBezTo>
                      <a:pt x="386" y="49"/>
                      <a:pt x="386" y="49"/>
                      <a:pt x="386" y="49"/>
                    </a:cubicBezTo>
                    <a:cubicBezTo>
                      <a:pt x="385" y="49"/>
                      <a:pt x="385" y="49"/>
                      <a:pt x="385" y="49"/>
                    </a:cubicBezTo>
                    <a:cubicBezTo>
                      <a:pt x="385" y="49"/>
                      <a:pt x="385" y="49"/>
                      <a:pt x="385" y="49"/>
                    </a:cubicBezTo>
                    <a:cubicBezTo>
                      <a:pt x="383" y="49"/>
                      <a:pt x="382" y="49"/>
                      <a:pt x="381" y="50"/>
                    </a:cubicBezTo>
                    <a:cubicBezTo>
                      <a:pt x="379" y="51"/>
                      <a:pt x="377" y="53"/>
                      <a:pt x="376" y="55"/>
                    </a:cubicBezTo>
                    <a:cubicBezTo>
                      <a:pt x="376" y="56"/>
                      <a:pt x="376" y="56"/>
                      <a:pt x="376" y="56"/>
                    </a:cubicBezTo>
                    <a:cubicBezTo>
                      <a:pt x="375" y="60"/>
                      <a:pt x="375" y="60"/>
                      <a:pt x="375" y="60"/>
                    </a:cubicBezTo>
                    <a:cubicBezTo>
                      <a:pt x="375" y="60"/>
                      <a:pt x="375" y="60"/>
                      <a:pt x="375" y="60"/>
                    </a:cubicBezTo>
                    <a:cubicBezTo>
                      <a:pt x="375" y="61"/>
                      <a:pt x="375" y="61"/>
                      <a:pt x="375" y="61"/>
                    </a:cubicBezTo>
                    <a:cubicBezTo>
                      <a:pt x="375" y="62"/>
                      <a:pt x="375" y="62"/>
                      <a:pt x="375" y="62"/>
                    </a:cubicBezTo>
                    <a:cubicBezTo>
                      <a:pt x="376" y="66"/>
                      <a:pt x="376" y="66"/>
                      <a:pt x="376" y="66"/>
                    </a:cubicBezTo>
                    <a:cubicBezTo>
                      <a:pt x="376" y="71"/>
                      <a:pt x="376" y="75"/>
                      <a:pt x="376" y="80"/>
                    </a:cubicBezTo>
                    <a:cubicBezTo>
                      <a:pt x="376" y="81"/>
                      <a:pt x="376" y="83"/>
                      <a:pt x="376" y="84"/>
                    </a:cubicBezTo>
                    <a:cubicBezTo>
                      <a:pt x="376" y="92"/>
                      <a:pt x="376" y="99"/>
                      <a:pt x="377" y="106"/>
                    </a:cubicBezTo>
                    <a:cubicBezTo>
                      <a:pt x="377" y="124"/>
                      <a:pt x="377" y="140"/>
                      <a:pt x="377" y="155"/>
                    </a:cubicBezTo>
                    <a:cubicBezTo>
                      <a:pt x="378" y="185"/>
                      <a:pt x="378" y="211"/>
                      <a:pt x="378" y="228"/>
                    </a:cubicBezTo>
                    <a:cubicBezTo>
                      <a:pt x="378" y="231"/>
                      <a:pt x="377" y="234"/>
                      <a:pt x="377" y="236"/>
                    </a:cubicBezTo>
                    <a:cubicBezTo>
                      <a:pt x="377" y="241"/>
                      <a:pt x="377" y="245"/>
                      <a:pt x="377" y="249"/>
                    </a:cubicBezTo>
                    <a:cubicBezTo>
                      <a:pt x="377" y="253"/>
                      <a:pt x="377" y="256"/>
                      <a:pt x="377" y="256"/>
                    </a:cubicBezTo>
                    <a:cubicBezTo>
                      <a:pt x="377" y="256"/>
                      <a:pt x="377" y="253"/>
                      <a:pt x="376" y="249"/>
                    </a:cubicBezTo>
                    <a:cubicBezTo>
                      <a:pt x="376" y="246"/>
                      <a:pt x="375" y="241"/>
                      <a:pt x="375" y="236"/>
                    </a:cubicBezTo>
                    <a:cubicBezTo>
                      <a:pt x="374" y="234"/>
                      <a:pt x="374" y="231"/>
                      <a:pt x="374" y="228"/>
                    </a:cubicBezTo>
                    <a:cubicBezTo>
                      <a:pt x="372" y="211"/>
                      <a:pt x="369" y="186"/>
                      <a:pt x="366" y="156"/>
                    </a:cubicBezTo>
                    <a:cubicBezTo>
                      <a:pt x="365" y="141"/>
                      <a:pt x="364" y="124"/>
                      <a:pt x="362" y="107"/>
                    </a:cubicBezTo>
                    <a:cubicBezTo>
                      <a:pt x="362" y="102"/>
                      <a:pt x="362" y="98"/>
                      <a:pt x="361" y="93"/>
                    </a:cubicBezTo>
                    <a:cubicBezTo>
                      <a:pt x="317" y="120"/>
                      <a:pt x="290" y="165"/>
                      <a:pt x="273" y="217"/>
                    </a:cubicBezTo>
                    <a:cubicBezTo>
                      <a:pt x="271" y="223"/>
                      <a:pt x="269" y="230"/>
                      <a:pt x="267" y="236"/>
                    </a:cubicBezTo>
                    <a:cubicBezTo>
                      <a:pt x="264" y="236"/>
                      <a:pt x="264" y="236"/>
                      <a:pt x="264" y="236"/>
                    </a:cubicBezTo>
                    <a:cubicBezTo>
                      <a:pt x="253" y="236"/>
                      <a:pt x="245" y="245"/>
                      <a:pt x="245" y="255"/>
                    </a:cubicBezTo>
                    <a:cubicBezTo>
                      <a:pt x="245" y="297"/>
                      <a:pt x="245" y="297"/>
                      <a:pt x="245" y="297"/>
                    </a:cubicBezTo>
                    <a:cubicBezTo>
                      <a:pt x="245" y="302"/>
                      <a:pt x="246" y="307"/>
                      <a:pt x="249" y="312"/>
                    </a:cubicBezTo>
                    <a:cubicBezTo>
                      <a:pt x="251" y="317"/>
                      <a:pt x="254" y="321"/>
                      <a:pt x="257" y="324"/>
                    </a:cubicBezTo>
                    <a:close/>
                    <a:moveTo>
                      <a:pt x="310" y="595"/>
                    </a:moveTo>
                    <a:cubicBezTo>
                      <a:pt x="263" y="595"/>
                      <a:pt x="263" y="595"/>
                      <a:pt x="263" y="595"/>
                    </a:cubicBezTo>
                    <a:cubicBezTo>
                      <a:pt x="261" y="595"/>
                      <a:pt x="259" y="596"/>
                      <a:pt x="257" y="598"/>
                    </a:cubicBezTo>
                    <a:cubicBezTo>
                      <a:pt x="255" y="599"/>
                      <a:pt x="255" y="601"/>
                      <a:pt x="255" y="604"/>
                    </a:cubicBezTo>
                    <a:cubicBezTo>
                      <a:pt x="256" y="620"/>
                      <a:pt x="256" y="620"/>
                      <a:pt x="256" y="620"/>
                    </a:cubicBezTo>
                    <a:cubicBezTo>
                      <a:pt x="274" y="841"/>
                      <a:pt x="274" y="841"/>
                      <a:pt x="274" y="841"/>
                    </a:cubicBezTo>
                    <a:cubicBezTo>
                      <a:pt x="274" y="841"/>
                      <a:pt x="274" y="841"/>
                      <a:pt x="274" y="841"/>
                    </a:cubicBezTo>
                    <a:cubicBezTo>
                      <a:pt x="340" y="841"/>
                      <a:pt x="340" y="841"/>
                      <a:pt x="340" y="841"/>
                    </a:cubicBezTo>
                    <a:cubicBezTo>
                      <a:pt x="338" y="823"/>
                      <a:pt x="338" y="823"/>
                      <a:pt x="338" y="823"/>
                    </a:cubicBezTo>
                    <a:cubicBezTo>
                      <a:pt x="321" y="605"/>
                      <a:pt x="321" y="605"/>
                      <a:pt x="321" y="605"/>
                    </a:cubicBezTo>
                    <a:cubicBezTo>
                      <a:pt x="321" y="600"/>
                      <a:pt x="315" y="595"/>
                      <a:pt x="310" y="595"/>
                    </a:cubicBezTo>
                    <a:close/>
                    <a:moveTo>
                      <a:pt x="642" y="595"/>
                    </a:moveTo>
                    <a:cubicBezTo>
                      <a:pt x="636" y="595"/>
                      <a:pt x="631" y="600"/>
                      <a:pt x="630" y="605"/>
                    </a:cubicBezTo>
                    <a:cubicBezTo>
                      <a:pt x="611" y="841"/>
                      <a:pt x="611" y="841"/>
                      <a:pt x="611" y="841"/>
                    </a:cubicBezTo>
                    <a:cubicBezTo>
                      <a:pt x="677" y="841"/>
                      <a:pt x="677" y="841"/>
                      <a:pt x="677" y="841"/>
                    </a:cubicBezTo>
                    <a:cubicBezTo>
                      <a:pt x="696" y="614"/>
                      <a:pt x="696" y="614"/>
                      <a:pt x="696" y="614"/>
                    </a:cubicBezTo>
                    <a:cubicBezTo>
                      <a:pt x="696" y="604"/>
                      <a:pt x="696" y="604"/>
                      <a:pt x="696" y="604"/>
                    </a:cubicBezTo>
                    <a:cubicBezTo>
                      <a:pt x="697" y="601"/>
                      <a:pt x="696" y="599"/>
                      <a:pt x="694" y="598"/>
                    </a:cubicBezTo>
                    <a:cubicBezTo>
                      <a:pt x="693" y="596"/>
                      <a:pt x="691" y="595"/>
                      <a:pt x="688" y="595"/>
                    </a:cubicBezTo>
                    <a:lnTo>
                      <a:pt x="642" y="595"/>
                    </a:lnTo>
                    <a:close/>
                  </a:path>
                </a:pathLst>
              </a:custGeom>
              <a:solidFill>
                <a:srgbClr val="F3B237"/>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C4F56"/>
                  </a:solidFill>
                  <a:effectLst/>
                  <a:uLnTx/>
                  <a:uFillTx/>
                  <a:latin typeface="Marianne"/>
                  <a:ea typeface="+mn-ea"/>
                  <a:cs typeface="+mn-cs"/>
                </a:endParaRPr>
              </a:p>
            </p:txBody>
          </p:sp>
          <p:sp>
            <p:nvSpPr>
              <p:cNvPr id="131" name="ZoneTexte 130">
                <a:extLst>
                  <a:ext uri="{FF2B5EF4-FFF2-40B4-BE49-F238E27FC236}">
                    <a16:creationId xmlns:a16="http://schemas.microsoft.com/office/drawing/2014/main" id="{579C3E89-001E-4BBB-9CD7-35EE79B2FA94}"/>
                  </a:ext>
                </a:extLst>
              </p:cNvPr>
              <p:cNvSpPr txBox="1"/>
              <p:nvPr/>
            </p:nvSpPr>
            <p:spPr>
              <a:xfrm>
                <a:off x="1390603" y="4920885"/>
                <a:ext cx="3303468" cy="615553"/>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C4F56"/>
                    </a:solidFill>
                    <a:effectLst/>
                    <a:uLnTx/>
                    <a:uFillTx/>
                    <a:latin typeface="Marianne"/>
                    <a:ea typeface="+mn-ea"/>
                    <a:cs typeface="+mn-cs"/>
                  </a:rPr>
                  <a:t>Renforcer le </a:t>
                </a:r>
                <a:r>
                  <a:rPr kumimoji="0" lang="fr-FR" sz="1400" b="1" i="0" u="none" strike="noStrike" kern="1200" cap="none" spc="0" normalizeH="0" baseline="0" noProof="0" dirty="0">
                    <a:ln>
                      <a:noFill/>
                    </a:ln>
                    <a:solidFill>
                      <a:srgbClr val="FCB72D"/>
                    </a:solidFill>
                    <a:effectLst/>
                    <a:uLnTx/>
                    <a:uFillTx/>
                    <a:latin typeface="Marianne"/>
                    <a:ea typeface="+mn-ea"/>
                    <a:cs typeface="+mn-cs"/>
                  </a:rPr>
                  <a:t>travail pénitentiaire</a:t>
                </a:r>
                <a:r>
                  <a:rPr kumimoji="0" lang="fr-FR" sz="1400" b="1" i="0" u="none" strike="noStrike" kern="1200" cap="none" spc="0" normalizeH="0" baseline="0" noProof="0" dirty="0">
                    <a:ln>
                      <a:noFill/>
                    </a:ln>
                    <a:solidFill>
                      <a:srgbClr val="4C4F56"/>
                    </a:solidFill>
                    <a:effectLst/>
                    <a:uLnTx/>
                    <a:uFillTx/>
                    <a:latin typeface="Marianne"/>
                    <a:ea typeface="+mn-ea"/>
                    <a:cs typeface="+mn-cs"/>
                  </a:rPr>
                  <a:t> </a:t>
                </a:r>
                <a:r>
                  <a:rPr kumimoji="0" lang="fr-FR" sz="1400" b="0" i="0" u="none" strike="noStrike" kern="1200" cap="none" spc="0" normalizeH="0" baseline="0" noProof="0" dirty="0">
                    <a:ln>
                      <a:noFill/>
                    </a:ln>
                    <a:solidFill>
                      <a:srgbClr val="4C4F56"/>
                    </a:solidFill>
                    <a:effectLst/>
                    <a:uLnTx/>
                    <a:uFillTx/>
                    <a:latin typeface="Marianne"/>
                    <a:ea typeface="+mn-ea"/>
                    <a:cs typeface="+mn-cs"/>
                  </a:rPr>
                  <a:t>et l’</a:t>
                </a:r>
                <a:r>
                  <a:rPr kumimoji="0" lang="fr-FR" sz="1400" b="1" i="0" u="none" strike="noStrike" kern="1200" cap="none" spc="0" normalizeH="0" baseline="0" noProof="0" dirty="0">
                    <a:ln>
                      <a:noFill/>
                    </a:ln>
                    <a:solidFill>
                      <a:srgbClr val="FCB72D"/>
                    </a:solidFill>
                    <a:effectLst/>
                    <a:uLnTx/>
                    <a:uFillTx/>
                    <a:latin typeface="Marianne"/>
                    <a:ea typeface="+mn-ea"/>
                    <a:cs typeface="+mn-cs"/>
                  </a:rPr>
                  <a:t>accompagnement vers l’emploi</a:t>
                </a:r>
              </a:p>
            </p:txBody>
          </p:sp>
        </p:grpSp>
        <p:grpSp>
          <p:nvGrpSpPr>
            <p:cNvPr id="122" name="Groupe 121">
              <a:extLst>
                <a:ext uri="{FF2B5EF4-FFF2-40B4-BE49-F238E27FC236}">
                  <a16:creationId xmlns:a16="http://schemas.microsoft.com/office/drawing/2014/main" id="{E806B305-9CF3-4F1C-A0E7-0E0AB0C91057}"/>
                </a:ext>
              </a:extLst>
            </p:cNvPr>
            <p:cNvGrpSpPr/>
            <p:nvPr/>
          </p:nvGrpSpPr>
          <p:grpSpPr>
            <a:xfrm>
              <a:off x="554675" y="2393607"/>
              <a:ext cx="4139396" cy="636500"/>
              <a:chOff x="554675" y="2393607"/>
              <a:chExt cx="4139396" cy="636500"/>
            </a:xfrm>
          </p:grpSpPr>
          <p:sp>
            <p:nvSpPr>
              <p:cNvPr id="123" name="ZoneTexte 122">
                <a:extLst>
                  <a:ext uri="{FF2B5EF4-FFF2-40B4-BE49-F238E27FC236}">
                    <a16:creationId xmlns:a16="http://schemas.microsoft.com/office/drawing/2014/main" id="{30C1D617-6297-4981-A640-34559D0E3F80}"/>
                  </a:ext>
                </a:extLst>
              </p:cNvPr>
              <p:cNvSpPr txBox="1"/>
              <p:nvPr/>
            </p:nvSpPr>
            <p:spPr>
              <a:xfrm>
                <a:off x="1390603" y="2404081"/>
                <a:ext cx="3303468" cy="615553"/>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C4F56"/>
                    </a:solidFill>
                    <a:effectLst/>
                    <a:uLnTx/>
                    <a:uFillTx/>
                    <a:latin typeface="Marianne"/>
                    <a:ea typeface="+mn-ea"/>
                    <a:cs typeface="+mn-cs"/>
                  </a:rPr>
                  <a:t>Créer une </a:t>
                </a:r>
                <a:r>
                  <a:rPr kumimoji="0" lang="fr-FR" sz="1400" b="1" i="0" u="none" strike="noStrike" kern="1200" cap="none" spc="0" normalizeH="0" baseline="0" noProof="0" dirty="0">
                    <a:ln>
                      <a:noFill/>
                    </a:ln>
                    <a:solidFill>
                      <a:srgbClr val="FCB72D"/>
                    </a:solidFill>
                    <a:effectLst/>
                    <a:uLnTx/>
                    <a:uFillTx/>
                    <a:latin typeface="Marianne"/>
                    <a:ea typeface="+mn-ea"/>
                    <a:cs typeface="+mn-cs"/>
                  </a:rPr>
                  <a:t>cohérence</a:t>
                </a:r>
                <a:r>
                  <a:rPr kumimoji="0" lang="fr-FR" sz="1400" b="0" i="0" u="none" strike="noStrike" kern="1200" cap="none" spc="0" normalizeH="0" baseline="0" noProof="0" dirty="0">
                    <a:ln>
                      <a:noFill/>
                    </a:ln>
                    <a:solidFill>
                      <a:srgbClr val="4C4F56"/>
                    </a:solidFill>
                    <a:effectLst/>
                    <a:uLnTx/>
                    <a:uFillTx/>
                    <a:latin typeface="Marianne"/>
                    <a:ea typeface="+mn-ea"/>
                    <a:cs typeface="+mn-cs"/>
                  </a:rPr>
                  <a:t> entre travail et formation professionnelle</a:t>
                </a:r>
              </a:p>
            </p:txBody>
          </p:sp>
          <p:grpSp>
            <p:nvGrpSpPr>
              <p:cNvPr id="124" name="Groupe 123">
                <a:extLst>
                  <a:ext uri="{FF2B5EF4-FFF2-40B4-BE49-F238E27FC236}">
                    <a16:creationId xmlns:a16="http://schemas.microsoft.com/office/drawing/2014/main" id="{C1A384E4-A486-4156-90B2-77593D4BE5BD}"/>
                  </a:ext>
                </a:extLst>
              </p:cNvPr>
              <p:cNvGrpSpPr/>
              <p:nvPr/>
            </p:nvGrpSpPr>
            <p:grpSpPr>
              <a:xfrm>
                <a:off x="554675" y="2393607"/>
                <a:ext cx="681529" cy="636500"/>
                <a:chOff x="554676" y="2378053"/>
                <a:chExt cx="681529" cy="636500"/>
              </a:xfrm>
            </p:grpSpPr>
            <p:sp>
              <p:nvSpPr>
                <p:cNvPr id="125" name="Freeform 27">
                  <a:extLst>
                    <a:ext uri="{FF2B5EF4-FFF2-40B4-BE49-F238E27FC236}">
                      <a16:creationId xmlns:a16="http://schemas.microsoft.com/office/drawing/2014/main" id="{B228C2DC-0DDA-476C-B98A-9404F23A884A}"/>
                    </a:ext>
                  </a:extLst>
                </p:cNvPr>
                <p:cNvSpPr>
                  <a:spLocks noEditPoints="1"/>
                </p:cNvSpPr>
                <p:nvPr/>
              </p:nvSpPr>
              <p:spPr bwMode="auto">
                <a:xfrm>
                  <a:off x="554676" y="2666486"/>
                  <a:ext cx="249489" cy="248271"/>
                </a:xfrm>
                <a:custGeom>
                  <a:avLst/>
                  <a:gdLst>
                    <a:gd name="T0" fmla="*/ 156 w 205"/>
                    <a:gd name="T1" fmla="*/ 169 h 204"/>
                    <a:gd name="T2" fmla="*/ 177 w 205"/>
                    <a:gd name="T3" fmla="*/ 142 h 204"/>
                    <a:gd name="T4" fmla="*/ 205 w 205"/>
                    <a:gd name="T5" fmla="*/ 116 h 204"/>
                    <a:gd name="T6" fmla="*/ 185 w 205"/>
                    <a:gd name="T7" fmla="*/ 111 h 204"/>
                    <a:gd name="T8" fmla="*/ 182 w 205"/>
                    <a:gd name="T9" fmla="*/ 79 h 204"/>
                    <a:gd name="T10" fmla="*/ 184 w 205"/>
                    <a:gd name="T11" fmla="*/ 40 h 204"/>
                    <a:gd name="T12" fmla="*/ 167 w 205"/>
                    <a:gd name="T13" fmla="*/ 50 h 204"/>
                    <a:gd name="T14" fmla="*/ 141 w 205"/>
                    <a:gd name="T15" fmla="*/ 29 h 204"/>
                    <a:gd name="T16" fmla="*/ 116 w 205"/>
                    <a:gd name="T17" fmla="*/ 0 h 204"/>
                    <a:gd name="T18" fmla="*/ 109 w 205"/>
                    <a:gd name="T19" fmla="*/ 20 h 204"/>
                    <a:gd name="T20" fmla="*/ 78 w 205"/>
                    <a:gd name="T21" fmla="*/ 22 h 204"/>
                    <a:gd name="T22" fmla="*/ 39 w 205"/>
                    <a:gd name="T23" fmla="*/ 21 h 204"/>
                    <a:gd name="T24" fmla="*/ 49 w 205"/>
                    <a:gd name="T25" fmla="*/ 39 h 204"/>
                    <a:gd name="T26" fmla="*/ 28 w 205"/>
                    <a:gd name="T27" fmla="*/ 64 h 204"/>
                    <a:gd name="T28" fmla="*/ 0 w 205"/>
                    <a:gd name="T29" fmla="*/ 89 h 204"/>
                    <a:gd name="T30" fmla="*/ 18 w 205"/>
                    <a:gd name="T31" fmla="*/ 95 h 204"/>
                    <a:gd name="T32" fmla="*/ 20 w 205"/>
                    <a:gd name="T33" fmla="*/ 119 h 204"/>
                    <a:gd name="T34" fmla="*/ 5 w 205"/>
                    <a:gd name="T35" fmla="*/ 137 h 204"/>
                    <a:gd name="T36" fmla="*/ 38 w 205"/>
                    <a:gd name="T37" fmla="*/ 156 h 204"/>
                    <a:gd name="T38" fmla="*/ 49 w 205"/>
                    <a:gd name="T39" fmla="*/ 169 h 204"/>
                    <a:gd name="T40" fmla="*/ 57 w 205"/>
                    <a:gd name="T41" fmla="*/ 195 h 204"/>
                    <a:gd name="T42" fmla="*/ 94 w 205"/>
                    <a:gd name="T43" fmla="*/ 187 h 204"/>
                    <a:gd name="T44" fmla="*/ 111 w 205"/>
                    <a:gd name="T45" fmla="*/ 187 h 204"/>
                    <a:gd name="T46" fmla="*/ 126 w 205"/>
                    <a:gd name="T47" fmla="*/ 184 h 204"/>
                    <a:gd name="T48" fmla="*/ 165 w 205"/>
                    <a:gd name="T49" fmla="*/ 185 h 204"/>
                    <a:gd name="T50" fmla="*/ 127 w 205"/>
                    <a:gd name="T51" fmla="*/ 151 h 204"/>
                    <a:gd name="T52" fmla="*/ 118 w 205"/>
                    <a:gd name="T53" fmla="*/ 155 h 204"/>
                    <a:gd name="T54" fmla="*/ 97 w 205"/>
                    <a:gd name="T55" fmla="*/ 158 h 204"/>
                    <a:gd name="T56" fmla="*/ 86 w 205"/>
                    <a:gd name="T57" fmla="*/ 155 h 204"/>
                    <a:gd name="T58" fmla="*/ 68 w 205"/>
                    <a:gd name="T59" fmla="*/ 145 h 204"/>
                    <a:gd name="T60" fmla="*/ 54 w 205"/>
                    <a:gd name="T61" fmla="*/ 129 h 204"/>
                    <a:gd name="T62" fmla="*/ 50 w 205"/>
                    <a:gd name="T63" fmla="*/ 119 h 204"/>
                    <a:gd name="T64" fmla="*/ 49 w 205"/>
                    <a:gd name="T65" fmla="*/ 98 h 204"/>
                    <a:gd name="T66" fmla="*/ 50 w 205"/>
                    <a:gd name="T67" fmla="*/ 87 h 204"/>
                    <a:gd name="T68" fmla="*/ 60 w 205"/>
                    <a:gd name="T69" fmla="*/ 69 h 204"/>
                    <a:gd name="T70" fmla="*/ 76 w 205"/>
                    <a:gd name="T71" fmla="*/ 56 h 204"/>
                    <a:gd name="T72" fmla="*/ 87 w 205"/>
                    <a:gd name="T73" fmla="*/ 51 h 204"/>
                    <a:gd name="T74" fmla="*/ 108 w 205"/>
                    <a:gd name="T75" fmla="*/ 49 h 204"/>
                    <a:gd name="T76" fmla="*/ 118 w 205"/>
                    <a:gd name="T77" fmla="*/ 51 h 204"/>
                    <a:gd name="T78" fmla="*/ 136 w 205"/>
                    <a:gd name="T79" fmla="*/ 61 h 204"/>
                    <a:gd name="T80" fmla="*/ 149 w 205"/>
                    <a:gd name="T81" fmla="*/ 78 h 204"/>
                    <a:gd name="T82" fmla="*/ 153 w 205"/>
                    <a:gd name="T83" fmla="*/ 87 h 204"/>
                    <a:gd name="T84" fmla="*/ 156 w 205"/>
                    <a:gd name="T85" fmla="*/ 109 h 204"/>
                    <a:gd name="T86" fmla="*/ 153 w 205"/>
                    <a:gd name="T87" fmla="*/ 119 h 204"/>
                    <a:gd name="T88" fmla="*/ 144 w 205"/>
                    <a:gd name="T89" fmla="*/ 137 h 204"/>
                    <a:gd name="T90" fmla="*/ 127 w 205"/>
                    <a:gd name="T91" fmla="*/ 15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 h="204">
                      <a:moveTo>
                        <a:pt x="156" y="169"/>
                      </a:moveTo>
                      <a:lnTo>
                        <a:pt x="156" y="169"/>
                      </a:lnTo>
                      <a:lnTo>
                        <a:pt x="167" y="156"/>
                      </a:lnTo>
                      <a:lnTo>
                        <a:pt x="177" y="142"/>
                      </a:lnTo>
                      <a:lnTo>
                        <a:pt x="195" y="148"/>
                      </a:lnTo>
                      <a:lnTo>
                        <a:pt x="205" y="116"/>
                      </a:lnTo>
                      <a:lnTo>
                        <a:pt x="185" y="111"/>
                      </a:lnTo>
                      <a:lnTo>
                        <a:pt x="185" y="111"/>
                      </a:lnTo>
                      <a:lnTo>
                        <a:pt x="185" y="94"/>
                      </a:lnTo>
                      <a:lnTo>
                        <a:pt x="182" y="79"/>
                      </a:lnTo>
                      <a:lnTo>
                        <a:pt x="199" y="69"/>
                      </a:lnTo>
                      <a:lnTo>
                        <a:pt x="184" y="40"/>
                      </a:lnTo>
                      <a:lnTo>
                        <a:pt x="167" y="50"/>
                      </a:lnTo>
                      <a:lnTo>
                        <a:pt x="167" y="50"/>
                      </a:lnTo>
                      <a:lnTo>
                        <a:pt x="155" y="38"/>
                      </a:lnTo>
                      <a:lnTo>
                        <a:pt x="141" y="29"/>
                      </a:lnTo>
                      <a:lnTo>
                        <a:pt x="148" y="10"/>
                      </a:lnTo>
                      <a:lnTo>
                        <a:pt x="116" y="0"/>
                      </a:lnTo>
                      <a:lnTo>
                        <a:pt x="109" y="20"/>
                      </a:lnTo>
                      <a:lnTo>
                        <a:pt x="109" y="20"/>
                      </a:lnTo>
                      <a:lnTo>
                        <a:pt x="94" y="20"/>
                      </a:lnTo>
                      <a:lnTo>
                        <a:pt x="78" y="22"/>
                      </a:lnTo>
                      <a:lnTo>
                        <a:pt x="68" y="6"/>
                      </a:lnTo>
                      <a:lnTo>
                        <a:pt x="39" y="21"/>
                      </a:lnTo>
                      <a:lnTo>
                        <a:pt x="49" y="39"/>
                      </a:lnTo>
                      <a:lnTo>
                        <a:pt x="49" y="39"/>
                      </a:lnTo>
                      <a:lnTo>
                        <a:pt x="38" y="50"/>
                      </a:lnTo>
                      <a:lnTo>
                        <a:pt x="28" y="64"/>
                      </a:lnTo>
                      <a:lnTo>
                        <a:pt x="10" y="57"/>
                      </a:lnTo>
                      <a:lnTo>
                        <a:pt x="0" y="89"/>
                      </a:lnTo>
                      <a:lnTo>
                        <a:pt x="18" y="95"/>
                      </a:lnTo>
                      <a:lnTo>
                        <a:pt x="18" y="95"/>
                      </a:lnTo>
                      <a:lnTo>
                        <a:pt x="18" y="111"/>
                      </a:lnTo>
                      <a:lnTo>
                        <a:pt x="20" y="119"/>
                      </a:lnTo>
                      <a:lnTo>
                        <a:pt x="21" y="127"/>
                      </a:lnTo>
                      <a:lnTo>
                        <a:pt x="5" y="137"/>
                      </a:lnTo>
                      <a:lnTo>
                        <a:pt x="20" y="166"/>
                      </a:lnTo>
                      <a:lnTo>
                        <a:pt x="38" y="156"/>
                      </a:lnTo>
                      <a:lnTo>
                        <a:pt x="38" y="156"/>
                      </a:lnTo>
                      <a:lnTo>
                        <a:pt x="49" y="169"/>
                      </a:lnTo>
                      <a:lnTo>
                        <a:pt x="62" y="177"/>
                      </a:lnTo>
                      <a:lnTo>
                        <a:pt x="57" y="195"/>
                      </a:lnTo>
                      <a:lnTo>
                        <a:pt x="89" y="204"/>
                      </a:lnTo>
                      <a:lnTo>
                        <a:pt x="94" y="187"/>
                      </a:lnTo>
                      <a:lnTo>
                        <a:pt x="94" y="187"/>
                      </a:lnTo>
                      <a:lnTo>
                        <a:pt x="111" y="187"/>
                      </a:lnTo>
                      <a:lnTo>
                        <a:pt x="118" y="185"/>
                      </a:lnTo>
                      <a:lnTo>
                        <a:pt x="126" y="184"/>
                      </a:lnTo>
                      <a:lnTo>
                        <a:pt x="136" y="200"/>
                      </a:lnTo>
                      <a:lnTo>
                        <a:pt x="165" y="185"/>
                      </a:lnTo>
                      <a:lnTo>
                        <a:pt x="156" y="169"/>
                      </a:lnTo>
                      <a:close/>
                      <a:moveTo>
                        <a:pt x="127" y="151"/>
                      </a:moveTo>
                      <a:lnTo>
                        <a:pt x="127" y="151"/>
                      </a:lnTo>
                      <a:lnTo>
                        <a:pt x="118" y="155"/>
                      </a:lnTo>
                      <a:lnTo>
                        <a:pt x="107" y="158"/>
                      </a:lnTo>
                      <a:lnTo>
                        <a:pt x="97" y="158"/>
                      </a:lnTo>
                      <a:lnTo>
                        <a:pt x="86" y="155"/>
                      </a:lnTo>
                      <a:lnTo>
                        <a:pt x="86" y="155"/>
                      </a:lnTo>
                      <a:lnTo>
                        <a:pt x="76" y="151"/>
                      </a:lnTo>
                      <a:lnTo>
                        <a:pt x="68" y="145"/>
                      </a:lnTo>
                      <a:lnTo>
                        <a:pt x="61" y="138"/>
                      </a:lnTo>
                      <a:lnTo>
                        <a:pt x="54" y="129"/>
                      </a:lnTo>
                      <a:lnTo>
                        <a:pt x="54" y="129"/>
                      </a:lnTo>
                      <a:lnTo>
                        <a:pt x="50" y="119"/>
                      </a:lnTo>
                      <a:lnTo>
                        <a:pt x="49" y="108"/>
                      </a:lnTo>
                      <a:lnTo>
                        <a:pt x="49" y="98"/>
                      </a:lnTo>
                      <a:lnTo>
                        <a:pt x="50" y="87"/>
                      </a:lnTo>
                      <a:lnTo>
                        <a:pt x="50" y="87"/>
                      </a:lnTo>
                      <a:lnTo>
                        <a:pt x="54" y="78"/>
                      </a:lnTo>
                      <a:lnTo>
                        <a:pt x="60" y="69"/>
                      </a:lnTo>
                      <a:lnTo>
                        <a:pt x="68" y="61"/>
                      </a:lnTo>
                      <a:lnTo>
                        <a:pt x="76" y="56"/>
                      </a:lnTo>
                      <a:lnTo>
                        <a:pt x="76" y="56"/>
                      </a:lnTo>
                      <a:lnTo>
                        <a:pt x="87" y="51"/>
                      </a:lnTo>
                      <a:lnTo>
                        <a:pt x="97" y="49"/>
                      </a:lnTo>
                      <a:lnTo>
                        <a:pt x="108" y="49"/>
                      </a:lnTo>
                      <a:lnTo>
                        <a:pt x="118" y="51"/>
                      </a:lnTo>
                      <a:lnTo>
                        <a:pt x="118" y="51"/>
                      </a:lnTo>
                      <a:lnTo>
                        <a:pt x="127" y="56"/>
                      </a:lnTo>
                      <a:lnTo>
                        <a:pt x="136" y="61"/>
                      </a:lnTo>
                      <a:lnTo>
                        <a:pt x="144" y="68"/>
                      </a:lnTo>
                      <a:lnTo>
                        <a:pt x="149" y="78"/>
                      </a:lnTo>
                      <a:lnTo>
                        <a:pt x="149" y="78"/>
                      </a:lnTo>
                      <a:lnTo>
                        <a:pt x="153" y="87"/>
                      </a:lnTo>
                      <a:lnTo>
                        <a:pt x="156" y="98"/>
                      </a:lnTo>
                      <a:lnTo>
                        <a:pt x="156" y="109"/>
                      </a:lnTo>
                      <a:lnTo>
                        <a:pt x="153" y="119"/>
                      </a:lnTo>
                      <a:lnTo>
                        <a:pt x="153" y="119"/>
                      </a:lnTo>
                      <a:lnTo>
                        <a:pt x="149" y="129"/>
                      </a:lnTo>
                      <a:lnTo>
                        <a:pt x="144" y="137"/>
                      </a:lnTo>
                      <a:lnTo>
                        <a:pt x="137" y="145"/>
                      </a:lnTo>
                      <a:lnTo>
                        <a:pt x="127" y="151"/>
                      </a:lnTo>
                      <a:lnTo>
                        <a:pt x="127" y="151"/>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C4F56"/>
                    </a:solidFill>
                    <a:effectLst/>
                    <a:uLnTx/>
                    <a:uFillTx/>
                    <a:latin typeface="Marianne"/>
                    <a:ea typeface="+mn-ea"/>
                    <a:cs typeface="+mn-cs"/>
                  </a:endParaRPr>
                </a:p>
              </p:txBody>
            </p:sp>
            <p:sp>
              <p:nvSpPr>
                <p:cNvPr id="126" name="Freeform 28">
                  <a:extLst>
                    <a:ext uri="{FF2B5EF4-FFF2-40B4-BE49-F238E27FC236}">
                      <a16:creationId xmlns:a16="http://schemas.microsoft.com/office/drawing/2014/main" id="{60A1CBE2-4658-4FAA-9028-9C718F0D567C}"/>
                    </a:ext>
                  </a:extLst>
                </p:cNvPr>
                <p:cNvSpPr>
                  <a:spLocks noEditPoints="1"/>
                </p:cNvSpPr>
                <p:nvPr/>
              </p:nvSpPr>
              <p:spPr bwMode="auto">
                <a:xfrm>
                  <a:off x="740880" y="2846605"/>
                  <a:ext cx="166732" cy="167948"/>
                </a:xfrm>
                <a:custGeom>
                  <a:avLst/>
                  <a:gdLst>
                    <a:gd name="T0" fmla="*/ 127 w 137"/>
                    <a:gd name="T1" fmla="*/ 34 h 138"/>
                    <a:gd name="T2" fmla="*/ 104 w 137"/>
                    <a:gd name="T3" fmla="*/ 25 h 138"/>
                    <a:gd name="T4" fmla="*/ 94 w 137"/>
                    <a:gd name="T5" fmla="*/ 19 h 138"/>
                    <a:gd name="T6" fmla="*/ 86 w 137"/>
                    <a:gd name="T7" fmla="*/ 3 h 138"/>
                    <a:gd name="T8" fmla="*/ 63 w 137"/>
                    <a:gd name="T9" fmla="*/ 14 h 138"/>
                    <a:gd name="T10" fmla="*/ 53 w 137"/>
                    <a:gd name="T11" fmla="*/ 16 h 138"/>
                    <a:gd name="T12" fmla="*/ 34 w 137"/>
                    <a:gd name="T13" fmla="*/ 10 h 138"/>
                    <a:gd name="T14" fmla="*/ 25 w 137"/>
                    <a:gd name="T15" fmla="*/ 34 h 138"/>
                    <a:gd name="T16" fmla="*/ 20 w 137"/>
                    <a:gd name="T17" fmla="*/ 43 h 138"/>
                    <a:gd name="T18" fmla="*/ 3 w 137"/>
                    <a:gd name="T19" fmla="*/ 52 h 138"/>
                    <a:gd name="T20" fmla="*/ 13 w 137"/>
                    <a:gd name="T21" fmla="*/ 76 h 138"/>
                    <a:gd name="T22" fmla="*/ 16 w 137"/>
                    <a:gd name="T23" fmla="*/ 85 h 138"/>
                    <a:gd name="T24" fmla="*/ 10 w 137"/>
                    <a:gd name="T25" fmla="*/ 103 h 138"/>
                    <a:gd name="T26" fmla="*/ 34 w 137"/>
                    <a:gd name="T27" fmla="*/ 113 h 138"/>
                    <a:gd name="T28" fmla="*/ 43 w 137"/>
                    <a:gd name="T29" fmla="*/ 118 h 138"/>
                    <a:gd name="T30" fmla="*/ 53 w 137"/>
                    <a:gd name="T31" fmla="*/ 135 h 138"/>
                    <a:gd name="T32" fmla="*/ 75 w 137"/>
                    <a:gd name="T33" fmla="*/ 124 h 138"/>
                    <a:gd name="T34" fmla="*/ 86 w 137"/>
                    <a:gd name="T35" fmla="*/ 123 h 138"/>
                    <a:gd name="T36" fmla="*/ 104 w 137"/>
                    <a:gd name="T37" fmla="*/ 128 h 138"/>
                    <a:gd name="T38" fmla="*/ 114 w 137"/>
                    <a:gd name="T39" fmla="*/ 103 h 138"/>
                    <a:gd name="T40" fmla="*/ 119 w 137"/>
                    <a:gd name="T41" fmla="*/ 95 h 138"/>
                    <a:gd name="T42" fmla="*/ 136 w 137"/>
                    <a:gd name="T43" fmla="*/ 85 h 138"/>
                    <a:gd name="T44" fmla="*/ 125 w 137"/>
                    <a:gd name="T45" fmla="*/ 62 h 138"/>
                    <a:gd name="T46" fmla="*/ 122 w 137"/>
                    <a:gd name="T47" fmla="*/ 52 h 138"/>
                    <a:gd name="T48" fmla="*/ 118 w 137"/>
                    <a:gd name="T49" fmla="*/ 43 h 138"/>
                    <a:gd name="T50" fmla="*/ 105 w 137"/>
                    <a:gd name="T51" fmla="*/ 72 h 138"/>
                    <a:gd name="T52" fmla="*/ 101 w 137"/>
                    <a:gd name="T53" fmla="*/ 85 h 138"/>
                    <a:gd name="T54" fmla="*/ 93 w 137"/>
                    <a:gd name="T55" fmla="*/ 96 h 138"/>
                    <a:gd name="T56" fmla="*/ 86 w 137"/>
                    <a:gd name="T57" fmla="*/ 101 h 138"/>
                    <a:gd name="T58" fmla="*/ 74 w 137"/>
                    <a:gd name="T59" fmla="*/ 105 h 138"/>
                    <a:gd name="T60" fmla="*/ 67 w 137"/>
                    <a:gd name="T61" fmla="*/ 105 h 138"/>
                    <a:gd name="T62" fmla="*/ 53 w 137"/>
                    <a:gd name="T63" fmla="*/ 101 h 138"/>
                    <a:gd name="T64" fmla="*/ 42 w 137"/>
                    <a:gd name="T65" fmla="*/ 92 h 138"/>
                    <a:gd name="T66" fmla="*/ 38 w 137"/>
                    <a:gd name="T67" fmla="*/ 87 h 138"/>
                    <a:gd name="T68" fmla="*/ 34 w 137"/>
                    <a:gd name="T69" fmla="*/ 73 h 138"/>
                    <a:gd name="T70" fmla="*/ 34 w 137"/>
                    <a:gd name="T71" fmla="*/ 66 h 138"/>
                    <a:gd name="T72" fmla="*/ 38 w 137"/>
                    <a:gd name="T73" fmla="*/ 52 h 138"/>
                    <a:gd name="T74" fmla="*/ 46 w 137"/>
                    <a:gd name="T75" fmla="*/ 41 h 138"/>
                    <a:gd name="T76" fmla="*/ 52 w 137"/>
                    <a:gd name="T77" fmla="*/ 37 h 138"/>
                    <a:gd name="T78" fmla="*/ 65 w 137"/>
                    <a:gd name="T79" fmla="*/ 33 h 138"/>
                    <a:gd name="T80" fmla="*/ 72 w 137"/>
                    <a:gd name="T81" fmla="*/ 33 h 138"/>
                    <a:gd name="T82" fmla="*/ 86 w 137"/>
                    <a:gd name="T83" fmla="*/ 37 h 138"/>
                    <a:gd name="T84" fmla="*/ 97 w 137"/>
                    <a:gd name="T85" fmla="*/ 45 h 138"/>
                    <a:gd name="T86" fmla="*/ 101 w 137"/>
                    <a:gd name="T87" fmla="*/ 51 h 138"/>
                    <a:gd name="T88" fmla="*/ 105 w 137"/>
                    <a:gd name="T89" fmla="*/ 65 h 138"/>
                    <a:gd name="T90" fmla="*/ 105 w 137"/>
                    <a:gd name="T91" fmla="*/ 7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38">
                      <a:moveTo>
                        <a:pt x="118" y="43"/>
                      </a:moveTo>
                      <a:lnTo>
                        <a:pt x="127" y="34"/>
                      </a:lnTo>
                      <a:lnTo>
                        <a:pt x="114" y="16"/>
                      </a:lnTo>
                      <a:lnTo>
                        <a:pt x="104" y="25"/>
                      </a:lnTo>
                      <a:lnTo>
                        <a:pt x="104" y="25"/>
                      </a:lnTo>
                      <a:lnTo>
                        <a:pt x="94" y="19"/>
                      </a:lnTo>
                      <a:lnTo>
                        <a:pt x="85" y="15"/>
                      </a:lnTo>
                      <a:lnTo>
                        <a:pt x="86" y="3"/>
                      </a:lnTo>
                      <a:lnTo>
                        <a:pt x="64" y="0"/>
                      </a:lnTo>
                      <a:lnTo>
                        <a:pt x="63" y="14"/>
                      </a:lnTo>
                      <a:lnTo>
                        <a:pt x="63" y="14"/>
                      </a:lnTo>
                      <a:lnTo>
                        <a:pt x="53" y="16"/>
                      </a:lnTo>
                      <a:lnTo>
                        <a:pt x="42" y="21"/>
                      </a:lnTo>
                      <a:lnTo>
                        <a:pt x="34" y="10"/>
                      </a:lnTo>
                      <a:lnTo>
                        <a:pt x="17" y="25"/>
                      </a:lnTo>
                      <a:lnTo>
                        <a:pt x="25" y="34"/>
                      </a:lnTo>
                      <a:lnTo>
                        <a:pt x="25" y="34"/>
                      </a:lnTo>
                      <a:lnTo>
                        <a:pt x="20" y="43"/>
                      </a:lnTo>
                      <a:lnTo>
                        <a:pt x="16" y="54"/>
                      </a:lnTo>
                      <a:lnTo>
                        <a:pt x="3" y="52"/>
                      </a:lnTo>
                      <a:lnTo>
                        <a:pt x="0" y="74"/>
                      </a:lnTo>
                      <a:lnTo>
                        <a:pt x="13" y="76"/>
                      </a:lnTo>
                      <a:lnTo>
                        <a:pt x="13" y="76"/>
                      </a:lnTo>
                      <a:lnTo>
                        <a:pt x="16" y="85"/>
                      </a:lnTo>
                      <a:lnTo>
                        <a:pt x="20" y="96"/>
                      </a:lnTo>
                      <a:lnTo>
                        <a:pt x="10" y="103"/>
                      </a:lnTo>
                      <a:lnTo>
                        <a:pt x="24" y="121"/>
                      </a:lnTo>
                      <a:lnTo>
                        <a:pt x="34" y="113"/>
                      </a:lnTo>
                      <a:lnTo>
                        <a:pt x="34" y="113"/>
                      </a:lnTo>
                      <a:lnTo>
                        <a:pt x="43" y="118"/>
                      </a:lnTo>
                      <a:lnTo>
                        <a:pt x="53" y="123"/>
                      </a:lnTo>
                      <a:lnTo>
                        <a:pt x="53" y="135"/>
                      </a:lnTo>
                      <a:lnTo>
                        <a:pt x="75" y="138"/>
                      </a:lnTo>
                      <a:lnTo>
                        <a:pt x="75" y="124"/>
                      </a:lnTo>
                      <a:lnTo>
                        <a:pt x="75" y="124"/>
                      </a:lnTo>
                      <a:lnTo>
                        <a:pt x="86" y="123"/>
                      </a:lnTo>
                      <a:lnTo>
                        <a:pt x="96" y="118"/>
                      </a:lnTo>
                      <a:lnTo>
                        <a:pt x="104" y="128"/>
                      </a:lnTo>
                      <a:lnTo>
                        <a:pt x="120" y="113"/>
                      </a:lnTo>
                      <a:lnTo>
                        <a:pt x="114" y="103"/>
                      </a:lnTo>
                      <a:lnTo>
                        <a:pt x="114" y="103"/>
                      </a:lnTo>
                      <a:lnTo>
                        <a:pt x="119" y="95"/>
                      </a:lnTo>
                      <a:lnTo>
                        <a:pt x="123" y="84"/>
                      </a:lnTo>
                      <a:lnTo>
                        <a:pt x="136" y="85"/>
                      </a:lnTo>
                      <a:lnTo>
                        <a:pt x="137" y="63"/>
                      </a:lnTo>
                      <a:lnTo>
                        <a:pt x="125" y="62"/>
                      </a:lnTo>
                      <a:lnTo>
                        <a:pt x="125" y="62"/>
                      </a:lnTo>
                      <a:lnTo>
                        <a:pt x="122" y="52"/>
                      </a:lnTo>
                      <a:lnTo>
                        <a:pt x="118" y="43"/>
                      </a:lnTo>
                      <a:lnTo>
                        <a:pt x="118" y="43"/>
                      </a:lnTo>
                      <a:close/>
                      <a:moveTo>
                        <a:pt x="105" y="72"/>
                      </a:moveTo>
                      <a:lnTo>
                        <a:pt x="105" y="72"/>
                      </a:lnTo>
                      <a:lnTo>
                        <a:pt x="104" y="80"/>
                      </a:lnTo>
                      <a:lnTo>
                        <a:pt x="101" y="85"/>
                      </a:lnTo>
                      <a:lnTo>
                        <a:pt x="97" y="92"/>
                      </a:lnTo>
                      <a:lnTo>
                        <a:pt x="93" y="96"/>
                      </a:lnTo>
                      <a:lnTo>
                        <a:pt x="93" y="96"/>
                      </a:lnTo>
                      <a:lnTo>
                        <a:pt x="86" y="101"/>
                      </a:lnTo>
                      <a:lnTo>
                        <a:pt x="80" y="103"/>
                      </a:lnTo>
                      <a:lnTo>
                        <a:pt x="74" y="105"/>
                      </a:lnTo>
                      <a:lnTo>
                        <a:pt x="67" y="105"/>
                      </a:lnTo>
                      <a:lnTo>
                        <a:pt x="67" y="105"/>
                      </a:lnTo>
                      <a:lnTo>
                        <a:pt x="58" y="103"/>
                      </a:lnTo>
                      <a:lnTo>
                        <a:pt x="53" y="101"/>
                      </a:lnTo>
                      <a:lnTo>
                        <a:pt x="46" y="98"/>
                      </a:lnTo>
                      <a:lnTo>
                        <a:pt x="42" y="92"/>
                      </a:lnTo>
                      <a:lnTo>
                        <a:pt x="42" y="92"/>
                      </a:lnTo>
                      <a:lnTo>
                        <a:pt x="38" y="87"/>
                      </a:lnTo>
                      <a:lnTo>
                        <a:pt x="35" y="80"/>
                      </a:lnTo>
                      <a:lnTo>
                        <a:pt x="34" y="73"/>
                      </a:lnTo>
                      <a:lnTo>
                        <a:pt x="34" y="66"/>
                      </a:lnTo>
                      <a:lnTo>
                        <a:pt x="34" y="66"/>
                      </a:lnTo>
                      <a:lnTo>
                        <a:pt x="35" y="59"/>
                      </a:lnTo>
                      <a:lnTo>
                        <a:pt x="38" y="52"/>
                      </a:lnTo>
                      <a:lnTo>
                        <a:pt x="40" y="47"/>
                      </a:lnTo>
                      <a:lnTo>
                        <a:pt x="46" y="41"/>
                      </a:lnTo>
                      <a:lnTo>
                        <a:pt x="46" y="41"/>
                      </a:lnTo>
                      <a:lnTo>
                        <a:pt x="52" y="37"/>
                      </a:lnTo>
                      <a:lnTo>
                        <a:pt x="58" y="34"/>
                      </a:lnTo>
                      <a:lnTo>
                        <a:pt x="65" y="33"/>
                      </a:lnTo>
                      <a:lnTo>
                        <a:pt x="72" y="33"/>
                      </a:lnTo>
                      <a:lnTo>
                        <a:pt x="72" y="33"/>
                      </a:lnTo>
                      <a:lnTo>
                        <a:pt x="79" y="34"/>
                      </a:lnTo>
                      <a:lnTo>
                        <a:pt x="86" y="37"/>
                      </a:lnTo>
                      <a:lnTo>
                        <a:pt x="92" y="41"/>
                      </a:lnTo>
                      <a:lnTo>
                        <a:pt x="97" y="45"/>
                      </a:lnTo>
                      <a:lnTo>
                        <a:pt x="97" y="45"/>
                      </a:lnTo>
                      <a:lnTo>
                        <a:pt x="101" y="51"/>
                      </a:lnTo>
                      <a:lnTo>
                        <a:pt x="104" y="58"/>
                      </a:lnTo>
                      <a:lnTo>
                        <a:pt x="105" y="65"/>
                      </a:lnTo>
                      <a:lnTo>
                        <a:pt x="105" y="72"/>
                      </a:lnTo>
                      <a:lnTo>
                        <a:pt x="105" y="72"/>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C4F56"/>
                    </a:solidFill>
                    <a:effectLst/>
                    <a:uLnTx/>
                    <a:uFillTx/>
                    <a:latin typeface="Marianne"/>
                    <a:ea typeface="+mn-ea"/>
                    <a:cs typeface="+mn-cs"/>
                  </a:endParaRPr>
                </a:p>
              </p:txBody>
            </p:sp>
            <p:sp>
              <p:nvSpPr>
                <p:cNvPr id="127" name="Freeform 29">
                  <a:extLst>
                    <a:ext uri="{FF2B5EF4-FFF2-40B4-BE49-F238E27FC236}">
                      <a16:creationId xmlns:a16="http://schemas.microsoft.com/office/drawing/2014/main" id="{556C4FD4-E799-4B9B-A102-6F884D465467}"/>
                    </a:ext>
                  </a:extLst>
                </p:cNvPr>
                <p:cNvSpPr>
                  <a:spLocks/>
                </p:cNvSpPr>
                <p:nvPr/>
              </p:nvSpPr>
              <p:spPr bwMode="auto">
                <a:xfrm>
                  <a:off x="1065823" y="2378053"/>
                  <a:ext cx="170382" cy="158212"/>
                </a:xfrm>
                <a:custGeom>
                  <a:avLst/>
                  <a:gdLst>
                    <a:gd name="T0" fmla="*/ 52 w 140"/>
                    <a:gd name="T1" fmla="*/ 0 h 130"/>
                    <a:gd name="T2" fmla="*/ 52 w 140"/>
                    <a:gd name="T3" fmla="*/ 0 h 130"/>
                    <a:gd name="T4" fmla="*/ 37 w 140"/>
                    <a:gd name="T5" fmla="*/ 17 h 130"/>
                    <a:gd name="T6" fmla="*/ 20 w 140"/>
                    <a:gd name="T7" fmla="*/ 35 h 130"/>
                    <a:gd name="T8" fmla="*/ 0 w 140"/>
                    <a:gd name="T9" fmla="*/ 54 h 130"/>
                    <a:gd name="T10" fmla="*/ 84 w 140"/>
                    <a:gd name="T11" fmla="*/ 130 h 130"/>
                    <a:gd name="T12" fmla="*/ 140 w 140"/>
                    <a:gd name="T13" fmla="*/ 76 h 130"/>
                    <a:gd name="T14" fmla="*/ 52 w 140"/>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30">
                      <a:moveTo>
                        <a:pt x="52" y="0"/>
                      </a:moveTo>
                      <a:lnTo>
                        <a:pt x="52" y="0"/>
                      </a:lnTo>
                      <a:lnTo>
                        <a:pt x="37" y="17"/>
                      </a:lnTo>
                      <a:lnTo>
                        <a:pt x="20" y="35"/>
                      </a:lnTo>
                      <a:lnTo>
                        <a:pt x="0" y="54"/>
                      </a:lnTo>
                      <a:lnTo>
                        <a:pt x="84" y="130"/>
                      </a:lnTo>
                      <a:lnTo>
                        <a:pt x="140" y="76"/>
                      </a:lnTo>
                      <a:lnTo>
                        <a:pt x="52" y="0"/>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C4F56"/>
                    </a:solidFill>
                    <a:effectLst/>
                    <a:uLnTx/>
                    <a:uFillTx/>
                    <a:latin typeface="Marianne"/>
                    <a:ea typeface="+mn-ea"/>
                    <a:cs typeface="+mn-cs"/>
                  </a:endParaRPr>
                </a:p>
              </p:txBody>
            </p:sp>
            <p:sp>
              <p:nvSpPr>
                <p:cNvPr id="128" name="Freeform 30">
                  <a:extLst>
                    <a:ext uri="{FF2B5EF4-FFF2-40B4-BE49-F238E27FC236}">
                      <a16:creationId xmlns:a16="http://schemas.microsoft.com/office/drawing/2014/main" id="{14CB2BAD-CC12-4A47-88B6-9CA639D4D40C}"/>
                    </a:ext>
                  </a:extLst>
                </p:cNvPr>
                <p:cNvSpPr>
                  <a:spLocks/>
                </p:cNvSpPr>
                <p:nvPr/>
              </p:nvSpPr>
              <p:spPr bwMode="auto">
                <a:xfrm>
                  <a:off x="804165" y="2648231"/>
                  <a:ext cx="177684" cy="177684"/>
                </a:xfrm>
                <a:custGeom>
                  <a:avLst/>
                  <a:gdLst>
                    <a:gd name="T0" fmla="*/ 128 w 146"/>
                    <a:gd name="T1" fmla="*/ 50 h 146"/>
                    <a:gd name="T2" fmla="*/ 126 w 146"/>
                    <a:gd name="T3" fmla="*/ 53 h 146"/>
                    <a:gd name="T4" fmla="*/ 118 w 146"/>
                    <a:gd name="T5" fmla="*/ 58 h 146"/>
                    <a:gd name="T6" fmla="*/ 108 w 146"/>
                    <a:gd name="T7" fmla="*/ 61 h 146"/>
                    <a:gd name="T8" fmla="*/ 111 w 146"/>
                    <a:gd name="T9" fmla="*/ 68 h 146"/>
                    <a:gd name="T10" fmla="*/ 111 w 146"/>
                    <a:gd name="T11" fmla="*/ 76 h 146"/>
                    <a:gd name="T12" fmla="*/ 107 w 146"/>
                    <a:gd name="T13" fmla="*/ 90 h 146"/>
                    <a:gd name="T14" fmla="*/ 99 w 146"/>
                    <a:gd name="T15" fmla="*/ 102 h 146"/>
                    <a:gd name="T16" fmla="*/ 92 w 146"/>
                    <a:gd name="T17" fmla="*/ 106 h 146"/>
                    <a:gd name="T18" fmla="*/ 78 w 146"/>
                    <a:gd name="T19" fmla="*/ 112 h 146"/>
                    <a:gd name="T20" fmla="*/ 71 w 146"/>
                    <a:gd name="T21" fmla="*/ 112 h 146"/>
                    <a:gd name="T22" fmla="*/ 56 w 146"/>
                    <a:gd name="T23" fmla="*/ 109 h 146"/>
                    <a:gd name="T24" fmla="*/ 44 w 146"/>
                    <a:gd name="T25" fmla="*/ 99 h 146"/>
                    <a:gd name="T26" fmla="*/ 40 w 146"/>
                    <a:gd name="T27" fmla="*/ 94 h 146"/>
                    <a:gd name="T28" fmla="*/ 34 w 146"/>
                    <a:gd name="T29" fmla="*/ 79 h 146"/>
                    <a:gd name="T30" fmla="*/ 34 w 146"/>
                    <a:gd name="T31" fmla="*/ 72 h 146"/>
                    <a:gd name="T32" fmla="*/ 38 w 146"/>
                    <a:gd name="T33" fmla="*/ 57 h 146"/>
                    <a:gd name="T34" fmla="*/ 46 w 146"/>
                    <a:gd name="T35" fmla="*/ 46 h 146"/>
                    <a:gd name="T36" fmla="*/ 53 w 146"/>
                    <a:gd name="T37" fmla="*/ 40 h 146"/>
                    <a:gd name="T38" fmla="*/ 67 w 146"/>
                    <a:gd name="T39" fmla="*/ 36 h 146"/>
                    <a:gd name="T40" fmla="*/ 74 w 146"/>
                    <a:gd name="T41" fmla="*/ 35 h 146"/>
                    <a:gd name="T42" fmla="*/ 82 w 146"/>
                    <a:gd name="T43" fmla="*/ 36 h 146"/>
                    <a:gd name="T44" fmla="*/ 82 w 146"/>
                    <a:gd name="T45" fmla="*/ 22 h 146"/>
                    <a:gd name="T46" fmla="*/ 88 w 146"/>
                    <a:gd name="T47" fmla="*/ 7 h 146"/>
                    <a:gd name="T48" fmla="*/ 64 w 146"/>
                    <a:gd name="T49" fmla="*/ 0 h 146"/>
                    <a:gd name="T50" fmla="*/ 63 w 146"/>
                    <a:gd name="T51" fmla="*/ 14 h 146"/>
                    <a:gd name="T52" fmla="*/ 42 w 146"/>
                    <a:gd name="T53" fmla="*/ 22 h 146"/>
                    <a:gd name="T54" fmla="*/ 15 w 146"/>
                    <a:gd name="T55" fmla="*/ 28 h 146"/>
                    <a:gd name="T56" fmla="*/ 24 w 146"/>
                    <a:gd name="T57" fmla="*/ 37 h 146"/>
                    <a:gd name="T58" fmla="*/ 15 w 146"/>
                    <a:gd name="T59" fmla="*/ 59 h 146"/>
                    <a:gd name="T60" fmla="*/ 0 w 146"/>
                    <a:gd name="T61" fmla="*/ 82 h 146"/>
                    <a:gd name="T62" fmla="*/ 13 w 146"/>
                    <a:gd name="T63" fmla="*/ 83 h 146"/>
                    <a:gd name="T64" fmla="*/ 22 w 146"/>
                    <a:gd name="T65" fmla="*/ 104 h 146"/>
                    <a:gd name="T66" fmla="*/ 27 w 146"/>
                    <a:gd name="T67" fmla="*/ 131 h 146"/>
                    <a:gd name="T68" fmla="*/ 37 w 146"/>
                    <a:gd name="T69" fmla="*/ 122 h 146"/>
                    <a:gd name="T70" fmla="*/ 57 w 146"/>
                    <a:gd name="T71" fmla="*/ 131 h 146"/>
                    <a:gd name="T72" fmla="*/ 81 w 146"/>
                    <a:gd name="T73" fmla="*/ 146 h 146"/>
                    <a:gd name="T74" fmla="*/ 81 w 146"/>
                    <a:gd name="T75" fmla="*/ 133 h 146"/>
                    <a:gd name="T76" fmla="*/ 103 w 146"/>
                    <a:gd name="T77" fmla="*/ 126 h 146"/>
                    <a:gd name="T78" fmla="*/ 129 w 146"/>
                    <a:gd name="T79" fmla="*/ 119 h 146"/>
                    <a:gd name="T80" fmla="*/ 121 w 146"/>
                    <a:gd name="T81" fmla="*/ 109 h 146"/>
                    <a:gd name="T82" fmla="*/ 131 w 146"/>
                    <a:gd name="T83" fmla="*/ 88 h 146"/>
                    <a:gd name="T84" fmla="*/ 146 w 146"/>
                    <a:gd name="T85" fmla="*/ 65 h 146"/>
                    <a:gd name="T86" fmla="*/ 132 w 146"/>
                    <a:gd name="T87" fmla="*/ 65 h 146"/>
                    <a:gd name="T88" fmla="*/ 128 w 146"/>
                    <a:gd name="T89" fmla="*/ 5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 h="146">
                      <a:moveTo>
                        <a:pt x="128" y="50"/>
                      </a:moveTo>
                      <a:lnTo>
                        <a:pt x="128" y="50"/>
                      </a:lnTo>
                      <a:lnTo>
                        <a:pt x="126" y="53"/>
                      </a:lnTo>
                      <a:lnTo>
                        <a:pt x="126" y="53"/>
                      </a:lnTo>
                      <a:lnTo>
                        <a:pt x="122" y="55"/>
                      </a:lnTo>
                      <a:lnTo>
                        <a:pt x="118" y="58"/>
                      </a:lnTo>
                      <a:lnTo>
                        <a:pt x="113" y="59"/>
                      </a:lnTo>
                      <a:lnTo>
                        <a:pt x="108" y="61"/>
                      </a:lnTo>
                      <a:lnTo>
                        <a:pt x="108" y="61"/>
                      </a:lnTo>
                      <a:lnTo>
                        <a:pt x="111" y="68"/>
                      </a:lnTo>
                      <a:lnTo>
                        <a:pt x="111" y="76"/>
                      </a:lnTo>
                      <a:lnTo>
                        <a:pt x="111" y="76"/>
                      </a:lnTo>
                      <a:lnTo>
                        <a:pt x="110" y="83"/>
                      </a:lnTo>
                      <a:lnTo>
                        <a:pt x="107" y="90"/>
                      </a:lnTo>
                      <a:lnTo>
                        <a:pt x="104" y="97"/>
                      </a:lnTo>
                      <a:lnTo>
                        <a:pt x="99" y="102"/>
                      </a:lnTo>
                      <a:lnTo>
                        <a:pt x="99" y="102"/>
                      </a:lnTo>
                      <a:lnTo>
                        <a:pt x="92" y="106"/>
                      </a:lnTo>
                      <a:lnTo>
                        <a:pt x="85" y="110"/>
                      </a:lnTo>
                      <a:lnTo>
                        <a:pt x="78" y="112"/>
                      </a:lnTo>
                      <a:lnTo>
                        <a:pt x="71" y="112"/>
                      </a:lnTo>
                      <a:lnTo>
                        <a:pt x="71" y="112"/>
                      </a:lnTo>
                      <a:lnTo>
                        <a:pt x="63" y="112"/>
                      </a:lnTo>
                      <a:lnTo>
                        <a:pt x="56" y="109"/>
                      </a:lnTo>
                      <a:lnTo>
                        <a:pt x="49" y="105"/>
                      </a:lnTo>
                      <a:lnTo>
                        <a:pt x="44" y="99"/>
                      </a:lnTo>
                      <a:lnTo>
                        <a:pt x="44" y="99"/>
                      </a:lnTo>
                      <a:lnTo>
                        <a:pt x="40" y="94"/>
                      </a:lnTo>
                      <a:lnTo>
                        <a:pt x="35" y="87"/>
                      </a:lnTo>
                      <a:lnTo>
                        <a:pt x="34" y="79"/>
                      </a:lnTo>
                      <a:lnTo>
                        <a:pt x="34" y="72"/>
                      </a:lnTo>
                      <a:lnTo>
                        <a:pt x="34" y="72"/>
                      </a:lnTo>
                      <a:lnTo>
                        <a:pt x="35" y="65"/>
                      </a:lnTo>
                      <a:lnTo>
                        <a:pt x="38" y="57"/>
                      </a:lnTo>
                      <a:lnTo>
                        <a:pt x="41" y="51"/>
                      </a:lnTo>
                      <a:lnTo>
                        <a:pt x="46" y="46"/>
                      </a:lnTo>
                      <a:lnTo>
                        <a:pt x="46" y="46"/>
                      </a:lnTo>
                      <a:lnTo>
                        <a:pt x="53" y="40"/>
                      </a:lnTo>
                      <a:lnTo>
                        <a:pt x="60" y="37"/>
                      </a:lnTo>
                      <a:lnTo>
                        <a:pt x="67" y="36"/>
                      </a:lnTo>
                      <a:lnTo>
                        <a:pt x="74" y="35"/>
                      </a:lnTo>
                      <a:lnTo>
                        <a:pt x="74" y="35"/>
                      </a:lnTo>
                      <a:lnTo>
                        <a:pt x="82" y="36"/>
                      </a:lnTo>
                      <a:lnTo>
                        <a:pt x="82" y="36"/>
                      </a:lnTo>
                      <a:lnTo>
                        <a:pt x="82" y="29"/>
                      </a:lnTo>
                      <a:lnTo>
                        <a:pt x="82" y="22"/>
                      </a:lnTo>
                      <a:lnTo>
                        <a:pt x="84" y="15"/>
                      </a:lnTo>
                      <a:lnTo>
                        <a:pt x="88" y="7"/>
                      </a:lnTo>
                      <a:lnTo>
                        <a:pt x="88" y="2"/>
                      </a:lnTo>
                      <a:lnTo>
                        <a:pt x="64" y="0"/>
                      </a:lnTo>
                      <a:lnTo>
                        <a:pt x="63" y="14"/>
                      </a:lnTo>
                      <a:lnTo>
                        <a:pt x="63" y="14"/>
                      </a:lnTo>
                      <a:lnTo>
                        <a:pt x="52" y="17"/>
                      </a:lnTo>
                      <a:lnTo>
                        <a:pt x="42" y="22"/>
                      </a:lnTo>
                      <a:lnTo>
                        <a:pt x="33" y="11"/>
                      </a:lnTo>
                      <a:lnTo>
                        <a:pt x="15" y="28"/>
                      </a:lnTo>
                      <a:lnTo>
                        <a:pt x="24" y="37"/>
                      </a:lnTo>
                      <a:lnTo>
                        <a:pt x="24" y="37"/>
                      </a:lnTo>
                      <a:lnTo>
                        <a:pt x="19" y="48"/>
                      </a:lnTo>
                      <a:lnTo>
                        <a:pt x="15" y="59"/>
                      </a:lnTo>
                      <a:lnTo>
                        <a:pt x="1" y="58"/>
                      </a:lnTo>
                      <a:lnTo>
                        <a:pt x="0" y="82"/>
                      </a:lnTo>
                      <a:lnTo>
                        <a:pt x="13" y="83"/>
                      </a:lnTo>
                      <a:lnTo>
                        <a:pt x="13" y="83"/>
                      </a:lnTo>
                      <a:lnTo>
                        <a:pt x="16" y="94"/>
                      </a:lnTo>
                      <a:lnTo>
                        <a:pt x="22" y="104"/>
                      </a:lnTo>
                      <a:lnTo>
                        <a:pt x="11" y="113"/>
                      </a:lnTo>
                      <a:lnTo>
                        <a:pt x="27" y="131"/>
                      </a:lnTo>
                      <a:lnTo>
                        <a:pt x="37" y="122"/>
                      </a:lnTo>
                      <a:lnTo>
                        <a:pt x="37" y="122"/>
                      </a:lnTo>
                      <a:lnTo>
                        <a:pt x="46" y="128"/>
                      </a:lnTo>
                      <a:lnTo>
                        <a:pt x="57" y="131"/>
                      </a:lnTo>
                      <a:lnTo>
                        <a:pt x="57" y="145"/>
                      </a:lnTo>
                      <a:lnTo>
                        <a:pt x="81" y="146"/>
                      </a:lnTo>
                      <a:lnTo>
                        <a:pt x="81" y="133"/>
                      </a:lnTo>
                      <a:lnTo>
                        <a:pt x="81" y="133"/>
                      </a:lnTo>
                      <a:lnTo>
                        <a:pt x="92" y="130"/>
                      </a:lnTo>
                      <a:lnTo>
                        <a:pt x="103" y="126"/>
                      </a:lnTo>
                      <a:lnTo>
                        <a:pt x="113" y="135"/>
                      </a:lnTo>
                      <a:lnTo>
                        <a:pt x="129" y="119"/>
                      </a:lnTo>
                      <a:lnTo>
                        <a:pt x="121" y="109"/>
                      </a:lnTo>
                      <a:lnTo>
                        <a:pt x="121" y="109"/>
                      </a:lnTo>
                      <a:lnTo>
                        <a:pt x="126" y="99"/>
                      </a:lnTo>
                      <a:lnTo>
                        <a:pt x="131" y="88"/>
                      </a:lnTo>
                      <a:lnTo>
                        <a:pt x="144" y="88"/>
                      </a:lnTo>
                      <a:lnTo>
                        <a:pt x="146" y="65"/>
                      </a:lnTo>
                      <a:lnTo>
                        <a:pt x="132" y="65"/>
                      </a:lnTo>
                      <a:lnTo>
                        <a:pt x="132" y="65"/>
                      </a:lnTo>
                      <a:lnTo>
                        <a:pt x="131" y="58"/>
                      </a:lnTo>
                      <a:lnTo>
                        <a:pt x="128" y="50"/>
                      </a:lnTo>
                      <a:lnTo>
                        <a:pt x="128" y="50"/>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C4F56"/>
                    </a:solidFill>
                    <a:effectLst/>
                    <a:uLnTx/>
                    <a:uFillTx/>
                    <a:latin typeface="Marianne"/>
                    <a:ea typeface="+mn-ea"/>
                    <a:cs typeface="+mn-cs"/>
                  </a:endParaRPr>
                </a:p>
              </p:txBody>
            </p:sp>
            <p:sp>
              <p:nvSpPr>
                <p:cNvPr id="129" name="Freeform 31">
                  <a:extLst>
                    <a:ext uri="{FF2B5EF4-FFF2-40B4-BE49-F238E27FC236}">
                      <a16:creationId xmlns:a16="http://schemas.microsoft.com/office/drawing/2014/main" id="{0C398FDE-9380-4205-B505-A6511139E499}"/>
                    </a:ext>
                  </a:extLst>
                </p:cNvPr>
                <p:cNvSpPr>
                  <a:spLocks/>
                </p:cNvSpPr>
                <p:nvPr/>
              </p:nvSpPr>
              <p:spPr bwMode="auto">
                <a:xfrm>
                  <a:off x="833373" y="2457159"/>
                  <a:ext cx="296952" cy="255573"/>
                </a:xfrm>
                <a:custGeom>
                  <a:avLst/>
                  <a:gdLst>
                    <a:gd name="T0" fmla="*/ 159 w 244"/>
                    <a:gd name="T1" fmla="*/ 18 h 210"/>
                    <a:gd name="T2" fmla="*/ 107 w 244"/>
                    <a:gd name="T3" fmla="*/ 33 h 210"/>
                    <a:gd name="T4" fmla="*/ 57 w 244"/>
                    <a:gd name="T5" fmla="*/ 47 h 210"/>
                    <a:gd name="T6" fmla="*/ 53 w 244"/>
                    <a:gd name="T7" fmla="*/ 50 h 210"/>
                    <a:gd name="T8" fmla="*/ 27 w 244"/>
                    <a:gd name="T9" fmla="*/ 79 h 210"/>
                    <a:gd name="T10" fmla="*/ 2 w 244"/>
                    <a:gd name="T11" fmla="*/ 110 h 210"/>
                    <a:gd name="T12" fmla="*/ 7 w 244"/>
                    <a:gd name="T13" fmla="*/ 160 h 210"/>
                    <a:gd name="T14" fmla="*/ 32 w 244"/>
                    <a:gd name="T15" fmla="*/ 164 h 210"/>
                    <a:gd name="T16" fmla="*/ 35 w 244"/>
                    <a:gd name="T17" fmla="*/ 152 h 210"/>
                    <a:gd name="T18" fmla="*/ 38 w 244"/>
                    <a:gd name="T19" fmla="*/ 127 h 210"/>
                    <a:gd name="T20" fmla="*/ 78 w 244"/>
                    <a:gd name="T21" fmla="*/ 98 h 210"/>
                    <a:gd name="T22" fmla="*/ 98 w 244"/>
                    <a:gd name="T23" fmla="*/ 103 h 210"/>
                    <a:gd name="T24" fmla="*/ 107 w 244"/>
                    <a:gd name="T25" fmla="*/ 102 h 210"/>
                    <a:gd name="T26" fmla="*/ 107 w 244"/>
                    <a:gd name="T27" fmla="*/ 99 h 210"/>
                    <a:gd name="T28" fmla="*/ 112 w 244"/>
                    <a:gd name="T29" fmla="*/ 113 h 210"/>
                    <a:gd name="T30" fmla="*/ 111 w 244"/>
                    <a:gd name="T31" fmla="*/ 127 h 210"/>
                    <a:gd name="T32" fmla="*/ 96 w 244"/>
                    <a:gd name="T33" fmla="*/ 143 h 210"/>
                    <a:gd name="T34" fmla="*/ 76 w 244"/>
                    <a:gd name="T35" fmla="*/ 161 h 210"/>
                    <a:gd name="T36" fmla="*/ 68 w 244"/>
                    <a:gd name="T37" fmla="*/ 174 h 210"/>
                    <a:gd name="T38" fmla="*/ 67 w 244"/>
                    <a:gd name="T39" fmla="*/ 190 h 210"/>
                    <a:gd name="T40" fmla="*/ 73 w 244"/>
                    <a:gd name="T41" fmla="*/ 204 h 210"/>
                    <a:gd name="T42" fmla="*/ 80 w 244"/>
                    <a:gd name="T43" fmla="*/ 208 h 210"/>
                    <a:gd name="T44" fmla="*/ 90 w 244"/>
                    <a:gd name="T45" fmla="*/ 208 h 210"/>
                    <a:gd name="T46" fmla="*/ 102 w 244"/>
                    <a:gd name="T47" fmla="*/ 196 h 210"/>
                    <a:gd name="T48" fmla="*/ 142 w 244"/>
                    <a:gd name="T49" fmla="*/ 161 h 210"/>
                    <a:gd name="T50" fmla="*/ 167 w 244"/>
                    <a:gd name="T51" fmla="*/ 146 h 210"/>
                    <a:gd name="T52" fmla="*/ 182 w 244"/>
                    <a:gd name="T53" fmla="*/ 135 h 210"/>
                    <a:gd name="T54" fmla="*/ 196 w 244"/>
                    <a:gd name="T55" fmla="*/ 123 h 210"/>
                    <a:gd name="T56" fmla="*/ 224 w 244"/>
                    <a:gd name="T57" fmla="*/ 83 h 210"/>
                    <a:gd name="T58" fmla="*/ 235 w 244"/>
                    <a:gd name="T59" fmla="*/ 70 h 210"/>
                    <a:gd name="T60" fmla="*/ 182 w 244"/>
                    <a:gd name="T61" fmla="*/ 0 h 210"/>
                    <a:gd name="T62" fmla="*/ 167 w 244"/>
                    <a:gd name="T63" fmla="*/ 12 h 210"/>
                    <a:gd name="T64" fmla="*/ 159 w 244"/>
                    <a:gd name="T65" fmla="*/ 1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4" h="210">
                      <a:moveTo>
                        <a:pt x="159" y="18"/>
                      </a:moveTo>
                      <a:lnTo>
                        <a:pt x="159" y="18"/>
                      </a:lnTo>
                      <a:lnTo>
                        <a:pt x="131" y="26"/>
                      </a:lnTo>
                      <a:lnTo>
                        <a:pt x="107" y="33"/>
                      </a:lnTo>
                      <a:lnTo>
                        <a:pt x="83" y="39"/>
                      </a:lnTo>
                      <a:lnTo>
                        <a:pt x="57" y="47"/>
                      </a:lnTo>
                      <a:lnTo>
                        <a:pt x="57" y="47"/>
                      </a:lnTo>
                      <a:lnTo>
                        <a:pt x="53" y="50"/>
                      </a:lnTo>
                      <a:lnTo>
                        <a:pt x="46" y="57"/>
                      </a:lnTo>
                      <a:lnTo>
                        <a:pt x="27" y="79"/>
                      </a:lnTo>
                      <a:lnTo>
                        <a:pt x="2" y="110"/>
                      </a:lnTo>
                      <a:lnTo>
                        <a:pt x="2" y="110"/>
                      </a:lnTo>
                      <a:lnTo>
                        <a:pt x="0" y="167"/>
                      </a:lnTo>
                      <a:lnTo>
                        <a:pt x="7" y="160"/>
                      </a:lnTo>
                      <a:lnTo>
                        <a:pt x="18" y="170"/>
                      </a:lnTo>
                      <a:lnTo>
                        <a:pt x="32" y="164"/>
                      </a:lnTo>
                      <a:lnTo>
                        <a:pt x="32" y="164"/>
                      </a:lnTo>
                      <a:lnTo>
                        <a:pt x="35" y="152"/>
                      </a:lnTo>
                      <a:lnTo>
                        <a:pt x="36" y="141"/>
                      </a:lnTo>
                      <a:lnTo>
                        <a:pt x="38" y="127"/>
                      </a:lnTo>
                      <a:lnTo>
                        <a:pt x="78" y="98"/>
                      </a:lnTo>
                      <a:lnTo>
                        <a:pt x="78" y="98"/>
                      </a:lnTo>
                      <a:lnTo>
                        <a:pt x="87" y="101"/>
                      </a:lnTo>
                      <a:lnTo>
                        <a:pt x="98" y="103"/>
                      </a:lnTo>
                      <a:lnTo>
                        <a:pt x="105" y="103"/>
                      </a:lnTo>
                      <a:lnTo>
                        <a:pt x="107" y="102"/>
                      </a:lnTo>
                      <a:lnTo>
                        <a:pt x="107" y="99"/>
                      </a:lnTo>
                      <a:lnTo>
                        <a:pt x="107" y="99"/>
                      </a:lnTo>
                      <a:lnTo>
                        <a:pt x="111" y="106"/>
                      </a:lnTo>
                      <a:lnTo>
                        <a:pt x="112" y="113"/>
                      </a:lnTo>
                      <a:lnTo>
                        <a:pt x="112" y="120"/>
                      </a:lnTo>
                      <a:lnTo>
                        <a:pt x="111" y="127"/>
                      </a:lnTo>
                      <a:lnTo>
                        <a:pt x="111" y="127"/>
                      </a:lnTo>
                      <a:lnTo>
                        <a:pt x="96" y="143"/>
                      </a:lnTo>
                      <a:lnTo>
                        <a:pt x="76" y="161"/>
                      </a:lnTo>
                      <a:lnTo>
                        <a:pt x="76" y="161"/>
                      </a:lnTo>
                      <a:lnTo>
                        <a:pt x="71" y="167"/>
                      </a:lnTo>
                      <a:lnTo>
                        <a:pt x="68" y="174"/>
                      </a:lnTo>
                      <a:lnTo>
                        <a:pt x="67" y="182"/>
                      </a:lnTo>
                      <a:lnTo>
                        <a:pt x="67" y="190"/>
                      </a:lnTo>
                      <a:lnTo>
                        <a:pt x="69" y="199"/>
                      </a:lnTo>
                      <a:lnTo>
                        <a:pt x="73" y="204"/>
                      </a:lnTo>
                      <a:lnTo>
                        <a:pt x="76" y="207"/>
                      </a:lnTo>
                      <a:lnTo>
                        <a:pt x="80" y="208"/>
                      </a:lnTo>
                      <a:lnTo>
                        <a:pt x="84" y="210"/>
                      </a:lnTo>
                      <a:lnTo>
                        <a:pt x="90" y="208"/>
                      </a:lnTo>
                      <a:lnTo>
                        <a:pt x="90" y="208"/>
                      </a:lnTo>
                      <a:lnTo>
                        <a:pt x="102" y="196"/>
                      </a:lnTo>
                      <a:lnTo>
                        <a:pt x="120" y="179"/>
                      </a:lnTo>
                      <a:lnTo>
                        <a:pt x="142" y="161"/>
                      </a:lnTo>
                      <a:lnTo>
                        <a:pt x="153" y="153"/>
                      </a:lnTo>
                      <a:lnTo>
                        <a:pt x="167" y="146"/>
                      </a:lnTo>
                      <a:lnTo>
                        <a:pt x="167" y="146"/>
                      </a:lnTo>
                      <a:lnTo>
                        <a:pt x="182" y="135"/>
                      </a:lnTo>
                      <a:lnTo>
                        <a:pt x="189" y="130"/>
                      </a:lnTo>
                      <a:lnTo>
                        <a:pt x="196" y="123"/>
                      </a:lnTo>
                      <a:lnTo>
                        <a:pt x="210" y="105"/>
                      </a:lnTo>
                      <a:lnTo>
                        <a:pt x="224" y="83"/>
                      </a:lnTo>
                      <a:lnTo>
                        <a:pt x="224" y="83"/>
                      </a:lnTo>
                      <a:lnTo>
                        <a:pt x="235" y="70"/>
                      </a:lnTo>
                      <a:lnTo>
                        <a:pt x="244" y="55"/>
                      </a:lnTo>
                      <a:lnTo>
                        <a:pt x="182" y="0"/>
                      </a:lnTo>
                      <a:lnTo>
                        <a:pt x="182" y="0"/>
                      </a:lnTo>
                      <a:lnTo>
                        <a:pt x="167" y="12"/>
                      </a:lnTo>
                      <a:lnTo>
                        <a:pt x="159" y="18"/>
                      </a:lnTo>
                      <a:lnTo>
                        <a:pt x="159" y="18"/>
                      </a:lnTo>
                      <a:close/>
                    </a:path>
                  </a:pathLst>
                </a:custGeom>
                <a:solidFill>
                  <a:srgbClr val="F3B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C4F56"/>
                    </a:solidFill>
                    <a:effectLst/>
                    <a:uLnTx/>
                    <a:uFillTx/>
                    <a:latin typeface="Marianne"/>
                    <a:ea typeface="+mn-ea"/>
                    <a:cs typeface="+mn-cs"/>
                  </a:endParaRPr>
                </a:p>
              </p:txBody>
            </p:sp>
          </p:grpSp>
        </p:grpSp>
      </p:grpSp>
    </p:spTree>
    <p:extLst>
      <p:ext uri="{BB962C8B-B14F-4D97-AF65-F5344CB8AC3E}">
        <p14:creationId xmlns:p14="http://schemas.microsoft.com/office/powerpoint/2010/main" val="2388621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Gestion de la fiche « Relation travail » sur IPRO360° (2/2)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36" name="Espace réservé du texte 8">
            <a:extLst>
              <a:ext uri="{FF2B5EF4-FFF2-40B4-BE49-F238E27FC236}">
                <a16:creationId xmlns:a16="http://schemas.microsoft.com/office/drawing/2014/main" id="{287D1755-CE74-4FC3-A236-EDF3A997979C}"/>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42" name="Image 41" descr="Une image contenant texte&#10;&#10;Description générée automatiquement">
            <a:extLst>
              <a:ext uri="{FF2B5EF4-FFF2-40B4-BE49-F238E27FC236}">
                <a16:creationId xmlns:a16="http://schemas.microsoft.com/office/drawing/2014/main" id="{70C3FEC1-B44A-407D-AE91-C4CB99ACA2C5}"/>
              </a:ext>
            </a:extLst>
          </p:cNvPr>
          <p:cNvPicPr>
            <a:picLocks noChangeAspect="1"/>
          </p:cNvPicPr>
          <p:nvPr/>
        </p:nvPicPr>
        <p:blipFill rotWithShape="1">
          <a:blip r:embed="rId4"/>
          <a:srcRect l="817" t="3401" r="1013" b="1868"/>
          <a:stretch/>
        </p:blipFill>
        <p:spPr>
          <a:xfrm>
            <a:off x="221338" y="4657664"/>
            <a:ext cx="3743903" cy="1919918"/>
          </a:xfrm>
          <a:prstGeom prst="rect">
            <a:avLst/>
          </a:prstGeom>
        </p:spPr>
      </p:pic>
      <p:sp>
        <p:nvSpPr>
          <p:cNvPr id="43" name="Rectangle 42">
            <a:extLst>
              <a:ext uri="{FF2B5EF4-FFF2-40B4-BE49-F238E27FC236}">
                <a16:creationId xmlns:a16="http://schemas.microsoft.com/office/drawing/2014/main" id="{E5A3F51D-16E2-4B28-A20F-5BE3AD87778C}"/>
              </a:ext>
            </a:extLst>
          </p:cNvPr>
          <p:cNvSpPr/>
          <p:nvPr/>
        </p:nvSpPr>
        <p:spPr>
          <a:xfrm>
            <a:off x="5364480" y="5186194"/>
            <a:ext cx="2438400" cy="909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Clôture</a:t>
            </a:r>
          </a:p>
        </p:txBody>
      </p:sp>
      <p:pic>
        <p:nvPicPr>
          <p:cNvPr id="3" name="Image 2">
            <a:extLst>
              <a:ext uri="{FF2B5EF4-FFF2-40B4-BE49-F238E27FC236}">
                <a16:creationId xmlns:a16="http://schemas.microsoft.com/office/drawing/2014/main" id="{D5C89480-DD5B-4626-9D5F-5CCC4B88D9D7}"/>
              </a:ext>
            </a:extLst>
          </p:cNvPr>
          <p:cNvPicPr>
            <a:picLocks noChangeAspect="1"/>
          </p:cNvPicPr>
          <p:nvPr/>
        </p:nvPicPr>
        <p:blipFill>
          <a:blip r:embed="rId5"/>
          <a:stretch>
            <a:fillRect/>
          </a:stretch>
        </p:blipFill>
        <p:spPr>
          <a:xfrm>
            <a:off x="3331192" y="2248854"/>
            <a:ext cx="6504975" cy="3028607"/>
          </a:xfrm>
          <a:prstGeom prst="rect">
            <a:avLst/>
          </a:prstGeom>
        </p:spPr>
      </p:pic>
      <p:sp>
        <p:nvSpPr>
          <p:cNvPr id="16" name="Espace réservé du texte 8">
            <a:extLst>
              <a:ext uri="{FF2B5EF4-FFF2-40B4-BE49-F238E27FC236}">
                <a16:creationId xmlns:a16="http://schemas.microsoft.com/office/drawing/2014/main" id="{F07D7EEF-58A4-4B96-9C63-ADD118B9A157}"/>
              </a:ext>
            </a:extLst>
          </p:cNvPr>
          <p:cNvSpPr txBox="1">
            <a:spLocks/>
          </p:cNvSpPr>
          <p:nvPr/>
        </p:nvSpPr>
        <p:spPr>
          <a:xfrm>
            <a:off x="5309381" y="1354728"/>
            <a:ext cx="4493227" cy="1140541"/>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Deux actions sont immédiatement accessibles le menu de la relation travail : </a:t>
            </a:r>
          </a:p>
          <a:p>
            <a:pPr algn="just">
              <a:lnSpc>
                <a:spcPts val="1500"/>
              </a:lnSpc>
              <a:buFontTx/>
              <a:buChar char="-"/>
            </a:pPr>
            <a:r>
              <a:rPr lang="fr-FR" sz="900">
                <a:latin typeface="Marianne" panose="02000000000000000000" pitchFamily="2" charset="0"/>
              </a:rPr>
              <a:t>Pour modifier la relation travail affichée ;</a:t>
            </a:r>
          </a:p>
          <a:p>
            <a:pPr algn="just">
              <a:lnSpc>
                <a:spcPts val="1500"/>
              </a:lnSpc>
              <a:spcBef>
                <a:spcPts val="300"/>
              </a:spcBef>
              <a:buFontTx/>
              <a:buChar char="-"/>
            </a:pPr>
            <a:r>
              <a:rPr lang="fr-FR" sz="900">
                <a:latin typeface="Marianne" panose="02000000000000000000" pitchFamily="2" charset="0"/>
              </a:rPr>
              <a:t>Pour retourner à la fiche du partenaire ;</a:t>
            </a:r>
          </a:p>
        </p:txBody>
      </p:sp>
      <p:pic>
        <p:nvPicPr>
          <p:cNvPr id="18" name="Image 17">
            <a:extLst>
              <a:ext uri="{FF2B5EF4-FFF2-40B4-BE49-F238E27FC236}">
                <a16:creationId xmlns:a16="http://schemas.microsoft.com/office/drawing/2014/main" id="{7DF150C8-30F6-43A1-B2E9-42030CE7F655}"/>
              </a:ext>
            </a:extLst>
          </p:cNvPr>
          <p:cNvPicPr>
            <a:picLocks noChangeAspect="1"/>
          </p:cNvPicPr>
          <p:nvPr/>
        </p:nvPicPr>
        <p:blipFill rotWithShape="1">
          <a:blip r:embed="rId6"/>
          <a:srcRect t="24528" r="95883" b="18114"/>
          <a:stretch/>
        </p:blipFill>
        <p:spPr>
          <a:xfrm>
            <a:off x="5366065" y="1889416"/>
            <a:ext cx="250760" cy="221690"/>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327BD46E-F125-45E3-BF5C-035411B56F57}"/>
              </a:ext>
            </a:extLst>
          </p:cNvPr>
          <p:cNvPicPr>
            <a:picLocks noChangeAspect="1"/>
          </p:cNvPicPr>
          <p:nvPr/>
        </p:nvPicPr>
        <p:blipFill rotWithShape="1">
          <a:blip r:embed="rId7"/>
          <a:srcRect l="16701" t="9741" r="82268" b="87725"/>
          <a:stretch/>
        </p:blipFill>
        <p:spPr>
          <a:xfrm>
            <a:off x="5395627" y="2101218"/>
            <a:ext cx="162044" cy="174509"/>
          </a:xfrm>
          <a:prstGeom prst="rect">
            <a:avLst/>
          </a:prstGeom>
        </p:spPr>
      </p:pic>
      <p:sp>
        <p:nvSpPr>
          <p:cNvPr id="20" name="Rectangle : coins arrondis 19">
            <a:extLst>
              <a:ext uri="{FF2B5EF4-FFF2-40B4-BE49-F238E27FC236}">
                <a16:creationId xmlns:a16="http://schemas.microsoft.com/office/drawing/2014/main" id="{D3E92DDE-0E43-42A3-BE87-F3C4CF799BD4}"/>
              </a:ext>
            </a:extLst>
          </p:cNvPr>
          <p:cNvSpPr/>
          <p:nvPr/>
        </p:nvSpPr>
        <p:spPr>
          <a:xfrm>
            <a:off x="3384554" y="2582082"/>
            <a:ext cx="484428" cy="195405"/>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en arc 24">
            <a:extLst>
              <a:ext uri="{FF2B5EF4-FFF2-40B4-BE49-F238E27FC236}">
                <a16:creationId xmlns:a16="http://schemas.microsoft.com/office/drawing/2014/main" id="{CD7CC515-AC39-4F12-95C1-1B0200CAE211}"/>
              </a:ext>
            </a:extLst>
          </p:cNvPr>
          <p:cNvCxnSpPr>
            <a:cxnSpLocks/>
            <a:stCxn id="16" idx="1"/>
            <a:endCxn id="20" idx="0"/>
          </p:cNvCxnSpPr>
          <p:nvPr/>
        </p:nvCxnSpPr>
        <p:spPr>
          <a:xfrm rot="10800000" flipV="1">
            <a:off x="3626769" y="1924998"/>
            <a:ext cx="1682613" cy="657083"/>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Espace réservé du texte 8">
            <a:extLst>
              <a:ext uri="{FF2B5EF4-FFF2-40B4-BE49-F238E27FC236}">
                <a16:creationId xmlns:a16="http://schemas.microsoft.com/office/drawing/2014/main" id="{EF0FE795-2DCB-492F-89E0-0044742981B2}"/>
              </a:ext>
            </a:extLst>
          </p:cNvPr>
          <p:cNvSpPr txBox="1">
            <a:spLocks/>
          </p:cNvSpPr>
          <p:nvPr/>
        </p:nvSpPr>
        <p:spPr>
          <a:xfrm>
            <a:off x="476250" y="1701026"/>
            <a:ext cx="2893962" cy="2483156"/>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En cliquant sur le bouton « Autres actions » les actions « Clôturer » et « Supprimer » apparaissent : </a:t>
            </a:r>
            <a:endParaRPr lang="fr-FR" sz="900">
              <a:latin typeface="Marianne" panose="02000000000000000000" pitchFamily="2" charset="0"/>
            </a:endParaRPr>
          </a:p>
          <a:p>
            <a:pPr marL="0" indent="0" algn="just">
              <a:lnSpc>
                <a:spcPts val="1500"/>
              </a:lnSpc>
              <a:buNone/>
            </a:pPr>
            <a:r>
              <a:rPr lang="fr-FR" sz="900" b="1">
                <a:latin typeface="Marianne"/>
              </a:rPr>
              <a:t>L’action « Clôturer » permet de fermer la relation travail. Cette clôture n’est possible que lorsque le partenaire ne dispose d’aucune activité encore active.  Dans le cas contraire, le bouton « Clôturer » est grisé.</a:t>
            </a:r>
          </a:p>
          <a:p>
            <a:pPr marL="0" indent="0" algn="just">
              <a:lnSpc>
                <a:spcPts val="1500"/>
              </a:lnSpc>
              <a:buNone/>
            </a:pPr>
            <a:r>
              <a:rPr lang="fr-FR" sz="900">
                <a:latin typeface="Marianne"/>
              </a:rPr>
              <a:t>En cas de clôture d’une relation travail, il est nécessaire de renseigner le type</a:t>
            </a:r>
            <a:r>
              <a:rPr lang="fr-FR" sz="900" b="1">
                <a:latin typeface="Marianne"/>
              </a:rPr>
              <a:t> </a:t>
            </a:r>
            <a:r>
              <a:rPr lang="fr-FR" sz="900">
                <a:latin typeface="Marianne"/>
              </a:rPr>
              <a:t>de clôture parmi une liste déroulante.</a:t>
            </a:r>
            <a:endParaRPr lang="fr-FR" sz="900">
              <a:latin typeface="Marianne" panose="02000000000000000000" pitchFamily="2" charset="0"/>
            </a:endParaRPr>
          </a:p>
        </p:txBody>
      </p:sp>
      <p:sp>
        <p:nvSpPr>
          <p:cNvPr id="23" name="Rectangle : coins arrondis 22">
            <a:extLst>
              <a:ext uri="{FF2B5EF4-FFF2-40B4-BE49-F238E27FC236}">
                <a16:creationId xmlns:a16="http://schemas.microsoft.com/office/drawing/2014/main" id="{25FCD2E2-FF90-4810-A043-41B79DA1D946}"/>
              </a:ext>
            </a:extLst>
          </p:cNvPr>
          <p:cNvSpPr/>
          <p:nvPr/>
        </p:nvSpPr>
        <p:spPr>
          <a:xfrm>
            <a:off x="4049711" y="2582082"/>
            <a:ext cx="1055689" cy="57027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en arc 24">
            <a:extLst>
              <a:ext uri="{FF2B5EF4-FFF2-40B4-BE49-F238E27FC236}">
                <a16:creationId xmlns:a16="http://schemas.microsoft.com/office/drawing/2014/main" id="{66072BAE-80B8-422C-BB84-BE9701D5074F}"/>
              </a:ext>
            </a:extLst>
          </p:cNvPr>
          <p:cNvCxnSpPr>
            <a:cxnSpLocks/>
            <a:stCxn id="23" idx="1"/>
            <a:endCxn id="22" idx="3"/>
          </p:cNvCxnSpPr>
          <p:nvPr/>
        </p:nvCxnSpPr>
        <p:spPr>
          <a:xfrm rot="10800000" flipV="1">
            <a:off x="3370213" y="2867216"/>
            <a:ext cx="679499" cy="75387"/>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7" name="Image 26" descr="Une image contenant texte&#10;&#10;Description générée automatiquement">
            <a:extLst>
              <a:ext uri="{FF2B5EF4-FFF2-40B4-BE49-F238E27FC236}">
                <a16:creationId xmlns:a16="http://schemas.microsoft.com/office/drawing/2014/main" id="{082D59FE-1861-4F51-9EF3-192A29E878CD}"/>
              </a:ext>
            </a:extLst>
          </p:cNvPr>
          <p:cNvPicPr>
            <a:picLocks noChangeAspect="1"/>
          </p:cNvPicPr>
          <p:nvPr/>
        </p:nvPicPr>
        <p:blipFill rotWithShape="1">
          <a:blip r:embed="rId4"/>
          <a:srcRect l="817" t="3401" r="1013" b="1868"/>
          <a:stretch/>
        </p:blipFill>
        <p:spPr>
          <a:xfrm>
            <a:off x="95588" y="4217425"/>
            <a:ext cx="3743903" cy="1919918"/>
          </a:xfrm>
          <a:prstGeom prst="rect">
            <a:avLst/>
          </a:prstGeom>
        </p:spPr>
      </p:pic>
      <p:sp>
        <p:nvSpPr>
          <p:cNvPr id="28" name="Espace réservé du texte 8">
            <a:extLst>
              <a:ext uri="{FF2B5EF4-FFF2-40B4-BE49-F238E27FC236}">
                <a16:creationId xmlns:a16="http://schemas.microsoft.com/office/drawing/2014/main" id="{37A3B1C8-B890-4F2D-BE45-20E207899A41}"/>
              </a:ext>
            </a:extLst>
          </p:cNvPr>
          <p:cNvSpPr txBox="1">
            <a:spLocks/>
          </p:cNvSpPr>
          <p:nvPr/>
        </p:nvSpPr>
        <p:spPr>
          <a:xfrm>
            <a:off x="4244491" y="5087425"/>
            <a:ext cx="5094818" cy="1566935"/>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Une fois la clôture confirmée, le statut de la relation travail passe à « Fermé » </a:t>
            </a:r>
            <a:endParaRPr lang="fr-FR" sz="900">
              <a:latin typeface="Marianne" panose="02000000000000000000" pitchFamily="2" charset="0"/>
            </a:endParaRPr>
          </a:p>
          <a:p>
            <a:pPr marL="0" indent="0" algn="just">
              <a:lnSpc>
                <a:spcPts val="1500"/>
              </a:lnSpc>
              <a:buNone/>
            </a:pPr>
            <a:r>
              <a:rPr lang="fr-FR" sz="900">
                <a:latin typeface="Marianne"/>
              </a:rPr>
              <a:t>et le bouton « Supprimer » n’est plus grisé.</a:t>
            </a:r>
          </a:p>
          <a:p>
            <a:pPr marL="0" indent="0" algn="just">
              <a:lnSpc>
                <a:spcPts val="1500"/>
              </a:lnSpc>
              <a:buNone/>
            </a:pPr>
            <a:endParaRPr lang="fr-FR" sz="900">
              <a:latin typeface="Marianne" panose="02000000000000000000" pitchFamily="2" charset="0"/>
            </a:endParaRPr>
          </a:p>
          <a:p>
            <a:pPr marL="0" indent="0" algn="just">
              <a:lnSpc>
                <a:spcPts val="1500"/>
              </a:lnSpc>
              <a:buNone/>
            </a:pPr>
            <a:r>
              <a:rPr lang="fr-FR" sz="900" b="1">
                <a:latin typeface="Marianne"/>
              </a:rPr>
              <a:t>L’action « Supprimer » permet de supprimer définitivement la relation travail. L’établissement pénitentiaire n’apparaît plus dans la liste des établissements liés au partenaire</a:t>
            </a:r>
          </a:p>
        </p:txBody>
      </p:sp>
      <p:cxnSp>
        <p:nvCxnSpPr>
          <p:cNvPr id="30" name="Connecteur en arc 24">
            <a:extLst>
              <a:ext uri="{FF2B5EF4-FFF2-40B4-BE49-F238E27FC236}">
                <a16:creationId xmlns:a16="http://schemas.microsoft.com/office/drawing/2014/main" id="{71A2D8C7-6790-4D02-892B-A907C4040C00}"/>
              </a:ext>
            </a:extLst>
          </p:cNvPr>
          <p:cNvCxnSpPr>
            <a:cxnSpLocks/>
          </p:cNvCxnSpPr>
          <p:nvPr/>
        </p:nvCxnSpPr>
        <p:spPr>
          <a:xfrm>
            <a:off x="2982900" y="5464278"/>
            <a:ext cx="1261591" cy="457846"/>
          </a:xfrm>
          <a:prstGeom prst="curvedConnector3">
            <a:avLst>
              <a:gd name="adj1" fmla="val -207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2" name="Image 31" descr="Une image contenant texte&#10;&#10;Description générée automatiquement">
            <a:extLst>
              <a:ext uri="{FF2B5EF4-FFF2-40B4-BE49-F238E27FC236}">
                <a16:creationId xmlns:a16="http://schemas.microsoft.com/office/drawing/2014/main" id="{823451A9-FF79-425F-B4B1-04A6D5564933}"/>
              </a:ext>
            </a:extLst>
          </p:cNvPr>
          <p:cNvPicPr>
            <a:picLocks noChangeAspect="1"/>
          </p:cNvPicPr>
          <p:nvPr/>
        </p:nvPicPr>
        <p:blipFill rotWithShape="1">
          <a:blip r:embed="rId8"/>
          <a:srcRect l="8818" t="8962" r="81689" b="78569"/>
          <a:stretch/>
        </p:blipFill>
        <p:spPr>
          <a:xfrm>
            <a:off x="6780496" y="5448917"/>
            <a:ext cx="1032769" cy="551172"/>
          </a:xfrm>
          <a:prstGeom prst="rect">
            <a:avLst/>
          </a:prstGeom>
        </p:spPr>
      </p:pic>
      <p:sp>
        <p:nvSpPr>
          <p:cNvPr id="34" name="Espace réservé du texte 8">
            <a:extLst>
              <a:ext uri="{FF2B5EF4-FFF2-40B4-BE49-F238E27FC236}">
                <a16:creationId xmlns:a16="http://schemas.microsoft.com/office/drawing/2014/main" id="{52C80E68-9B56-4D4E-91EE-1D3B2EC9ABBB}"/>
              </a:ext>
            </a:extLst>
          </p:cNvPr>
          <p:cNvSpPr txBox="1">
            <a:spLocks/>
          </p:cNvSpPr>
          <p:nvPr/>
        </p:nvSpPr>
        <p:spPr>
          <a:xfrm>
            <a:off x="9431203" y="4808484"/>
            <a:ext cx="2665209" cy="1769870"/>
          </a:xfrm>
          <a:prstGeom prst="rect">
            <a:avLst/>
          </a:prstGeom>
          <a:solidFill>
            <a:srgbClr val="7030A0">
              <a:alpha val="16863"/>
            </a:srgbClr>
          </a:solidFill>
          <a:ln>
            <a:noFill/>
            <a:prstDash val="dash"/>
          </a:ln>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dirty="0">
                <a:solidFill>
                  <a:srgbClr val="7030A0"/>
                </a:solidFill>
                <a:latin typeface="Marianne"/>
              </a:rPr>
              <a:t>La clôture d’une relation travail ne doit être réalisée qu’en cas de fin définitive de la relation contractuelle entre le partenaire et l’établissement pénitentiaire. Afin de conserver un historique des relations travail, la suppression n’est préconisée qu’en cas de création par erreur d’une fiche relation travail. </a:t>
            </a:r>
          </a:p>
        </p:txBody>
      </p:sp>
      <p:pic>
        <p:nvPicPr>
          <p:cNvPr id="35" name="Graphique 34" descr="Informations avec un remplissage uni">
            <a:extLst>
              <a:ext uri="{FF2B5EF4-FFF2-40B4-BE49-F238E27FC236}">
                <a16:creationId xmlns:a16="http://schemas.microsoft.com/office/drawing/2014/main" id="{B47C431C-E412-46FD-AF67-6419B4D371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8129" y="4686258"/>
            <a:ext cx="251356" cy="251356"/>
          </a:xfrm>
          <a:prstGeom prst="rect">
            <a:avLst/>
          </a:prstGeom>
        </p:spPr>
      </p:pic>
    </p:spTree>
    <p:extLst>
      <p:ext uri="{BB962C8B-B14F-4D97-AF65-F5344CB8AC3E}">
        <p14:creationId xmlns:p14="http://schemas.microsoft.com/office/powerpoint/2010/main" val="3973898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8F59F1CC-3BBE-4F87-94ED-4CFA13CF7F57}"/>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fr-FR"/>
          </a:p>
        </p:txBody>
      </p:sp>
      <p:sp>
        <p:nvSpPr>
          <p:cNvPr id="62" name="Espace réservé du numéro de diapositive 1">
            <a:extLst>
              <a:ext uri="{FF2B5EF4-FFF2-40B4-BE49-F238E27FC236}">
                <a16:creationId xmlns:a16="http://schemas.microsoft.com/office/drawing/2014/main" id="{6C7E9696-CEB6-4B3B-9D29-299A95057230}"/>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8" name="Rectangle 7">
            <a:extLst>
              <a:ext uri="{FF2B5EF4-FFF2-40B4-BE49-F238E27FC236}">
                <a16:creationId xmlns:a16="http://schemas.microsoft.com/office/drawing/2014/main" id="{9BED926C-FA14-469E-AD5F-34954579B2E5}"/>
              </a:ext>
            </a:extLst>
          </p:cNvPr>
          <p:cNvSpPr/>
          <p:nvPr/>
        </p:nvSpPr>
        <p:spPr>
          <a:xfrm>
            <a:off x="424200" y="2340743"/>
            <a:ext cx="11343600" cy="3757224"/>
          </a:xfrm>
          <a:prstGeom prst="rect">
            <a:avLst/>
          </a:prstGeom>
          <a:noFill/>
          <a:ln w="25400" cap="flat" cmpd="sng" algn="ctr">
            <a:solidFill>
              <a:srgbClr val="7CA180"/>
            </a:solid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1 </a:t>
            </a:r>
          </a:p>
        </p:txBody>
      </p:sp>
      <p:sp>
        <p:nvSpPr>
          <p:cNvPr id="29" name="ZoneTexte 28">
            <a:extLst>
              <a:ext uri="{FF2B5EF4-FFF2-40B4-BE49-F238E27FC236}">
                <a16:creationId xmlns:a16="http://schemas.microsoft.com/office/drawing/2014/main" id="{DAF0A542-5DAA-4233-B130-CB752630F70C}"/>
              </a:ext>
            </a:extLst>
          </p:cNvPr>
          <p:cNvSpPr txBox="1"/>
          <p:nvPr/>
        </p:nvSpPr>
        <p:spPr>
          <a:xfrm>
            <a:off x="335360" y="629885"/>
            <a:ext cx="11582320" cy="523220"/>
          </a:xfrm>
          <a:prstGeom prst="rect">
            <a:avLst/>
          </a:prstGeom>
          <a:noFill/>
        </p:spPr>
        <p:txBody>
          <a:bodyPr wrap="square" lIns="91440" tIns="45720" rIns="91440" bIns="45720" rtlCol="0" anchor="ctr">
            <a:spAutoFit/>
          </a:bodyPr>
          <a:lstStyle/>
          <a:p>
            <a:pPr>
              <a:defRPr/>
            </a:pPr>
            <a:r>
              <a:rPr lang="fr-FR" sz="2800" b="1">
                <a:solidFill>
                  <a:srgbClr val="494F57"/>
                </a:solidFill>
                <a:latin typeface="Marianne"/>
              </a:rPr>
              <a:t>Créer une fiche « Partenaire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cxnSp>
        <p:nvCxnSpPr>
          <p:cNvPr id="30" name="Connecteur droit 29">
            <a:extLst>
              <a:ext uri="{FF2B5EF4-FFF2-40B4-BE49-F238E27FC236}">
                <a16:creationId xmlns:a16="http://schemas.microsoft.com/office/drawing/2014/main" id="{460057E8-2C2D-4384-9DE5-13175F5E6245}"/>
              </a:ext>
            </a:extLst>
          </p:cNvPr>
          <p:cNvCxnSpPr/>
          <p:nvPr/>
        </p:nvCxnSpPr>
        <p:spPr>
          <a:xfrm>
            <a:off x="335360" y="548680"/>
            <a:ext cx="1632181" cy="0"/>
          </a:xfrm>
          <a:prstGeom prst="line">
            <a:avLst/>
          </a:prstGeom>
          <a:noFill/>
          <a:ln w="19050" cap="flat" cmpd="sng" algn="ctr">
            <a:solidFill>
              <a:srgbClr val="F3B237"/>
            </a:solidFill>
            <a:prstDash val="solid"/>
          </a:ln>
          <a:effectLst/>
        </p:spPr>
      </p:cxnSp>
      <p:pic>
        <p:nvPicPr>
          <p:cNvPr id="31" name="Image 30">
            <a:extLst>
              <a:ext uri="{FF2B5EF4-FFF2-40B4-BE49-F238E27FC236}">
                <a16:creationId xmlns:a16="http://schemas.microsoft.com/office/drawing/2014/main" id="{B5AE8FAE-34B6-46D9-9801-2B5D672E7CAB}"/>
              </a:ext>
            </a:extLst>
          </p:cNvPr>
          <p:cNvPicPr>
            <a:picLocks noChangeAspect="1"/>
          </p:cNvPicPr>
          <p:nvPr/>
        </p:nvPicPr>
        <p:blipFill rotWithShape="1">
          <a:blip r:embed="rId2"/>
          <a:srcRect b="8504"/>
          <a:stretch/>
        </p:blipFill>
        <p:spPr>
          <a:xfrm>
            <a:off x="596417" y="1174839"/>
            <a:ext cx="3114000" cy="364038"/>
          </a:xfrm>
          <a:prstGeom prst="rect">
            <a:avLst/>
          </a:prstGeom>
        </p:spPr>
      </p:pic>
      <p:sp>
        <p:nvSpPr>
          <p:cNvPr id="32" name="Espace réservé du texte 8">
            <a:extLst>
              <a:ext uri="{FF2B5EF4-FFF2-40B4-BE49-F238E27FC236}">
                <a16:creationId xmlns:a16="http://schemas.microsoft.com/office/drawing/2014/main" id="{4EF8100D-BE53-407C-A1B4-85235199E68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EXERCICE</a:t>
            </a:r>
          </a:p>
        </p:txBody>
      </p:sp>
      <p:sp>
        <p:nvSpPr>
          <p:cNvPr id="27" name="Rectangle 26">
            <a:extLst>
              <a:ext uri="{FF2B5EF4-FFF2-40B4-BE49-F238E27FC236}">
                <a16:creationId xmlns:a16="http://schemas.microsoft.com/office/drawing/2014/main" id="{DE9A80FD-8886-43E4-B096-5E33A49A643A}"/>
              </a:ext>
            </a:extLst>
          </p:cNvPr>
          <p:cNvSpPr/>
          <p:nvPr/>
        </p:nvSpPr>
        <p:spPr>
          <a:xfrm>
            <a:off x="1823368" y="2752186"/>
            <a:ext cx="9738358" cy="2934339"/>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defRPr/>
            </a:pPr>
            <a:r>
              <a:rPr lang="fr-FR" sz="1400" b="1" kern="0">
                <a:solidFill>
                  <a:srgbClr val="494F57"/>
                </a:solidFill>
                <a:latin typeface="Marianne"/>
                <a:ea typeface="+mn-lt"/>
                <a:cs typeface="+mn-lt"/>
              </a:rPr>
              <a:t>Créer une fiche partenaire « Travail » et « Formation » avec :</a:t>
            </a:r>
          </a:p>
          <a:p>
            <a:pPr>
              <a:defRPr/>
            </a:pPr>
            <a:endParaRPr lang="fr-FR" sz="1400" kern="0">
              <a:solidFill>
                <a:srgbClr val="494F57"/>
              </a:solidFill>
              <a:latin typeface="Marianne"/>
              <a:ea typeface="+mn-lt"/>
              <a:cs typeface="+mn-lt"/>
            </a:endParaRPr>
          </a:p>
          <a:p>
            <a:pPr marL="285750" indent="-285750">
              <a:buFont typeface="Arial" panose="020B0604020202020204" pitchFamily="34" charset="0"/>
              <a:buChar char="•"/>
            </a:pPr>
            <a:r>
              <a:rPr lang="fr-FR" sz="1400">
                <a:solidFill>
                  <a:srgbClr val="494F57"/>
                </a:solidFill>
                <a:latin typeface="Marianne"/>
              </a:rPr>
              <a:t>Le nom du partenaire : vos initiales + les trois premières lettres de l’établissement + « partenaire test » </a:t>
            </a:r>
          </a:p>
          <a:p>
            <a:pPr marL="285750" indent="-285750">
              <a:buFont typeface="Arial" panose="020B0604020202020204" pitchFamily="34" charset="0"/>
              <a:buChar char="•"/>
            </a:pPr>
            <a:r>
              <a:rPr lang="fr-FR" sz="1400">
                <a:solidFill>
                  <a:srgbClr val="494F57"/>
                </a:solidFill>
                <a:latin typeface="Marianne"/>
              </a:rPr>
              <a:t>Le champs d’action : Travail et Formation</a:t>
            </a:r>
          </a:p>
          <a:p>
            <a:pPr marL="285750" indent="-285750">
              <a:buFont typeface="Arial" panose="020B0604020202020204" pitchFamily="34" charset="0"/>
              <a:buChar char="•"/>
            </a:pPr>
            <a:r>
              <a:rPr lang="fr-FR" sz="1400">
                <a:solidFill>
                  <a:srgbClr val="494F57"/>
                </a:solidFill>
                <a:latin typeface="Marianne"/>
              </a:rPr>
              <a:t>Le numéro SIRET : rentrer un numéro aléatoire (14 chiffres obligatoires)</a:t>
            </a:r>
          </a:p>
          <a:p>
            <a:pPr marL="285750" indent="-285750">
              <a:buFont typeface="Arial" panose="020B0604020202020204" pitchFamily="34" charset="0"/>
              <a:buChar char="•"/>
            </a:pPr>
            <a:r>
              <a:rPr lang="fr-FR" sz="1400">
                <a:solidFill>
                  <a:srgbClr val="494F57"/>
                </a:solidFill>
                <a:latin typeface="Marianne"/>
              </a:rPr>
              <a:t>La personnalité juridique : entreprise concessionnaire </a:t>
            </a:r>
          </a:p>
          <a:p>
            <a:pPr marL="285750" indent="-285750">
              <a:buFont typeface="Arial" panose="020B0604020202020204" pitchFamily="34" charset="0"/>
              <a:buChar char="•"/>
            </a:pPr>
            <a:r>
              <a:rPr lang="fr-FR" sz="1400">
                <a:solidFill>
                  <a:srgbClr val="494F57"/>
                </a:solidFill>
                <a:latin typeface="Marianne"/>
              </a:rPr>
              <a:t>L’adresse : inventer une adresse</a:t>
            </a:r>
          </a:p>
          <a:p>
            <a:pPr marL="285750" indent="-285750">
              <a:buFont typeface="Arial" panose="020B0604020202020204" pitchFamily="34" charset="0"/>
              <a:buChar char="•"/>
            </a:pPr>
            <a:r>
              <a:rPr lang="fr-FR" sz="1400">
                <a:solidFill>
                  <a:srgbClr val="494F57"/>
                </a:solidFill>
                <a:latin typeface="Marianne"/>
              </a:rPr>
              <a:t>Le code postal</a:t>
            </a:r>
          </a:p>
          <a:p>
            <a:pPr marL="285750" indent="-285750">
              <a:buFont typeface="Arial" panose="020B0604020202020204" pitchFamily="34" charset="0"/>
              <a:buChar char="•"/>
            </a:pPr>
            <a:r>
              <a:rPr lang="fr-FR" sz="1400">
                <a:solidFill>
                  <a:srgbClr val="494F57"/>
                </a:solidFill>
                <a:latin typeface="Marianne"/>
              </a:rPr>
              <a:t>La ville </a:t>
            </a:r>
          </a:p>
          <a:p>
            <a:pPr marL="0" marR="0" lvl="0" indent="0" algn="ctr" defTabSz="914400">
              <a:lnSpc>
                <a:spcPct val="100000"/>
              </a:lnSpc>
              <a:spcBef>
                <a:spcPts val="0"/>
              </a:spcBef>
              <a:spcAft>
                <a:spcPts val="0"/>
              </a:spcAft>
              <a:buClrTx/>
              <a:buSzTx/>
              <a:buFontTx/>
              <a:buNone/>
              <a:tabLst/>
              <a:defRPr/>
            </a:pPr>
            <a:endParaRPr lang="fr-FR" sz="1600" b="0" i="0" u="none" strike="noStrike" kern="0" cap="none" spc="0" normalizeH="0" baseline="0" noProof="0">
              <a:ln>
                <a:noFill/>
              </a:ln>
              <a:solidFill>
                <a:srgbClr val="494F57"/>
              </a:solidFill>
              <a:effectLst/>
              <a:uLnTx/>
              <a:uFillTx/>
              <a:latin typeface="Marianne"/>
            </a:endParaRPr>
          </a:p>
        </p:txBody>
      </p:sp>
    </p:spTree>
    <p:extLst>
      <p:ext uri="{BB962C8B-B14F-4D97-AF65-F5344CB8AC3E}">
        <p14:creationId xmlns:p14="http://schemas.microsoft.com/office/powerpoint/2010/main" val="2775855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6092D066-37D0-462E-9589-D3BF252AF55A}"/>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fr-FR"/>
          </a:p>
        </p:txBody>
      </p:sp>
      <p:sp>
        <p:nvSpPr>
          <p:cNvPr id="62" name="Espace réservé du numéro de diapositive 1">
            <a:extLst>
              <a:ext uri="{FF2B5EF4-FFF2-40B4-BE49-F238E27FC236}">
                <a16:creationId xmlns:a16="http://schemas.microsoft.com/office/drawing/2014/main" id="{6C7E9696-CEB6-4B3B-9D29-299A95057230}"/>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8" name="Rectangle 7">
            <a:extLst>
              <a:ext uri="{FF2B5EF4-FFF2-40B4-BE49-F238E27FC236}">
                <a16:creationId xmlns:a16="http://schemas.microsoft.com/office/drawing/2014/main" id="{9BED926C-FA14-469E-AD5F-34954579B2E5}"/>
              </a:ext>
            </a:extLst>
          </p:cNvPr>
          <p:cNvSpPr/>
          <p:nvPr/>
        </p:nvSpPr>
        <p:spPr>
          <a:xfrm>
            <a:off x="415129" y="3157172"/>
            <a:ext cx="11343600" cy="1830657"/>
          </a:xfrm>
          <a:prstGeom prst="rect">
            <a:avLst/>
          </a:prstGeom>
          <a:noFill/>
          <a:ln w="25400" cap="flat" cmpd="sng" algn="ctr">
            <a:solidFill>
              <a:srgbClr val="7CA180"/>
            </a:solidFill>
            <a:prstDash val="solid"/>
          </a:ln>
          <a:effectLst/>
        </p:spPr>
        <p:txBody>
          <a:bodyPr lIns="91440" tIns="45720" rIns="91440" bIns="45720" rtlCol="0" anchor="ctr"/>
          <a:lstStyle/>
          <a:p>
            <a:pPr>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2</a:t>
            </a:r>
            <a:r>
              <a:rPr lang="fr-FR" b="1" kern="0">
                <a:solidFill>
                  <a:srgbClr val="7CA180"/>
                </a:solidFill>
                <a:latin typeface="Marianne"/>
              </a:rPr>
              <a:t> </a:t>
            </a:r>
            <a:endParaRPr kumimoji="0" lang="fr-FR" sz="1800" b="1" i="0" u="none" strike="noStrike" kern="0" cap="none" spc="0" normalizeH="0" baseline="0" noProof="0">
              <a:ln>
                <a:noFill/>
              </a:ln>
              <a:solidFill>
                <a:srgbClr val="7CA180"/>
              </a:solidFill>
              <a:effectLst/>
              <a:uLnTx/>
              <a:uFillTx/>
              <a:latin typeface="Marianne"/>
              <a:ea typeface="+mn-ea"/>
              <a:cs typeface="+mn-cs"/>
            </a:endParaRPr>
          </a:p>
        </p:txBody>
      </p:sp>
      <p:sp>
        <p:nvSpPr>
          <p:cNvPr id="29" name="ZoneTexte 28">
            <a:extLst>
              <a:ext uri="{FF2B5EF4-FFF2-40B4-BE49-F238E27FC236}">
                <a16:creationId xmlns:a16="http://schemas.microsoft.com/office/drawing/2014/main" id="{DAF0A542-5DAA-4233-B130-CB752630F70C}"/>
              </a:ext>
            </a:extLst>
          </p:cNvPr>
          <p:cNvSpPr txBox="1"/>
          <p:nvPr/>
        </p:nvSpPr>
        <p:spPr>
          <a:xfrm>
            <a:off x="335360" y="629885"/>
            <a:ext cx="11582320" cy="523220"/>
          </a:xfrm>
          <a:prstGeom prst="rect">
            <a:avLst/>
          </a:prstGeom>
          <a:noFill/>
        </p:spPr>
        <p:txBody>
          <a:bodyPr wrap="square" lIns="91440" tIns="45720" rIns="91440" bIns="45720" rtlCol="0" anchor="ctr">
            <a:spAutoFit/>
          </a:bodyPr>
          <a:lstStyle/>
          <a:p>
            <a:pPr>
              <a:defRPr/>
            </a:pPr>
            <a:r>
              <a:rPr lang="fr-FR" sz="2800" b="1">
                <a:solidFill>
                  <a:srgbClr val="494F57"/>
                </a:solidFill>
                <a:latin typeface="Marianne"/>
              </a:rPr>
              <a:t>Rechercher une fiche « Partenaire » </a:t>
            </a:r>
            <a:endParaRPr lang="fr-FR">
              <a:ea typeface="+mn-ea"/>
              <a:cs typeface="+mn-cs"/>
            </a:endParaRPr>
          </a:p>
        </p:txBody>
      </p:sp>
      <p:cxnSp>
        <p:nvCxnSpPr>
          <p:cNvPr id="30" name="Connecteur droit 29">
            <a:extLst>
              <a:ext uri="{FF2B5EF4-FFF2-40B4-BE49-F238E27FC236}">
                <a16:creationId xmlns:a16="http://schemas.microsoft.com/office/drawing/2014/main" id="{460057E8-2C2D-4384-9DE5-13175F5E6245}"/>
              </a:ext>
            </a:extLst>
          </p:cNvPr>
          <p:cNvCxnSpPr/>
          <p:nvPr/>
        </p:nvCxnSpPr>
        <p:spPr>
          <a:xfrm>
            <a:off x="335360" y="548680"/>
            <a:ext cx="1632181" cy="0"/>
          </a:xfrm>
          <a:prstGeom prst="line">
            <a:avLst/>
          </a:prstGeom>
          <a:noFill/>
          <a:ln w="19050" cap="flat" cmpd="sng" algn="ctr">
            <a:solidFill>
              <a:srgbClr val="F3B237"/>
            </a:solidFill>
            <a:prstDash val="solid"/>
          </a:ln>
          <a:effectLst/>
        </p:spPr>
      </p:cxnSp>
      <p:pic>
        <p:nvPicPr>
          <p:cNvPr id="31" name="Image 30">
            <a:extLst>
              <a:ext uri="{FF2B5EF4-FFF2-40B4-BE49-F238E27FC236}">
                <a16:creationId xmlns:a16="http://schemas.microsoft.com/office/drawing/2014/main" id="{B5AE8FAE-34B6-46D9-9801-2B5D672E7CAB}"/>
              </a:ext>
            </a:extLst>
          </p:cNvPr>
          <p:cNvPicPr>
            <a:picLocks noChangeAspect="1"/>
          </p:cNvPicPr>
          <p:nvPr/>
        </p:nvPicPr>
        <p:blipFill rotWithShape="1">
          <a:blip r:embed="rId2"/>
          <a:srcRect b="8504"/>
          <a:stretch/>
        </p:blipFill>
        <p:spPr>
          <a:xfrm>
            <a:off x="596417" y="1174839"/>
            <a:ext cx="3114000" cy="364038"/>
          </a:xfrm>
          <a:prstGeom prst="rect">
            <a:avLst/>
          </a:prstGeom>
        </p:spPr>
      </p:pic>
      <p:sp>
        <p:nvSpPr>
          <p:cNvPr id="32" name="Espace réservé du texte 8">
            <a:extLst>
              <a:ext uri="{FF2B5EF4-FFF2-40B4-BE49-F238E27FC236}">
                <a16:creationId xmlns:a16="http://schemas.microsoft.com/office/drawing/2014/main" id="{4EF8100D-BE53-407C-A1B4-85235199E68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EXERCICE</a:t>
            </a:r>
          </a:p>
        </p:txBody>
      </p:sp>
      <p:sp>
        <p:nvSpPr>
          <p:cNvPr id="27" name="Rectangle 26">
            <a:extLst>
              <a:ext uri="{FF2B5EF4-FFF2-40B4-BE49-F238E27FC236}">
                <a16:creationId xmlns:a16="http://schemas.microsoft.com/office/drawing/2014/main" id="{DE9A80FD-8886-43E4-B096-5E33A49A643A}"/>
              </a:ext>
            </a:extLst>
          </p:cNvPr>
          <p:cNvSpPr/>
          <p:nvPr/>
        </p:nvSpPr>
        <p:spPr>
          <a:xfrm>
            <a:off x="1814297" y="3526181"/>
            <a:ext cx="9738358" cy="1092639"/>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lgn="ctr">
              <a:defRPr/>
            </a:pPr>
            <a:endParaRPr lang="fr-FR" sz="2000" kern="0">
              <a:ea typeface="+mn-lt"/>
              <a:cs typeface="+mn-lt"/>
            </a:endParaRPr>
          </a:p>
          <a:p>
            <a:pPr algn="ctr">
              <a:defRPr/>
            </a:pPr>
            <a:r>
              <a:rPr lang="fr-FR" sz="1400" kern="0">
                <a:solidFill>
                  <a:srgbClr val="494F57"/>
                </a:solidFill>
                <a:latin typeface="Marianne" panose="02000000000000000000"/>
                <a:ea typeface="+mn-lt"/>
                <a:cs typeface="+mn-lt"/>
              </a:rPr>
              <a:t>Chercher le partenaire de votre voisin le plus proche et vérifier l’adresse </a:t>
            </a:r>
          </a:p>
          <a:p>
            <a:pPr algn="ctr">
              <a:defRPr/>
            </a:pPr>
            <a:endParaRPr lang="fr-FR" sz="1600" kern="0">
              <a:latin typeface="Marianne"/>
              <a:cs typeface="Calibri"/>
            </a:endParaRPr>
          </a:p>
        </p:txBody>
      </p:sp>
    </p:spTree>
    <p:extLst>
      <p:ext uri="{BB962C8B-B14F-4D97-AF65-F5344CB8AC3E}">
        <p14:creationId xmlns:p14="http://schemas.microsoft.com/office/powerpoint/2010/main" val="1321172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D539A9F4-5ADA-4AD1-9959-0E45CB7DA46F}"/>
              </a:ext>
            </a:extLst>
          </p:cNvPr>
          <p:cNvSpPr txBox="1">
            <a:spLocks/>
          </p:cNvSpPr>
          <p:nvPr/>
        </p:nvSpPr>
        <p:spPr bwMode="gray">
          <a:xfrm>
            <a:off x="537887" y="2930641"/>
            <a:ext cx="6684005" cy="996714"/>
          </a:xfrm>
          <a:prstGeom prst="rect">
            <a:avLst/>
          </a:prstGeom>
          <a:solidFill>
            <a:srgbClr val="4F4F59"/>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1800" spc="300">
                <a:solidFill>
                  <a:schemeClr val="bg1"/>
                </a:solidFill>
                <a:latin typeface="Marianne" panose="02000000000000000000" pitchFamily="2" charset="0"/>
              </a:rPr>
              <a:t>Parcours utilisateurs</a:t>
            </a:r>
          </a:p>
          <a:p>
            <a:pPr algn="ctr"/>
            <a:r>
              <a:rPr lang="fr-FR" sz="1800" spc="300">
                <a:solidFill>
                  <a:schemeClr val="bg1"/>
                </a:solidFill>
                <a:latin typeface="Marianne" panose="02000000000000000000" pitchFamily="2" charset="0"/>
              </a:rPr>
              <a:t>Cartographie des activités de travail</a:t>
            </a:r>
          </a:p>
        </p:txBody>
      </p:sp>
      <p:sp>
        <p:nvSpPr>
          <p:cNvPr id="3" name="ZoneTexte 2">
            <a:extLst>
              <a:ext uri="{FF2B5EF4-FFF2-40B4-BE49-F238E27FC236}">
                <a16:creationId xmlns:a16="http://schemas.microsoft.com/office/drawing/2014/main" id="{E30DB995-BF0C-4D7D-BC01-F1D0D817984C}"/>
              </a:ext>
            </a:extLst>
          </p:cNvPr>
          <p:cNvSpPr txBox="1"/>
          <p:nvPr/>
        </p:nvSpPr>
        <p:spPr>
          <a:xfrm>
            <a:off x="537886" y="4220721"/>
            <a:ext cx="6684005" cy="1200329"/>
          </a:xfrm>
          <a:prstGeom prst="rect">
            <a:avLst/>
          </a:prstGeom>
          <a:noFill/>
        </p:spPr>
        <p:txBody>
          <a:bodyPr wrap="square" rtlCol="0">
            <a:spAutoFit/>
          </a:bodyPr>
          <a:lstStyle/>
          <a:p>
            <a:pPr algn="ctr"/>
            <a:r>
              <a:rPr lang="fr-FR" b="1" spc="300">
                <a:latin typeface="Marianne" panose="02000000000000000000" pitchFamily="2" charset="0"/>
              </a:rPr>
              <a:t>Présentation de la cartographie des activités de travail pénitentiaire et des référentiels associés</a:t>
            </a:r>
            <a:r>
              <a:rPr lang="fr-FR" b="1" spc="300">
                <a:latin typeface="Marianne" panose="02000000000000000000" pitchFamily="2" charset="0"/>
                <a:sym typeface="Wingdings" panose="05000000000000000000" pitchFamily="2" charset="2"/>
              </a:rPr>
              <a:t> </a:t>
            </a:r>
            <a:r>
              <a:rPr lang="fr-FR" b="1" i="1" spc="300">
                <a:latin typeface="Marianne" panose="02000000000000000000" pitchFamily="2" charset="0"/>
              </a:rPr>
              <a:t>Exercices d’application</a:t>
            </a:r>
          </a:p>
        </p:txBody>
      </p:sp>
    </p:spTree>
    <p:extLst>
      <p:ext uri="{BB962C8B-B14F-4D97-AF65-F5344CB8AC3E}">
        <p14:creationId xmlns:p14="http://schemas.microsoft.com/office/powerpoint/2010/main" val="2155894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du référentiel ROME</a:t>
            </a: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40" name="Rectangle 39">
            <a:extLst>
              <a:ext uri="{FF2B5EF4-FFF2-40B4-BE49-F238E27FC236}">
                <a16:creationId xmlns:a16="http://schemas.microsoft.com/office/drawing/2014/main" id="{C30CD12F-9457-40C3-98D4-8F3219BBE3F5}"/>
              </a:ext>
            </a:extLst>
          </p:cNvPr>
          <p:cNvSpPr/>
          <p:nvPr/>
        </p:nvSpPr>
        <p:spPr>
          <a:xfrm>
            <a:off x="169789" y="1815883"/>
            <a:ext cx="11793855" cy="1209804"/>
          </a:xfrm>
          <a:prstGeom prst="rect">
            <a:avLst/>
          </a:prstGeom>
          <a:solidFill>
            <a:schemeClr val="bg1">
              <a:lumMod val="95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FR" sz="1400" err="1">
              <a:solidFill>
                <a:schemeClr val="tx1"/>
              </a:solidFill>
            </a:endParaRPr>
          </a:p>
        </p:txBody>
      </p:sp>
      <p:sp>
        <p:nvSpPr>
          <p:cNvPr id="42" name="ZoneTexte 41">
            <a:extLst>
              <a:ext uri="{FF2B5EF4-FFF2-40B4-BE49-F238E27FC236}">
                <a16:creationId xmlns:a16="http://schemas.microsoft.com/office/drawing/2014/main" id="{55E5FD40-F275-423F-8AA2-F1873E071CB0}"/>
              </a:ext>
            </a:extLst>
          </p:cNvPr>
          <p:cNvSpPr txBox="1"/>
          <p:nvPr/>
        </p:nvSpPr>
        <p:spPr>
          <a:xfrm>
            <a:off x="335359" y="1831258"/>
            <a:ext cx="11462715" cy="1179054"/>
          </a:xfrm>
          <a:prstGeom prst="rect">
            <a:avLst/>
          </a:prstGeom>
          <a:noFill/>
        </p:spPr>
        <p:txBody>
          <a:bodyPr wrap="square" rtlCol="0" anchor="ctr">
            <a:noAutofit/>
          </a:bodyPr>
          <a:lstStyle/>
          <a:p>
            <a:pPr marL="171450" indent="-171450" algn="just">
              <a:lnSpc>
                <a:spcPts val="1800"/>
              </a:lnSpc>
              <a:buFont typeface="Arial" panose="020B0604020202020204" pitchFamily="34" charset="0"/>
              <a:buChar char="•"/>
            </a:pPr>
            <a:r>
              <a:rPr lang="fr-FR" sz="1050"/>
              <a:t>Dans le but de normaliser les activités du travail pénitentiaire, l’outil IPRO360° propose un « catalogue d’activités » basé sur le Répertoire Opérationnel des Métiers et des Emplois (ROME) déjà existant, qui correspond à un inventaire des dénominations d’emplois/métiers les plus courantes.</a:t>
            </a:r>
          </a:p>
          <a:p>
            <a:pPr marL="171450" indent="-171450" algn="just">
              <a:lnSpc>
                <a:spcPts val="1800"/>
              </a:lnSpc>
              <a:buFont typeface="Arial" panose="020B0604020202020204" pitchFamily="34" charset="0"/>
              <a:buChar char="•"/>
            </a:pPr>
            <a:r>
              <a:rPr lang="fr-FR" sz="1050"/>
              <a:t>Le ROME est réparti en quatre niveaux : grands domaine, domaine professionnel, sous-domaine et appellation métier. Ces quatre niveaux en été repris sur l’outil IPRO360° comme suit : </a:t>
            </a:r>
          </a:p>
          <a:p>
            <a:pPr marL="628650" lvl="1" indent="-171450" algn="just">
              <a:lnSpc>
                <a:spcPts val="1800"/>
              </a:lnSpc>
              <a:buFont typeface="Wingdings" panose="05000000000000000000" pitchFamily="2" charset="2"/>
              <a:buChar char="Ø"/>
            </a:pPr>
            <a:r>
              <a:rPr lang="fr-FR" sz="1050"/>
              <a:t>Les niveau 1 et 2 pour désigner la </a:t>
            </a:r>
            <a:r>
              <a:rPr lang="fr-FR" sz="1050" b="1"/>
              <a:t>« maille activité »</a:t>
            </a:r>
          </a:p>
          <a:p>
            <a:pPr marL="628650" lvl="1" indent="-171450" algn="just">
              <a:lnSpc>
                <a:spcPts val="1800"/>
              </a:lnSpc>
              <a:buFont typeface="Wingdings" panose="05000000000000000000" pitchFamily="2" charset="2"/>
              <a:buChar char="Ø"/>
            </a:pPr>
            <a:r>
              <a:rPr lang="fr-FR" sz="1050"/>
              <a:t>Les niveau 3 et 4 pour désigner la</a:t>
            </a:r>
            <a:r>
              <a:rPr lang="fr-FR" sz="1050" b="1"/>
              <a:t> « maille poste »</a:t>
            </a:r>
          </a:p>
        </p:txBody>
      </p:sp>
      <p:sp>
        <p:nvSpPr>
          <p:cNvPr id="62" name="Rectangle : coins arrondis 61">
            <a:extLst>
              <a:ext uri="{FF2B5EF4-FFF2-40B4-BE49-F238E27FC236}">
                <a16:creationId xmlns:a16="http://schemas.microsoft.com/office/drawing/2014/main" id="{B9D6E62D-6CA5-4F8D-B5BF-35FE057B1EB7}"/>
              </a:ext>
            </a:extLst>
          </p:cNvPr>
          <p:cNvSpPr/>
          <p:nvPr/>
        </p:nvSpPr>
        <p:spPr>
          <a:xfrm>
            <a:off x="582504" y="3713984"/>
            <a:ext cx="5063991" cy="2010370"/>
          </a:xfrm>
          <a:prstGeom prst="roundRect">
            <a:avLst>
              <a:gd name="adj" fmla="val 3922"/>
            </a:avLst>
          </a:prstGeom>
          <a:noFill/>
          <a:ln w="38100">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100" b="1">
                <a:solidFill>
                  <a:schemeClr val="accent6">
                    <a:lumMod val="75000"/>
                  </a:schemeClr>
                </a:solidFill>
                <a:latin typeface="Marianne" panose="02000000000000000000" pitchFamily="50" charset="0"/>
              </a:rPr>
              <a:t>Activité</a:t>
            </a:r>
          </a:p>
        </p:txBody>
      </p:sp>
      <p:pic>
        <p:nvPicPr>
          <p:cNvPr id="63" name="Image 62">
            <a:extLst>
              <a:ext uri="{FF2B5EF4-FFF2-40B4-BE49-F238E27FC236}">
                <a16:creationId xmlns:a16="http://schemas.microsoft.com/office/drawing/2014/main" id="{0E6CE11A-BA2E-4844-9B21-7677EDEF9381}"/>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64" name="Rectangle : coins arrondis 63">
            <a:extLst>
              <a:ext uri="{FF2B5EF4-FFF2-40B4-BE49-F238E27FC236}">
                <a16:creationId xmlns:a16="http://schemas.microsoft.com/office/drawing/2014/main" id="{7E937783-82D7-4756-8CCC-75F501D727D6}"/>
              </a:ext>
            </a:extLst>
          </p:cNvPr>
          <p:cNvSpPr/>
          <p:nvPr/>
        </p:nvSpPr>
        <p:spPr>
          <a:xfrm>
            <a:off x="774672" y="4247282"/>
            <a:ext cx="3380914" cy="523220"/>
          </a:xfrm>
          <a:prstGeom prst="roundRect">
            <a:avLst>
              <a:gd name="adj" fmla="val 3922"/>
            </a:avLst>
          </a:prstGeom>
          <a:solidFill>
            <a:schemeClr val="accent6">
              <a:lumMod val="60000"/>
              <a:lumOff val="40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rgbClr val="262626"/>
                </a:solidFill>
                <a:latin typeface="Marianne" panose="02000000000000000000" pitchFamily="50" charset="0"/>
              </a:rPr>
              <a:t>Industrie</a:t>
            </a:r>
          </a:p>
        </p:txBody>
      </p:sp>
      <p:sp>
        <p:nvSpPr>
          <p:cNvPr id="44" name="Ellipse 43">
            <a:extLst>
              <a:ext uri="{FF2B5EF4-FFF2-40B4-BE49-F238E27FC236}">
                <a16:creationId xmlns:a16="http://schemas.microsoft.com/office/drawing/2014/main" id="{739FC87E-369C-48FE-901F-CBB788086D09}"/>
              </a:ext>
            </a:extLst>
          </p:cNvPr>
          <p:cNvSpPr>
            <a:spLocks noChangeAspect="1"/>
          </p:cNvSpPr>
          <p:nvPr/>
        </p:nvSpPr>
        <p:spPr>
          <a:xfrm>
            <a:off x="1063825" y="4330241"/>
            <a:ext cx="339533" cy="339533"/>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H</a:t>
            </a:r>
          </a:p>
        </p:txBody>
      </p:sp>
      <p:sp>
        <p:nvSpPr>
          <p:cNvPr id="65" name="Rectangle : coins arrondis 64">
            <a:extLst>
              <a:ext uri="{FF2B5EF4-FFF2-40B4-BE49-F238E27FC236}">
                <a16:creationId xmlns:a16="http://schemas.microsoft.com/office/drawing/2014/main" id="{5A67362C-BD33-40CA-AD42-69FAEE4F0256}"/>
              </a:ext>
            </a:extLst>
          </p:cNvPr>
          <p:cNvSpPr/>
          <p:nvPr/>
        </p:nvSpPr>
        <p:spPr>
          <a:xfrm>
            <a:off x="2872340" y="5115270"/>
            <a:ext cx="2566492" cy="295813"/>
          </a:xfrm>
          <a:prstGeom prst="roundRect">
            <a:avLst>
              <a:gd name="adj" fmla="val 3922"/>
            </a:avLst>
          </a:prstGeom>
          <a:solidFill>
            <a:schemeClr val="accent6">
              <a:lumMod val="20000"/>
              <a:lumOff val="80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solidFill>
                <a:latin typeface="Marianne" panose="02000000000000000000" pitchFamily="50" charset="0"/>
              </a:rPr>
              <a:t>Production industrielle</a:t>
            </a:r>
          </a:p>
        </p:txBody>
      </p:sp>
      <p:sp>
        <p:nvSpPr>
          <p:cNvPr id="66" name="Rectangle : coins arrondis 65">
            <a:extLst>
              <a:ext uri="{FF2B5EF4-FFF2-40B4-BE49-F238E27FC236}">
                <a16:creationId xmlns:a16="http://schemas.microsoft.com/office/drawing/2014/main" id="{F2F574B1-D2F6-43D3-A53E-965C644D35F9}"/>
              </a:ext>
            </a:extLst>
          </p:cNvPr>
          <p:cNvSpPr/>
          <p:nvPr/>
        </p:nvSpPr>
        <p:spPr>
          <a:xfrm>
            <a:off x="1181883" y="3985473"/>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Grand domaine</a:t>
            </a:r>
          </a:p>
        </p:txBody>
      </p:sp>
      <p:sp>
        <p:nvSpPr>
          <p:cNvPr id="67" name="Rectangle : coins arrondis 66">
            <a:extLst>
              <a:ext uri="{FF2B5EF4-FFF2-40B4-BE49-F238E27FC236}">
                <a16:creationId xmlns:a16="http://schemas.microsoft.com/office/drawing/2014/main" id="{729E4757-4BF5-4109-B94C-5BC9C7E742EF}"/>
              </a:ext>
            </a:extLst>
          </p:cNvPr>
          <p:cNvSpPr/>
          <p:nvPr/>
        </p:nvSpPr>
        <p:spPr>
          <a:xfrm>
            <a:off x="2872340" y="4807780"/>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Domaine professionnel</a:t>
            </a:r>
          </a:p>
        </p:txBody>
      </p:sp>
      <p:sp>
        <p:nvSpPr>
          <p:cNvPr id="68" name="Rectangle : coins arrondis 67">
            <a:extLst>
              <a:ext uri="{FF2B5EF4-FFF2-40B4-BE49-F238E27FC236}">
                <a16:creationId xmlns:a16="http://schemas.microsoft.com/office/drawing/2014/main" id="{B3C6D161-0A46-4A07-819F-3BB723AB9FC6}"/>
              </a:ext>
            </a:extLst>
          </p:cNvPr>
          <p:cNvSpPr/>
          <p:nvPr/>
        </p:nvSpPr>
        <p:spPr>
          <a:xfrm>
            <a:off x="6567825" y="3429000"/>
            <a:ext cx="5063991" cy="1209804"/>
          </a:xfrm>
          <a:prstGeom prst="roundRect">
            <a:avLst>
              <a:gd name="adj" fmla="val 3922"/>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fr-FR" sz="1100" b="1">
                <a:solidFill>
                  <a:schemeClr val="accent1"/>
                </a:solidFill>
                <a:latin typeface="Marianne" panose="02000000000000000000" pitchFamily="50" charset="0"/>
              </a:rPr>
              <a:t>Poste 1</a:t>
            </a:r>
          </a:p>
        </p:txBody>
      </p:sp>
      <p:sp>
        <p:nvSpPr>
          <p:cNvPr id="69" name="Rectangle : coins arrondis 68">
            <a:extLst>
              <a:ext uri="{FF2B5EF4-FFF2-40B4-BE49-F238E27FC236}">
                <a16:creationId xmlns:a16="http://schemas.microsoft.com/office/drawing/2014/main" id="{7120CABF-37A2-4B18-94B2-6F228E8305DB}"/>
              </a:ext>
            </a:extLst>
          </p:cNvPr>
          <p:cNvSpPr/>
          <p:nvPr/>
        </p:nvSpPr>
        <p:spPr>
          <a:xfrm>
            <a:off x="6796425" y="3760416"/>
            <a:ext cx="2052000" cy="295813"/>
          </a:xfrm>
          <a:prstGeom prst="roundRect">
            <a:avLst>
              <a:gd name="adj" fmla="val 3922"/>
            </a:avLst>
          </a:prstGeom>
          <a:solidFill>
            <a:schemeClr val="accent5"/>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solidFill>
                <a:latin typeface="Marianne" panose="02000000000000000000" pitchFamily="50" charset="0"/>
              </a:rPr>
              <a:t>Bois</a:t>
            </a:r>
          </a:p>
        </p:txBody>
      </p:sp>
      <p:sp>
        <p:nvSpPr>
          <p:cNvPr id="71" name="Rectangle : coins arrondis 70">
            <a:extLst>
              <a:ext uri="{FF2B5EF4-FFF2-40B4-BE49-F238E27FC236}">
                <a16:creationId xmlns:a16="http://schemas.microsoft.com/office/drawing/2014/main" id="{8FA89385-0335-4140-8185-3E7DE803F4AB}"/>
              </a:ext>
            </a:extLst>
          </p:cNvPr>
          <p:cNvSpPr/>
          <p:nvPr/>
        </p:nvSpPr>
        <p:spPr>
          <a:xfrm>
            <a:off x="9271606" y="4203166"/>
            <a:ext cx="2052000" cy="295813"/>
          </a:xfrm>
          <a:prstGeom prst="roundRect">
            <a:avLst>
              <a:gd name="adj" fmla="val 3922"/>
            </a:avLst>
          </a:prstGeom>
          <a:solidFill>
            <a:schemeClr val="accent5">
              <a:lumMod val="20000"/>
              <a:lumOff val="80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solidFill>
                <a:latin typeface="Marianne" panose="02000000000000000000" pitchFamily="50" charset="0"/>
              </a:rPr>
              <a:t>Assemblage d’ouvrages en bois</a:t>
            </a:r>
          </a:p>
        </p:txBody>
      </p:sp>
      <p:sp>
        <p:nvSpPr>
          <p:cNvPr id="72" name="Rectangle : coins arrondis 71">
            <a:extLst>
              <a:ext uri="{FF2B5EF4-FFF2-40B4-BE49-F238E27FC236}">
                <a16:creationId xmlns:a16="http://schemas.microsoft.com/office/drawing/2014/main" id="{D53BA7E6-A13C-45CB-A160-2363812B7FBD}"/>
              </a:ext>
            </a:extLst>
          </p:cNvPr>
          <p:cNvSpPr/>
          <p:nvPr/>
        </p:nvSpPr>
        <p:spPr>
          <a:xfrm>
            <a:off x="6545507" y="5042607"/>
            <a:ext cx="5063991" cy="1209804"/>
          </a:xfrm>
          <a:prstGeom prst="roundRect">
            <a:avLst>
              <a:gd name="adj" fmla="val 3922"/>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fr-FR" sz="1100" b="1">
                <a:solidFill>
                  <a:schemeClr val="accent1"/>
                </a:solidFill>
                <a:latin typeface="Marianne" panose="02000000000000000000" pitchFamily="50" charset="0"/>
              </a:rPr>
              <a:t>Poste 2</a:t>
            </a:r>
          </a:p>
        </p:txBody>
      </p:sp>
      <p:sp>
        <p:nvSpPr>
          <p:cNvPr id="73" name="Rectangle : coins arrondis 72">
            <a:extLst>
              <a:ext uri="{FF2B5EF4-FFF2-40B4-BE49-F238E27FC236}">
                <a16:creationId xmlns:a16="http://schemas.microsoft.com/office/drawing/2014/main" id="{0F1835E3-128C-4BD5-BB49-90131A8F913E}"/>
              </a:ext>
            </a:extLst>
          </p:cNvPr>
          <p:cNvSpPr/>
          <p:nvPr/>
        </p:nvSpPr>
        <p:spPr>
          <a:xfrm>
            <a:off x="6774107" y="5374023"/>
            <a:ext cx="2052000" cy="295813"/>
          </a:xfrm>
          <a:prstGeom prst="roundRect">
            <a:avLst>
              <a:gd name="adj" fmla="val 3922"/>
            </a:avLst>
          </a:prstGeom>
          <a:solidFill>
            <a:schemeClr val="accent5"/>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solidFill>
                <a:latin typeface="Marianne" panose="02000000000000000000" pitchFamily="50" charset="0"/>
              </a:rPr>
              <a:t>Bois</a:t>
            </a:r>
          </a:p>
        </p:txBody>
      </p:sp>
      <p:sp>
        <p:nvSpPr>
          <p:cNvPr id="74" name="Rectangle : coins arrondis 73">
            <a:extLst>
              <a:ext uri="{FF2B5EF4-FFF2-40B4-BE49-F238E27FC236}">
                <a16:creationId xmlns:a16="http://schemas.microsoft.com/office/drawing/2014/main" id="{96019652-7219-4F26-82FB-FF6DD449274B}"/>
              </a:ext>
            </a:extLst>
          </p:cNvPr>
          <p:cNvSpPr/>
          <p:nvPr/>
        </p:nvSpPr>
        <p:spPr>
          <a:xfrm>
            <a:off x="9249288" y="5816773"/>
            <a:ext cx="2052000" cy="295813"/>
          </a:xfrm>
          <a:prstGeom prst="roundRect">
            <a:avLst>
              <a:gd name="adj" fmla="val 3922"/>
            </a:avLst>
          </a:prstGeom>
          <a:solidFill>
            <a:schemeClr val="accent5">
              <a:lumMod val="20000"/>
              <a:lumOff val="80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solidFill>
                <a:latin typeface="Marianne" panose="02000000000000000000" pitchFamily="50" charset="0"/>
              </a:rPr>
              <a:t>Intervention technique en ameublement et bois</a:t>
            </a:r>
          </a:p>
        </p:txBody>
      </p:sp>
      <p:cxnSp>
        <p:nvCxnSpPr>
          <p:cNvPr id="3" name="Connecteur : en angle 2">
            <a:extLst>
              <a:ext uri="{FF2B5EF4-FFF2-40B4-BE49-F238E27FC236}">
                <a16:creationId xmlns:a16="http://schemas.microsoft.com/office/drawing/2014/main" id="{9D4A2D71-E03D-48E8-B007-C2E35030F379}"/>
              </a:ext>
            </a:extLst>
          </p:cNvPr>
          <p:cNvCxnSpPr>
            <a:cxnSpLocks/>
            <a:stCxn id="62" idx="3"/>
            <a:endCxn id="68" idx="1"/>
          </p:cNvCxnSpPr>
          <p:nvPr/>
        </p:nvCxnSpPr>
        <p:spPr>
          <a:xfrm flipV="1">
            <a:off x="5646495" y="4033902"/>
            <a:ext cx="921330" cy="6852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eur : en angle 74">
            <a:extLst>
              <a:ext uri="{FF2B5EF4-FFF2-40B4-BE49-F238E27FC236}">
                <a16:creationId xmlns:a16="http://schemas.microsoft.com/office/drawing/2014/main" id="{86B33854-3469-41F5-BD3B-8E341C4EFE35}"/>
              </a:ext>
            </a:extLst>
          </p:cNvPr>
          <p:cNvCxnSpPr>
            <a:cxnSpLocks/>
            <a:stCxn id="62" idx="3"/>
            <a:endCxn id="72" idx="1"/>
          </p:cNvCxnSpPr>
          <p:nvPr/>
        </p:nvCxnSpPr>
        <p:spPr>
          <a:xfrm>
            <a:off x="5646495" y="4719169"/>
            <a:ext cx="899012" cy="9283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Rectangle : coins arrondis 76">
            <a:extLst>
              <a:ext uri="{FF2B5EF4-FFF2-40B4-BE49-F238E27FC236}">
                <a16:creationId xmlns:a16="http://schemas.microsoft.com/office/drawing/2014/main" id="{0689127C-E8EF-4BAC-B649-EB32031BBDDE}"/>
              </a:ext>
            </a:extLst>
          </p:cNvPr>
          <p:cNvSpPr/>
          <p:nvPr/>
        </p:nvSpPr>
        <p:spPr>
          <a:xfrm>
            <a:off x="6539179" y="3482192"/>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Sous-domaine</a:t>
            </a:r>
          </a:p>
        </p:txBody>
      </p:sp>
      <p:sp>
        <p:nvSpPr>
          <p:cNvPr id="78" name="Rectangle : coins arrondis 77">
            <a:extLst>
              <a:ext uri="{FF2B5EF4-FFF2-40B4-BE49-F238E27FC236}">
                <a16:creationId xmlns:a16="http://schemas.microsoft.com/office/drawing/2014/main" id="{F5EB69C3-7737-4990-B0EA-3B723EA7DD4F}"/>
              </a:ext>
            </a:extLst>
          </p:cNvPr>
          <p:cNvSpPr/>
          <p:nvPr/>
        </p:nvSpPr>
        <p:spPr>
          <a:xfrm>
            <a:off x="8992042" y="3915434"/>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Appellation métier</a:t>
            </a:r>
          </a:p>
        </p:txBody>
      </p:sp>
      <p:sp>
        <p:nvSpPr>
          <p:cNvPr id="79" name="Rectangle : coins arrondis 78">
            <a:extLst>
              <a:ext uri="{FF2B5EF4-FFF2-40B4-BE49-F238E27FC236}">
                <a16:creationId xmlns:a16="http://schemas.microsoft.com/office/drawing/2014/main" id="{6C06453D-E199-428E-97BC-0B9124B419EE}"/>
              </a:ext>
            </a:extLst>
          </p:cNvPr>
          <p:cNvSpPr/>
          <p:nvPr/>
        </p:nvSpPr>
        <p:spPr>
          <a:xfrm>
            <a:off x="6539179" y="5108522"/>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Sous-domaine</a:t>
            </a:r>
          </a:p>
        </p:txBody>
      </p:sp>
      <p:sp>
        <p:nvSpPr>
          <p:cNvPr id="80" name="Rectangle : coins arrondis 79">
            <a:extLst>
              <a:ext uri="{FF2B5EF4-FFF2-40B4-BE49-F238E27FC236}">
                <a16:creationId xmlns:a16="http://schemas.microsoft.com/office/drawing/2014/main" id="{EE12CD68-7D1F-4A8A-8CBE-0BCADE459476}"/>
              </a:ext>
            </a:extLst>
          </p:cNvPr>
          <p:cNvSpPr/>
          <p:nvPr/>
        </p:nvSpPr>
        <p:spPr>
          <a:xfrm>
            <a:off x="8992042" y="5541764"/>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Appellation métier</a:t>
            </a:r>
          </a:p>
        </p:txBody>
      </p:sp>
      <p:sp>
        <p:nvSpPr>
          <p:cNvPr id="9" name="Rectangle 8">
            <a:extLst>
              <a:ext uri="{FF2B5EF4-FFF2-40B4-BE49-F238E27FC236}">
                <a16:creationId xmlns:a16="http://schemas.microsoft.com/office/drawing/2014/main" id="{7B7DCCD3-260B-4F2C-A3E2-3C2377F847E1}"/>
              </a:ext>
            </a:extLst>
          </p:cNvPr>
          <p:cNvSpPr/>
          <p:nvPr/>
        </p:nvSpPr>
        <p:spPr>
          <a:xfrm>
            <a:off x="6428507" y="3041062"/>
            <a:ext cx="2743200" cy="41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Disponible à partir d’octobre 2022</a:t>
            </a:r>
          </a:p>
        </p:txBody>
      </p:sp>
      <p:sp>
        <p:nvSpPr>
          <p:cNvPr id="81" name="Rectangle 80">
            <a:extLst>
              <a:ext uri="{FF2B5EF4-FFF2-40B4-BE49-F238E27FC236}">
                <a16:creationId xmlns:a16="http://schemas.microsoft.com/office/drawing/2014/main" id="{98762D80-1180-40AD-8631-B19E18A336E7}"/>
              </a:ext>
            </a:extLst>
          </p:cNvPr>
          <p:cNvSpPr/>
          <p:nvPr/>
        </p:nvSpPr>
        <p:spPr>
          <a:xfrm>
            <a:off x="6408334" y="4631362"/>
            <a:ext cx="2743200" cy="41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i="1">
                <a:solidFill>
                  <a:schemeClr val="tx1"/>
                </a:solidFill>
                <a:latin typeface="Marianne" panose="02000000000000000000" pitchFamily="50" charset="0"/>
              </a:rPr>
              <a:t>Disponible à partir d’octobre 2022</a:t>
            </a:r>
          </a:p>
        </p:txBody>
      </p:sp>
    </p:spTree>
    <p:extLst>
      <p:ext uri="{BB962C8B-B14F-4D97-AF65-F5344CB8AC3E}">
        <p14:creationId xmlns:p14="http://schemas.microsoft.com/office/powerpoint/2010/main" val="142504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9818B2E9-564B-4B01-9E48-4A8C04C9618A}"/>
              </a:ext>
            </a:extLst>
          </p:cNvPr>
          <p:cNvGraphicFramePr>
            <a:graphicFrameLocks noGrp="1"/>
          </p:cNvGraphicFramePr>
          <p:nvPr>
            <p:extLst>
              <p:ext uri="{D42A27DB-BD31-4B8C-83A1-F6EECF244321}">
                <p14:modId xmlns:p14="http://schemas.microsoft.com/office/powerpoint/2010/main" val="3394541736"/>
              </p:ext>
            </p:extLst>
          </p:nvPr>
        </p:nvGraphicFramePr>
        <p:xfrm>
          <a:off x="186824" y="2539014"/>
          <a:ext cx="11818352" cy="4039337"/>
        </p:xfrm>
        <a:graphic>
          <a:graphicData uri="http://schemas.openxmlformats.org/drawingml/2006/table">
            <a:tbl>
              <a:tblPr>
                <a:tableStyleId>{5C22544A-7EE6-4342-B048-85BDC9FD1C3A}</a:tableStyleId>
              </a:tblPr>
              <a:tblGrid>
                <a:gridCol w="2487608">
                  <a:extLst>
                    <a:ext uri="{9D8B030D-6E8A-4147-A177-3AD203B41FA5}">
                      <a16:colId xmlns:a16="http://schemas.microsoft.com/office/drawing/2014/main" val="355895051"/>
                    </a:ext>
                  </a:extLst>
                </a:gridCol>
                <a:gridCol w="2168911">
                  <a:extLst>
                    <a:ext uri="{9D8B030D-6E8A-4147-A177-3AD203B41FA5}">
                      <a16:colId xmlns:a16="http://schemas.microsoft.com/office/drawing/2014/main" val="3929285102"/>
                    </a:ext>
                  </a:extLst>
                </a:gridCol>
                <a:gridCol w="2168911">
                  <a:extLst>
                    <a:ext uri="{9D8B030D-6E8A-4147-A177-3AD203B41FA5}">
                      <a16:colId xmlns:a16="http://schemas.microsoft.com/office/drawing/2014/main" val="3594018945"/>
                    </a:ext>
                  </a:extLst>
                </a:gridCol>
                <a:gridCol w="1628312">
                  <a:extLst>
                    <a:ext uri="{9D8B030D-6E8A-4147-A177-3AD203B41FA5}">
                      <a16:colId xmlns:a16="http://schemas.microsoft.com/office/drawing/2014/main" val="1414099026"/>
                    </a:ext>
                  </a:extLst>
                </a:gridCol>
                <a:gridCol w="3364610">
                  <a:extLst>
                    <a:ext uri="{9D8B030D-6E8A-4147-A177-3AD203B41FA5}">
                      <a16:colId xmlns:a16="http://schemas.microsoft.com/office/drawing/2014/main" val="3123039995"/>
                    </a:ext>
                  </a:extLst>
                </a:gridCol>
              </a:tblGrid>
              <a:tr h="234778">
                <a:tc gridSpan="2">
                  <a:txBody>
                    <a:bodyPr/>
                    <a:lstStyle/>
                    <a:p>
                      <a:pPr algn="ctr" fontAlgn="ctr"/>
                      <a:r>
                        <a:rPr lang="fr-FR" sz="1100" b="1" u="none" strike="noStrike">
                          <a:solidFill>
                            <a:schemeClr val="bg1"/>
                          </a:solidFill>
                          <a:effectLst/>
                          <a:latin typeface="Marianne" panose="02000000000000000000" pitchFamily="50" charset="0"/>
                        </a:rPr>
                        <a:t>Fiche activité</a:t>
                      </a:r>
                      <a:endParaRPr lang="fr-FR" sz="1100" b="1" i="0" u="none" strike="noStrike">
                        <a:solidFill>
                          <a:schemeClr val="bg1"/>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F4F59"/>
                    </a:solidFill>
                  </a:tcPr>
                </a:tc>
                <a:tc hMerge="1">
                  <a:txBody>
                    <a:bodyPr/>
                    <a:lstStyle/>
                    <a:p>
                      <a:endParaRPr lang="fr-FR"/>
                    </a:p>
                  </a:txBody>
                  <a:tcPr/>
                </a:tc>
                <a:tc gridSpan="3">
                  <a:txBody>
                    <a:bodyPr/>
                    <a:lstStyle/>
                    <a:p>
                      <a:pPr algn="ctr" fontAlgn="ctr"/>
                      <a:r>
                        <a:rPr lang="fr-FR" sz="1100" b="1" u="none" strike="noStrike">
                          <a:solidFill>
                            <a:schemeClr val="bg1"/>
                          </a:solidFill>
                          <a:effectLst/>
                          <a:latin typeface="Marianne" panose="02000000000000000000" pitchFamily="50" charset="0"/>
                        </a:rPr>
                        <a:t>Fiche de poste </a:t>
                      </a:r>
                      <a:endParaRPr lang="fr-FR" sz="1100" b="1" i="0" u="none" strike="noStrike">
                        <a:solidFill>
                          <a:schemeClr val="bg1"/>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F4F59"/>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399870923"/>
                  </a:ext>
                </a:extLst>
              </a:tr>
              <a:tr h="204552">
                <a:tc>
                  <a:txBody>
                    <a:bodyPr/>
                    <a:lstStyle/>
                    <a:p>
                      <a:pPr algn="ctr" fontAlgn="b"/>
                      <a:r>
                        <a:rPr lang="fr-FR" sz="900" b="1" u="none" strike="noStrike">
                          <a:solidFill>
                            <a:schemeClr val="bg1"/>
                          </a:solidFill>
                          <a:effectLst/>
                          <a:latin typeface="Marianne" panose="02000000000000000000" pitchFamily="50" charset="0"/>
                        </a:rPr>
                        <a:t>Grand domaine (ROME)</a:t>
                      </a:r>
                      <a:endParaRPr lang="fr-FR" sz="900" b="1" i="0" u="none" strike="noStrike">
                        <a:solidFill>
                          <a:schemeClr val="bg1"/>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F4F59"/>
                    </a:solidFill>
                  </a:tcPr>
                </a:tc>
                <a:tc>
                  <a:txBody>
                    <a:bodyPr/>
                    <a:lstStyle/>
                    <a:p>
                      <a:pPr algn="ctr" fontAlgn="b"/>
                      <a:r>
                        <a:rPr lang="fr-FR" sz="900" b="1" u="none" strike="noStrike">
                          <a:solidFill>
                            <a:schemeClr val="bg1"/>
                          </a:solidFill>
                          <a:effectLst/>
                          <a:latin typeface="Marianne" panose="02000000000000000000" pitchFamily="50" charset="0"/>
                        </a:rPr>
                        <a:t>Domaine professionnel (ROME)</a:t>
                      </a:r>
                      <a:endParaRPr lang="fr-FR" sz="900" b="1" i="0" u="none" strike="noStrike">
                        <a:solidFill>
                          <a:schemeClr val="bg1"/>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F4F59"/>
                    </a:solidFill>
                  </a:tcPr>
                </a:tc>
                <a:tc>
                  <a:txBody>
                    <a:bodyPr/>
                    <a:lstStyle/>
                    <a:p>
                      <a:pPr algn="ctr" fontAlgn="b"/>
                      <a:r>
                        <a:rPr lang="fr-FR" sz="900" b="1" u="none" strike="noStrike">
                          <a:solidFill>
                            <a:schemeClr val="bg1"/>
                          </a:solidFill>
                          <a:effectLst/>
                          <a:latin typeface="Marianne" panose="02000000000000000000" pitchFamily="50" charset="0"/>
                        </a:rPr>
                        <a:t>Sous-domaine (ROME)</a:t>
                      </a:r>
                      <a:endParaRPr lang="fr-FR" sz="900" b="1" i="0" u="none" strike="noStrike">
                        <a:solidFill>
                          <a:schemeClr val="bg1"/>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T w="3175"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F4F59"/>
                    </a:solidFill>
                  </a:tcPr>
                </a:tc>
                <a:tc>
                  <a:txBody>
                    <a:bodyPr/>
                    <a:lstStyle/>
                    <a:p>
                      <a:pPr algn="ctr" fontAlgn="b"/>
                      <a:r>
                        <a:rPr lang="fr-FR" sz="900" b="1" u="none" strike="noStrike">
                          <a:solidFill>
                            <a:schemeClr val="bg1"/>
                          </a:solidFill>
                          <a:effectLst/>
                          <a:latin typeface="Marianne" panose="02000000000000000000" pitchFamily="50" charset="0"/>
                        </a:rPr>
                        <a:t>Code</a:t>
                      </a:r>
                      <a:endParaRPr lang="fr-FR" sz="900" b="1" i="0" u="none" strike="noStrike">
                        <a:solidFill>
                          <a:schemeClr val="bg1"/>
                        </a:solidFill>
                        <a:effectLst/>
                        <a:latin typeface="Marianne" panose="02000000000000000000" pitchFamily="50" charset="0"/>
                      </a:endParaRPr>
                    </a:p>
                  </a:txBody>
                  <a:tcPr marL="4932" marR="4932" marT="4932" marB="0" anchor="ctr">
                    <a:lnT w="3175"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F4F59"/>
                    </a:solidFill>
                  </a:tcPr>
                </a:tc>
                <a:tc>
                  <a:txBody>
                    <a:bodyPr/>
                    <a:lstStyle/>
                    <a:p>
                      <a:pPr algn="ctr" fontAlgn="b"/>
                      <a:r>
                        <a:rPr lang="fr-FR" sz="900" b="1" u="none" strike="noStrike">
                          <a:solidFill>
                            <a:schemeClr val="bg1"/>
                          </a:solidFill>
                          <a:effectLst/>
                          <a:latin typeface="Marianne" panose="02000000000000000000" pitchFamily="50" charset="0"/>
                        </a:rPr>
                        <a:t>Appellation de métier (ROME)</a:t>
                      </a:r>
                      <a:endParaRPr lang="fr-FR" sz="900" b="1" i="0" u="none" strike="noStrike">
                        <a:solidFill>
                          <a:schemeClr val="bg1"/>
                        </a:solidFill>
                        <a:effectLst/>
                        <a:latin typeface="Marianne" panose="02000000000000000000" pitchFamily="50" charset="0"/>
                      </a:endParaRPr>
                    </a:p>
                  </a:txBody>
                  <a:tcPr marL="4932" marR="4932" marT="4932" marB="0" anchor="ctr">
                    <a:lnT w="3175"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4F4F59"/>
                    </a:solidFill>
                  </a:tcPr>
                </a:tc>
                <a:extLst>
                  <a:ext uri="{0D108BD9-81ED-4DB2-BD59-A6C34878D82A}">
                    <a16:rowId xmlns:a16="http://schemas.microsoft.com/office/drawing/2014/main" val="3536057872"/>
                  </a:ext>
                </a:extLst>
              </a:tr>
              <a:tr h="148477">
                <a:tc rowSpan="3">
                  <a:txBody>
                    <a:bodyPr/>
                    <a:lstStyle/>
                    <a:p>
                      <a:pPr algn="ctr" fontAlgn="ctr"/>
                      <a:r>
                        <a:rPr lang="fr-FR" sz="900" b="1" u="none" strike="noStrike">
                          <a:effectLst/>
                          <a:latin typeface="Marianne" panose="02000000000000000000" pitchFamily="50" charset="0"/>
                        </a:rPr>
                        <a:t>Services à la personne et à la collectivité</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8FAADC"/>
                    </a:solidFill>
                  </a:tcPr>
                </a:tc>
                <a:tc rowSpan="2">
                  <a:txBody>
                    <a:bodyPr/>
                    <a:lstStyle/>
                    <a:p>
                      <a:pPr algn="ctr" fontAlgn="ctr"/>
                      <a:r>
                        <a:rPr lang="fr-FR" sz="900" b="1" u="none" strike="noStrike">
                          <a:effectLst/>
                          <a:latin typeface="Marianne" panose="02000000000000000000" pitchFamily="50" charset="0"/>
                        </a:rPr>
                        <a:t>Nettoyage et propreté industriels </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40000"/>
                        <a:lumOff val="60000"/>
                      </a:schemeClr>
                    </a:solidFill>
                  </a:tcPr>
                </a:tc>
                <a:tc>
                  <a:txBody>
                    <a:bodyPr/>
                    <a:lstStyle/>
                    <a:p>
                      <a:pPr algn="ctr" fontAlgn="ctr"/>
                      <a:r>
                        <a:rPr lang="fr-FR" sz="900" u="none" strike="noStrike">
                          <a:effectLst/>
                          <a:latin typeface="Marianne" panose="02000000000000000000" pitchFamily="50" charset="0"/>
                        </a:rPr>
                        <a:t>Nettoyage de locaux</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K2204</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Agent / Agente de nettoyage en collectivité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8636581"/>
                  </a:ext>
                </a:extLst>
              </a:tr>
              <a:tr h="276927">
                <a:tc vMerge="1">
                  <a:txBody>
                    <a:bodyPr/>
                    <a:lstStyle/>
                    <a:p>
                      <a:endParaRPr lang="fr-FR"/>
                    </a:p>
                  </a:txBody>
                  <a:tcPr/>
                </a:tc>
                <a:tc vMerge="1">
                  <a:txBody>
                    <a:bodyPr/>
                    <a:lstStyle/>
                    <a:p>
                      <a:endParaRPr lang="fr-FR"/>
                    </a:p>
                  </a:txBody>
                  <a:tcPr/>
                </a:tc>
                <a:tc>
                  <a:txBody>
                    <a:bodyPr/>
                    <a:lstStyle/>
                    <a:p>
                      <a:pPr algn="ctr" fontAlgn="ctr"/>
                      <a:r>
                        <a:rPr lang="fr-FR" sz="900" u="none" strike="noStrike">
                          <a:effectLst/>
                          <a:latin typeface="Marianne" panose="02000000000000000000" pitchFamily="50" charset="0"/>
                        </a:rPr>
                        <a:t>Blanchisserie industrielle</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K2201</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Employé / Employée de blanchisserie industrielle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4831918"/>
                  </a:ext>
                </a:extLst>
              </a:tr>
              <a:tr h="291800">
                <a:tc vMerge="1">
                  <a:txBody>
                    <a:bodyPr/>
                    <a:lstStyle/>
                    <a:p>
                      <a:endParaRPr lang="fr-FR"/>
                    </a:p>
                  </a:txBody>
                  <a:tcPr/>
                </a:tc>
                <a:tc>
                  <a:txBody>
                    <a:bodyPr/>
                    <a:lstStyle/>
                    <a:p>
                      <a:pPr algn="ctr" fontAlgn="ctr"/>
                      <a:r>
                        <a:rPr lang="fr-FR" sz="900" b="1" u="none" strike="noStrike">
                          <a:effectLst/>
                          <a:latin typeface="Marianne" panose="02000000000000000000" pitchFamily="50" charset="0"/>
                        </a:rPr>
                        <a:t>Culture et gestion documentaire</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1">
                        <a:lumMod val="20000"/>
                        <a:lumOff val="80000"/>
                      </a:schemeClr>
                    </a:solidFill>
                  </a:tcPr>
                </a:tc>
                <a:tc>
                  <a:txBody>
                    <a:bodyPr/>
                    <a:lstStyle/>
                    <a:p>
                      <a:pPr algn="ctr" fontAlgn="ctr"/>
                      <a:r>
                        <a:rPr lang="fr-FR" sz="900" u="none" strike="noStrike">
                          <a:effectLst/>
                          <a:latin typeface="Marianne" panose="02000000000000000000" pitchFamily="50" charset="0"/>
                        </a:rPr>
                        <a:t>Gestion de l'information et de la documentation</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K1601</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Agent / Agente de bibliothèque</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490073"/>
                  </a:ext>
                </a:extLst>
              </a:tr>
              <a:tr h="148477">
                <a:tc rowSpan="2">
                  <a:txBody>
                    <a:bodyPr/>
                    <a:lstStyle/>
                    <a:p>
                      <a:pPr algn="ctr" fontAlgn="ctr"/>
                      <a:r>
                        <a:rPr lang="fr-FR" sz="900" b="1" u="none" strike="noStrike">
                          <a:effectLst/>
                          <a:latin typeface="Marianne" panose="02000000000000000000" pitchFamily="50" charset="0"/>
                        </a:rPr>
                        <a:t>Installation et Maintenance</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4"/>
                    </a:solidFill>
                  </a:tcPr>
                </a:tc>
                <a:tc rowSpan="2">
                  <a:txBody>
                    <a:bodyPr/>
                    <a:lstStyle/>
                    <a:p>
                      <a:pPr algn="ctr" fontAlgn="ctr"/>
                      <a:r>
                        <a:rPr lang="fr-FR" sz="900" b="1" u="none" strike="noStrike">
                          <a:effectLst/>
                          <a:latin typeface="Marianne" panose="02000000000000000000" pitchFamily="50" charset="0"/>
                        </a:rPr>
                        <a:t>Entretien technique</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4">
                        <a:lumMod val="40000"/>
                        <a:lumOff val="60000"/>
                      </a:schemeClr>
                    </a:solidFill>
                  </a:tcPr>
                </a:tc>
                <a:tc rowSpan="2">
                  <a:txBody>
                    <a:bodyPr/>
                    <a:lstStyle/>
                    <a:p>
                      <a:pPr algn="ctr" fontAlgn="ctr"/>
                      <a:r>
                        <a:rPr lang="fr-FR" sz="900" u="none" strike="noStrike">
                          <a:effectLst/>
                          <a:latin typeface="Marianne" panose="02000000000000000000" pitchFamily="50" charset="0"/>
                        </a:rPr>
                        <a:t>Maintenance des bâtiments et locaux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I1203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Agent / Agente d'entretien du bâtiment</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0983752"/>
                  </a:ext>
                </a:extLst>
              </a:tr>
              <a:tr h="29180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fontAlgn="ctr"/>
                      <a:r>
                        <a:rPr lang="fr-FR" sz="900" u="none" strike="noStrike">
                          <a:effectLst/>
                          <a:latin typeface="Marianne" panose="02000000000000000000" pitchFamily="50" charset="0"/>
                        </a:rPr>
                        <a:t>I1203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Ouvrier polyvalent / Ouvrière polyvalente d'entretien des bâtiments</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586423"/>
                  </a:ext>
                </a:extLst>
              </a:tr>
              <a:tr h="273907">
                <a:tc rowSpan="3">
                  <a:txBody>
                    <a:bodyPr/>
                    <a:lstStyle/>
                    <a:p>
                      <a:pPr algn="ctr" fontAlgn="ctr"/>
                      <a:r>
                        <a:rPr lang="fr-FR" sz="900" b="1" u="none" strike="noStrike">
                          <a:effectLst/>
                          <a:latin typeface="Marianne" panose="02000000000000000000" pitchFamily="50" charset="0"/>
                        </a:rPr>
                        <a:t>Transport et logistique </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937DC9"/>
                    </a:solidFill>
                  </a:tcPr>
                </a:tc>
                <a:tc rowSpan="3">
                  <a:txBody>
                    <a:bodyPr/>
                    <a:lstStyle/>
                    <a:p>
                      <a:pPr algn="ctr" fontAlgn="ctr"/>
                      <a:r>
                        <a:rPr lang="fr-FR" sz="900" b="1" u="none" strike="noStrike">
                          <a:effectLst/>
                          <a:latin typeface="Marianne" panose="02000000000000000000" pitchFamily="50" charset="0"/>
                        </a:rPr>
                        <a:t>Magasinage, manutention des charges et déménagement</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CFC8E2"/>
                    </a:solidFill>
                  </a:tcPr>
                </a:tc>
                <a:tc>
                  <a:txBody>
                    <a:bodyPr/>
                    <a:lstStyle/>
                    <a:p>
                      <a:pPr algn="ctr" fontAlgn="ctr"/>
                      <a:r>
                        <a:rPr lang="fr-FR" sz="900" u="none" strike="noStrike">
                          <a:effectLst/>
                          <a:latin typeface="Marianne" panose="02000000000000000000" pitchFamily="50" charset="0"/>
                        </a:rPr>
                        <a:t>Manutention manuelle de charges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N1105</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Manutentionnaire</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4571485"/>
                  </a:ext>
                </a:extLst>
              </a:tr>
              <a:tr h="276927">
                <a:tc vMerge="1">
                  <a:txBody>
                    <a:bodyPr/>
                    <a:lstStyle/>
                    <a:p>
                      <a:endParaRPr lang="fr-FR"/>
                    </a:p>
                  </a:txBody>
                  <a:tcPr/>
                </a:tc>
                <a:tc vMerge="1">
                  <a:txBody>
                    <a:bodyPr/>
                    <a:lstStyle/>
                    <a:p>
                      <a:endParaRPr lang="fr-FR"/>
                    </a:p>
                  </a:txBody>
                  <a:tcPr/>
                </a:tc>
                <a:tc rowSpan="2">
                  <a:txBody>
                    <a:bodyPr/>
                    <a:lstStyle/>
                    <a:p>
                      <a:pPr algn="ctr" fontAlgn="ctr"/>
                      <a:r>
                        <a:rPr lang="fr-FR" sz="900" u="none" strike="noStrike">
                          <a:effectLst/>
                          <a:latin typeface="Marianne" panose="02000000000000000000" pitchFamily="50" charset="0"/>
                        </a:rPr>
                        <a:t>Magasinage et préparation de commandes</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N1103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Cantinier / Préparateur / Préparatrice de commandes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10384"/>
                  </a:ext>
                </a:extLst>
              </a:tr>
              <a:tr h="273907">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fontAlgn="ctr"/>
                      <a:r>
                        <a:rPr lang="fr-FR" sz="900" u="none" strike="noStrike">
                          <a:effectLst/>
                          <a:latin typeface="Marianne" panose="02000000000000000000" pitchFamily="50" charset="0"/>
                        </a:rPr>
                        <a:t>N1103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Magasinier / Magasinière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522555"/>
                  </a:ext>
                </a:extLst>
              </a:tr>
              <a:tr h="148477">
                <a:tc rowSpan="5">
                  <a:txBody>
                    <a:bodyPr/>
                    <a:lstStyle/>
                    <a:p>
                      <a:pPr algn="ctr" fontAlgn="ctr"/>
                      <a:r>
                        <a:rPr lang="fr-FR" sz="900" b="1" u="none" strike="noStrike">
                          <a:effectLst/>
                          <a:latin typeface="Marianne" panose="02000000000000000000" pitchFamily="50" charset="0"/>
                        </a:rPr>
                        <a:t>Hôtellerie-Restauration, Tourisme, Loisirs et Animation</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B8AED5"/>
                    </a:solidFill>
                  </a:tcPr>
                </a:tc>
                <a:tc rowSpan="3">
                  <a:txBody>
                    <a:bodyPr/>
                    <a:lstStyle/>
                    <a:p>
                      <a:pPr algn="ctr" fontAlgn="ctr"/>
                      <a:r>
                        <a:rPr lang="fr-FR" sz="900" b="1" u="none" strike="noStrike">
                          <a:effectLst/>
                          <a:latin typeface="Marianne" panose="02000000000000000000" pitchFamily="50" charset="0"/>
                        </a:rPr>
                        <a:t>Production culinaire</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DBD6EA"/>
                    </a:solidFill>
                  </a:tcPr>
                </a:tc>
                <a:tc>
                  <a:txBody>
                    <a:bodyPr/>
                    <a:lstStyle/>
                    <a:p>
                      <a:pPr algn="ctr" fontAlgn="ctr"/>
                      <a:r>
                        <a:rPr lang="fr-FR" sz="900" u="none" strike="noStrike">
                          <a:effectLst/>
                          <a:latin typeface="Marianne" panose="02000000000000000000" pitchFamily="50" charset="0"/>
                        </a:rPr>
                        <a:t>Personnel de cuisine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G1602</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Cuisinier / Cuisinière de collectivité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326604"/>
                  </a:ext>
                </a:extLst>
              </a:tr>
              <a:tr h="148477">
                <a:tc vMerge="1">
                  <a:txBody>
                    <a:bodyPr/>
                    <a:lstStyle/>
                    <a:p>
                      <a:endParaRPr lang="fr-FR"/>
                    </a:p>
                  </a:txBody>
                  <a:tcPr/>
                </a:tc>
                <a:tc vMerge="1">
                  <a:txBody>
                    <a:bodyPr/>
                    <a:lstStyle/>
                    <a:p>
                      <a:endParaRPr lang="fr-FR"/>
                    </a:p>
                  </a:txBody>
                  <a:tcPr/>
                </a:tc>
                <a:tc>
                  <a:txBody>
                    <a:bodyPr/>
                    <a:lstStyle/>
                    <a:p>
                      <a:pPr algn="ctr" fontAlgn="ctr"/>
                      <a:r>
                        <a:rPr lang="fr-FR" sz="900" u="none" strike="noStrike">
                          <a:effectLst/>
                          <a:latin typeface="Marianne" panose="02000000000000000000" pitchFamily="50" charset="0"/>
                        </a:rPr>
                        <a:t>Personnel polyvalent en restauration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G1603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Employé / Employée de cantine</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507442"/>
                  </a:ext>
                </a:extLst>
              </a:tr>
              <a:tr h="148477">
                <a:tc vMerge="1">
                  <a:txBody>
                    <a:bodyPr/>
                    <a:lstStyle/>
                    <a:p>
                      <a:endParaRPr lang="fr-FR"/>
                    </a:p>
                  </a:txBody>
                  <a:tcPr/>
                </a:tc>
                <a:tc vMerge="1">
                  <a:txBody>
                    <a:bodyPr/>
                    <a:lstStyle/>
                    <a:p>
                      <a:endParaRPr lang="fr-FR"/>
                    </a:p>
                  </a:txBody>
                  <a:tcPr/>
                </a:tc>
                <a:tc>
                  <a:txBody>
                    <a:bodyPr/>
                    <a:lstStyle/>
                    <a:p>
                      <a:pPr algn="ctr" fontAlgn="ctr"/>
                      <a:r>
                        <a:rPr lang="fr-FR" sz="900" u="none" strike="noStrike">
                          <a:effectLst/>
                          <a:latin typeface="Marianne" panose="02000000000000000000" pitchFamily="50" charset="0"/>
                        </a:rPr>
                        <a:t>Plonge en restauration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G1605</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Plongeur / Plongeuse en restauration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133450"/>
                  </a:ext>
                </a:extLst>
              </a:tr>
              <a:tr h="148477">
                <a:tc vMerge="1">
                  <a:txBody>
                    <a:bodyPr/>
                    <a:lstStyle/>
                    <a:p>
                      <a:endParaRPr lang="fr-FR"/>
                    </a:p>
                  </a:txBody>
                  <a:tcPr/>
                </a:tc>
                <a:tc rowSpan="2">
                  <a:txBody>
                    <a:bodyPr/>
                    <a:lstStyle/>
                    <a:p>
                      <a:pPr algn="ctr" fontAlgn="ctr"/>
                      <a:r>
                        <a:rPr lang="fr-FR" sz="900" b="1" u="none" strike="noStrike">
                          <a:effectLst/>
                          <a:latin typeface="Marianne" panose="02000000000000000000" pitchFamily="50" charset="0"/>
                        </a:rPr>
                        <a:t>Service</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CFC8E2"/>
                    </a:solidFill>
                  </a:tcPr>
                </a:tc>
                <a:tc rowSpan="2">
                  <a:txBody>
                    <a:bodyPr/>
                    <a:lstStyle/>
                    <a:p>
                      <a:pPr algn="ctr" fontAlgn="ctr"/>
                      <a:r>
                        <a:rPr lang="fr-FR" sz="900" u="none" strike="noStrike">
                          <a:effectLst/>
                          <a:latin typeface="Marianne" panose="02000000000000000000" pitchFamily="50" charset="0"/>
                        </a:rPr>
                        <a:t>Service en restauration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G1803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Distributeur de repas</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9971027"/>
                  </a:ext>
                </a:extLst>
              </a:tr>
              <a:tr h="148477">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fontAlgn="ctr"/>
                      <a:r>
                        <a:rPr lang="fr-FR" sz="900" u="none" strike="noStrike">
                          <a:effectLst/>
                          <a:latin typeface="Marianne" panose="02000000000000000000" pitchFamily="50" charset="0"/>
                        </a:rPr>
                        <a:t>G1803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Serveur / Serveuse en restauration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446730"/>
                  </a:ext>
                </a:extLst>
              </a:tr>
              <a:tr h="291800">
                <a:tc rowSpan="2">
                  <a:txBody>
                    <a:bodyPr/>
                    <a:lstStyle/>
                    <a:p>
                      <a:pPr algn="ctr" fontAlgn="ctr"/>
                      <a:r>
                        <a:rPr lang="fr-FR" sz="900" b="1" u="none" strike="noStrike">
                          <a:effectLst/>
                          <a:latin typeface="Marianne" panose="02000000000000000000" pitchFamily="50" charset="0"/>
                        </a:rPr>
                        <a:t>Agriculture et Pêche, Espaces naturels et Espaces verts, Soins aux animaux </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7BA583"/>
                    </a:solidFill>
                  </a:tcPr>
                </a:tc>
                <a:tc rowSpan="2">
                  <a:txBody>
                    <a:bodyPr/>
                    <a:lstStyle/>
                    <a:p>
                      <a:pPr algn="ctr" fontAlgn="ctr"/>
                      <a:r>
                        <a:rPr lang="fr-FR" sz="900" b="1" u="none" strike="noStrike">
                          <a:effectLst/>
                          <a:latin typeface="Marianne" panose="02000000000000000000" pitchFamily="50" charset="0"/>
                        </a:rPr>
                        <a:t>Espaces naturels et espaces verts </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6">
                        <a:lumMod val="40000"/>
                        <a:lumOff val="60000"/>
                      </a:schemeClr>
                    </a:solidFill>
                  </a:tcPr>
                </a:tc>
                <a:tc>
                  <a:txBody>
                    <a:bodyPr/>
                    <a:lstStyle/>
                    <a:p>
                      <a:pPr algn="ctr" fontAlgn="ctr"/>
                      <a:r>
                        <a:rPr lang="fr-FR" sz="900" u="none" strike="noStrike">
                          <a:effectLst/>
                          <a:latin typeface="Marianne" panose="02000000000000000000" pitchFamily="50" charset="0"/>
                        </a:rPr>
                        <a:t>Aménagement et entretien des espaces verts</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A1203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Ouvrier / Ouvrière des espaces verts</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7930793"/>
                  </a:ext>
                </a:extLst>
              </a:tr>
              <a:tr h="291800">
                <a:tc vMerge="1">
                  <a:txBody>
                    <a:bodyPr/>
                    <a:lstStyle/>
                    <a:p>
                      <a:endParaRPr lang="fr-FR"/>
                    </a:p>
                  </a:txBody>
                  <a:tcPr/>
                </a:tc>
                <a:tc vMerge="1">
                  <a:txBody>
                    <a:bodyPr/>
                    <a:lstStyle/>
                    <a:p>
                      <a:endParaRPr lang="fr-FR"/>
                    </a:p>
                  </a:txBody>
                  <a:tcPr/>
                </a:tc>
                <a:tc>
                  <a:txBody>
                    <a:bodyPr/>
                    <a:lstStyle/>
                    <a:p>
                      <a:pPr algn="ctr" fontAlgn="ctr"/>
                      <a:r>
                        <a:rPr lang="fr-FR" sz="900" u="none" strike="noStrike">
                          <a:effectLst/>
                          <a:latin typeface="Marianne" panose="02000000000000000000" pitchFamily="50" charset="0"/>
                        </a:rPr>
                        <a:t>Aménagement et entretien des espaces verts</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A1203</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Aide jardinier / Aide jardinière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7869106"/>
                  </a:ext>
                </a:extLst>
              </a:tr>
              <a:tr h="291800">
                <a:tc>
                  <a:txBody>
                    <a:bodyPr/>
                    <a:lstStyle/>
                    <a:p>
                      <a:pPr algn="ctr" fontAlgn="ctr"/>
                      <a:r>
                        <a:rPr lang="fr-FR" sz="900" b="1" u="none" strike="noStrike">
                          <a:effectLst/>
                          <a:latin typeface="Marianne" panose="02000000000000000000" pitchFamily="50" charset="0"/>
                        </a:rPr>
                        <a:t>Commerce, Vente et Grande distribution </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F8CBAD"/>
                    </a:solidFill>
                  </a:tcPr>
                </a:tc>
                <a:tc>
                  <a:txBody>
                    <a:bodyPr/>
                    <a:lstStyle/>
                    <a:p>
                      <a:pPr algn="ctr" fontAlgn="ctr"/>
                      <a:r>
                        <a:rPr lang="fr-FR" sz="900" b="1" u="none" strike="noStrike">
                          <a:effectLst/>
                          <a:latin typeface="Marianne" panose="02000000000000000000" pitchFamily="50" charset="0"/>
                        </a:rPr>
                        <a:t>Commerce non alimentaire et prestations de confort</a:t>
                      </a:r>
                      <a:endParaRPr lang="fr-FR" sz="900" b="1"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accent2">
                        <a:lumMod val="20000"/>
                        <a:lumOff val="80000"/>
                      </a:schemeClr>
                    </a:solidFill>
                  </a:tcPr>
                </a:tc>
                <a:tc>
                  <a:txBody>
                    <a:bodyPr/>
                    <a:lstStyle/>
                    <a:p>
                      <a:pPr algn="ctr" fontAlgn="ctr"/>
                      <a:r>
                        <a:rPr lang="fr-FR" sz="900" u="none" strike="noStrike">
                          <a:effectLst/>
                          <a:latin typeface="Marianne" panose="02000000000000000000" pitchFamily="50" charset="0"/>
                        </a:rPr>
                        <a:t>Coiffure </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bg2"/>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D1202</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u="none" strike="noStrike">
                          <a:effectLst/>
                          <a:latin typeface="Marianne" panose="02000000000000000000" pitchFamily="50" charset="0"/>
                        </a:rPr>
                        <a:t>Coiffeur / Coiffeuse</a:t>
                      </a:r>
                      <a:endParaRPr lang="fr-FR" sz="900" b="0" i="0" u="none" strike="noStrike">
                        <a:solidFill>
                          <a:srgbClr val="000000"/>
                        </a:solidFill>
                        <a:effectLst/>
                        <a:latin typeface="Marianne" panose="02000000000000000000" pitchFamily="50" charset="0"/>
                      </a:endParaRPr>
                    </a:p>
                  </a:txBody>
                  <a:tcPr marL="4932" marR="4932" marT="493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9117800"/>
                  </a:ext>
                </a:extLst>
              </a:tr>
            </a:tbl>
          </a:graphicData>
        </a:graphic>
      </p:graphicFrame>
      <p:sp>
        <p:nvSpPr>
          <p:cNvPr id="12" name="ZoneTexte 11">
            <a:extLst>
              <a:ext uri="{FF2B5EF4-FFF2-40B4-BE49-F238E27FC236}">
                <a16:creationId xmlns:a16="http://schemas.microsoft.com/office/drawing/2014/main" id="{E06E224B-8645-45EA-9544-BC41545FF650}"/>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Utilisation du référentiel ROME pour le service général</a:t>
            </a:r>
          </a:p>
        </p:txBody>
      </p:sp>
      <p:cxnSp>
        <p:nvCxnSpPr>
          <p:cNvPr id="13" name="Connecteur droit 12">
            <a:extLst>
              <a:ext uri="{FF2B5EF4-FFF2-40B4-BE49-F238E27FC236}">
                <a16:creationId xmlns:a16="http://schemas.microsoft.com/office/drawing/2014/main" id="{056B5931-B466-4866-93FC-FFB532591333}"/>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14" name="Espace réservé du texte 8">
            <a:extLst>
              <a:ext uri="{FF2B5EF4-FFF2-40B4-BE49-F238E27FC236}">
                <a16:creationId xmlns:a16="http://schemas.microsoft.com/office/drawing/2014/main" id="{B2AA205C-276F-4822-854A-004864C9345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15" name="Image 14">
            <a:extLst>
              <a:ext uri="{FF2B5EF4-FFF2-40B4-BE49-F238E27FC236}">
                <a16:creationId xmlns:a16="http://schemas.microsoft.com/office/drawing/2014/main" id="{5D521238-40AE-4158-8A19-0E53FFEAFBE6}"/>
              </a:ext>
            </a:extLst>
          </p:cNvPr>
          <p:cNvPicPr>
            <a:picLocks noChangeAspect="1"/>
          </p:cNvPicPr>
          <p:nvPr/>
        </p:nvPicPr>
        <p:blipFill rotWithShape="1">
          <a:blip r:embed="rId2"/>
          <a:srcRect b="8504"/>
          <a:stretch/>
        </p:blipFill>
        <p:spPr>
          <a:xfrm>
            <a:off x="596417" y="1174839"/>
            <a:ext cx="3114000" cy="364038"/>
          </a:xfrm>
          <a:prstGeom prst="rect">
            <a:avLst/>
          </a:prstGeom>
        </p:spPr>
      </p:pic>
      <p:sp>
        <p:nvSpPr>
          <p:cNvPr id="16" name="Espace réservé du numéro de diapositive 1">
            <a:extLst>
              <a:ext uri="{FF2B5EF4-FFF2-40B4-BE49-F238E27FC236}">
                <a16:creationId xmlns:a16="http://schemas.microsoft.com/office/drawing/2014/main" id="{C9654B6E-FE30-43CD-9CF9-1340607299A1}"/>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17" name="Rectangle 16">
            <a:extLst>
              <a:ext uri="{FF2B5EF4-FFF2-40B4-BE49-F238E27FC236}">
                <a16:creationId xmlns:a16="http://schemas.microsoft.com/office/drawing/2014/main" id="{2542308F-245D-416C-819D-D370AB01426B}"/>
              </a:ext>
            </a:extLst>
          </p:cNvPr>
          <p:cNvSpPr/>
          <p:nvPr/>
        </p:nvSpPr>
        <p:spPr>
          <a:xfrm>
            <a:off x="169789" y="1558120"/>
            <a:ext cx="11793855" cy="900000"/>
          </a:xfrm>
          <a:prstGeom prst="rect">
            <a:avLst/>
          </a:prstGeom>
          <a:solidFill>
            <a:schemeClr val="bg1">
              <a:lumMod val="95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FR" sz="1400" err="1">
              <a:solidFill>
                <a:schemeClr val="tx1"/>
              </a:solidFill>
            </a:endParaRPr>
          </a:p>
        </p:txBody>
      </p:sp>
      <p:sp>
        <p:nvSpPr>
          <p:cNvPr id="18" name="ZoneTexte 17">
            <a:extLst>
              <a:ext uri="{FF2B5EF4-FFF2-40B4-BE49-F238E27FC236}">
                <a16:creationId xmlns:a16="http://schemas.microsoft.com/office/drawing/2014/main" id="{B7B99670-A7AE-4478-911E-96DF742E1680}"/>
              </a:ext>
            </a:extLst>
          </p:cNvPr>
          <p:cNvSpPr txBox="1"/>
          <p:nvPr/>
        </p:nvSpPr>
        <p:spPr>
          <a:xfrm>
            <a:off x="335359" y="1538877"/>
            <a:ext cx="11462715" cy="900000"/>
          </a:xfrm>
          <a:prstGeom prst="rect">
            <a:avLst/>
          </a:prstGeom>
          <a:noFill/>
        </p:spPr>
        <p:txBody>
          <a:bodyPr wrap="square" rtlCol="0" anchor="ctr">
            <a:noAutofit/>
          </a:bodyPr>
          <a:lstStyle/>
          <a:p>
            <a:pPr marL="171450" indent="-171450" algn="just">
              <a:lnSpc>
                <a:spcPts val="1800"/>
              </a:lnSpc>
              <a:buFont typeface="Arial" panose="020B0604020202020204" pitchFamily="34" charset="0"/>
              <a:buChar char="•"/>
            </a:pPr>
            <a:r>
              <a:rPr lang="fr-FR" sz="1050"/>
              <a:t>Pour les activités du service général, le catalogue qui sera disponible sur IPRO360° se base également sur le référentiel ROME, en limitant le nombre d’entrées saisissables afin de n’intégrer que les activités réellement exercées.</a:t>
            </a:r>
          </a:p>
          <a:p>
            <a:pPr marL="171450" indent="-171450" algn="just">
              <a:lnSpc>
                <a:spcPts val="1800"/>
              </a:lnSpc>
              <a:buFont typeface="Arial" panose="020B0604020202020204" pitchFamily="34" charset="0"/>
              <a:buChar char="•"/>
            </a:pPr>
            <a:r>
              <a:rPr lang="fr-FR" sz="1050"/>
              <a:t>Ainsi, un travail de correspondance entre les postes du service général remontés par les établissements et les libellés listés dans le ROME, a été réalisé et les 6 grands domaines ci-dessous ont été retenus. D’autres appellations métiers sont en cours d’intégration pour proposer un catalogue complet sur IPRO360°.</a:t>
            </a:r>
          </a:p>
        </p:txBody>
      </p:sp>
      <p:grpSp>
        <p:nvGrpSpPr>
          <p:cNvPr id="19" name="Groupe 18">
            <a:extLst>
              <a:ext uri="{FF2B5EF4-FFF2-40B4-BE49-F238E27FC236}">
                <a16:creationId xmlns:a16="http://schemas.microsoft.com/office/drawing/2014/main" id="{3F7FCB06-21B9-4F3E-91E8-C3B3536638B9}"/>
              </a:ext>
            </a:extLst>
          </p:cNvPr>
          <p:cNvGrpSpPr/>
          <p:nvPr/>
        </p:nvGrpSpPr>
        <p:grpSpPr>
          <a:xfrm>
            <a:off x="9795858" y="-3967"/>
            <a:ext cx="2671731" cy="1804192"/>
            <a:chOff x="9814908" y="-32542"/>
            <a:chExt cx="2671731" cy="1730109"/>
          </a:xfrm>
        </p:grpSpPr>
        <p:sp>
          <p:nvSpPr>
            <p:cNvPr id="20" name="Bande diagonale 19">
              <a:extLst>
                <a:ext uri="{FF2B5EF4-FFF2-40B4-BE49-F238E27FC236}">
                  <a16:creationId xmlns:a16="http://schemas.microsoft.com/office/drawing/2014/main" id="{68528375-877A-45D1-A025-8E86F9CA54BE}"/>
                </a:ext>
              </a:extLst>
            </p:cNvPr>
            <p:cNvSpPr/>
            <p:nvPr/>
          </p:nvSpPr>
          <p:spPr>
            <a:xfrm flipH="1">
              <a:off x="9814908" y="-32542"/>
              <a:ext cx="2404537" cy="1730109"/>
            </a:xfrm>
            <a:prstGeom prst="diagStrip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ZoneTexte 20">
              <a:extLst>
                <a:ext uri="{FF2B5EF4-FFF2-40B4-BE49-F238E27FC236}">
                  <a16:creationId xmlns:a16="http://schemas.microsoft.com/office/drawing/2014/main" id="{0D3D1D22-A005-4854-BA03-0932F0132BD3}"/>
                </a:ext>
              </a:extLst>
            </p:cNvPr>
            <p:cNvSpPr txBox="1"/>
            <p:nvPr/>
          </p:nvSpPr>
          <p:spPr>
            <a:xfrm rot="2298098">
              <a:off x="10210799" y="398755"/>
              <a:ext cx="2275840" cy="523220"/>
            </a:xfrm>
            <a:prstGeom prst="rect">
              <a:avLst/>
            </a:prstGeom>
            <a:noFill/>
          </p:spPr>
          <p:txBody>
            <a:bodyPr wrap="square" rtlCol="0">
              <a:spAutoFit/>
            </a:bodyPr>
            <a:lstStyle/>
            <a:p>
              <a:pPr algn="ctr"/>
              <a:r>
                <a:rPr lang="fr-FR" sz="1400" b="1">
                  <a:solidFill>
                    <a:srgbClr val="C00000"/>
                  </a:solidFill>
                  <a:latin typeface="Marianne" panose="02000000000000000000" pitchFamily="50" charset="0"/>
                </a:rPr>
                <a:t>Document de travail </a:t>
              </a:r>
            </a:p>
            <a:p>
              <a:pPr algn="ctr"/>
              <a:r>
                <a:rPr lang="fr-FR" sz="1400" b="1">
                  <a:solidFill>
                    <a:srgbClr val="C00000"/>
                  </a:solidFill>
                  <a:latin typeface="Marianne" panose="02000000000000000000" pitchFamily="50" charset="0"/>
                </a:rPr>
                <a:t>Version projet</a:t>
              </a:r>
            </a:p>
          </p:txBody>
        </p:sp>
      </p:grpSp>
    </p:spTree>
    <p:extLst>
      <p:ext uri="{BB962C8B-B14F-4D97-AF65-F5344CB8AC3E}">
        <p14:creationId xmlns:p14="http://schemas.microsoft.com/office/powerpoint/2010/main" val="3615454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Processus cible de création et gestion d’une activité travail</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59" name="Rectangle : coins arrondis 58">
            <a:extLst>
              <a:ext uri="{FF2B5EF4-FFF2-40B4-BE49-F238E27FC236}">
                <a16:creationId xmlns:a16="http://schemas.microsoft.com/office/drawing/2014/main" id="{698A86F6-96F0-4FBD-B1E3-0F078A1A13D5}"/>
              </a:ext>
            </a:extLst>
          </p:cNvPr>
          <p:cNvSpPr/>
          <p:nvPr/>
        </p:nvSpPr>
        <p:spPr>
          <a:xfrm>
            <a:off x="5806966" y="3257534"/>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relation travail </a:t>
            </a:r>
          </a:p>
        </p:txBody>
      </p:sp>
      <p:sp>
        <p:nvSpPr>
          <p:cNvPr id="60" name="Ellipse 59">
            <a:extLst>
              <a:ext uri="{FF2B5EF4-FFF2-40B4-BE49-F238E27FC236}">
                <a16:creationId xmlns:a16="http://schemas.microsoft.com/office/drawing/2014/main" id="{332ED8EC-1551-42CE-97FC-974CBCA7E3CB}"/>
              </a:ext>
            </a:extLst>
          </p:cNvPr>
          <p:cNvSpPr/>
          <p:nvPr/>
        </p:nvSpPr>
        <p:spPr>
          <a:xfrm>
            <a:off x="5674083" y="3129433"/>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2</a:t>
            </a:r>
          </a:p>
        </p:txBody>
      </p:sp>
      <p:sp>
        <p:nvSpPr>
          <p:cNvPr id="61" name="Rectangle : coins arrondis 60">
            <a:extLst>
              <a:ext uri="{FF2B5EF4-FFF2-40B4-BE49-F238E27FC236}">
                <a16:creationId xmlns:a16="http://schemas.microsoft.com/office/drawing/2014/main" id="{E4D21B90-73E6-4DF2-ADB3-A49F6BBBD848}"/>
              </a:ext>
            </a:extLst>
          </p:cNvPr>
          <p:cNvSpPr/>
          <p:nvPr/>
        </p:nvSpPr>
        <p:spPr>
          <a:xfrm>
            <a:off x="5806966" y="233356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Recherche du partenaire dans la liste des partenaires</a:t>
            </a:r>
          </a:p>
        </p:txBody>
      </p:sp>
      <p:sp>
        <p:nvSpPr>
          <p:cNvPr id="62" name="Ellipse 61">
            <a:extLst>
              <a:ext uri="{FF2B5EF4-FFF2-40B4-BE49-F238E27FC236}">
                <a16:creationId xmlns:a16="http://schemas.microsoft.com/office/drawing/2014/main" id="{3A172100-B0B2-4CF1-AA97-36313FADD2F0}"/>
              </a:ext>
            </a:extLst>
          </p:cNvPr>
          <p:cNvSpPr/>
          <p:nvPr/>
        </p:nvSpPr>
        <p:spPr>
          <a:xfrm>
            <a:off x="5674083" y="2208354"/>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64" name="Rectangle : coins arrondis 63">
            <a:extLst>
              <a:ext uri="{FF2B5EF4-FFF2-40B4-BE49-F238E27FC236}">
                <a16:creationId xmlns:a16="http://schemas.microsoft.com/office/drawing/2014/main" id="{5BE565EF-AC90-43DC-B0DD-63C6A6EE35A4}"/>
              </a:ext>
            </a:extLst>
          </p:cNvPr>
          <p:cNvSpPr/>
          <p:nvPr/>
        </p:nvSpPr>
        <p:spPr>
          <a:xfrm>
            <a:off x="2744134" y="3257534"/>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fiche partenaire</a:t>
            </a:r>
          </a:p>
        </p:txBody>
      </p:sp>
      <p:sp>
        <p:nvSpPr>
          <p:cNvPr id="65" name="Rectangle : coins arrondis 64">
            <a:extLst>
              <a:ext uri="{FF2B5EF4-FFF2-40B4-BE49-F238E27FC236}">
                <a16:creationId xmlns:a16="http://schemas.microsoft.com/office/drawing/2014/main" id="{90FD3AFF-1467-4825-8EDB-9C33F60E3C82}"/>
              </a:ext>
            </a:extLst>
          </p:cNvPr>
          <p:cNvSpPr/>
          <p:nvPr/>
        </p:nvSpPr>
        <p:spPr>
          <a:xfrm>
            <a:off x="5806966" y="4359060"/>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nouvelle activité travail</a:t>
            </a:r>
          </a:p>
        </p:txBody>
      </p:sp>
      <p:sp>
        <p:nvSpPr>
          <p:cNvPr id="75" name="Rectangle : coins arrondis 74">
            <a:extLst>
              <a:ext uri="{FF2B5EF4-FFF2-40B4-BE49-F238E27FC236}">
                <a16:creationId xmlns:a16="http://schemas.microsoft.com/office/drawing/2014/main" id="{20BDFA9F-C404-4938-87A2-56C8B1BD1D3F}"/>
              </a:ext>
            </a:extLst>
          </p:cNvPr>
          <p:cNvSpPr/>
          <p:nvPr/>
        </p:nvSpPr>
        <p:spPr>
          <a:xfrm>
            <a:off x="5806966" y="5600267"/>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des postes rattachés à l’activité travail</a:t>
            </a:r>
          </a:p>
        </p:txBody>
      </p:sp>
      <p:sp>
        <p:nvSpPr>
          <p:cNvPr id="78" name="Ellipse 77">
            <a:extLst>
              <a:ext uri="{FF2B5EF4-FFF2-40B4-BE49-F238E27FC236}">
                <a16:creationId xmlns:a16="http://schemas.microsoft.com/office/drawing/2014/main" id="{90C88D96-ED5B-4C75-AD73-6B019CB58370}"/>
              </a:ext>
            </a:extLst>
          </p:cNvPr>
          <p:cNvSpPr/>
          <p:nvPr/>
        </p:nvSpPr>
        <p:spPr>
          <a:xfrm>
            <a:off x="2648638" y="3068550"/>
            <a:ext cx="288000" cy="288000"/>
          </a:xfrm>
          <a:prstGeom prst="ellipse">
            <a:avLst/>
          </a:prstGeom>
          <a:solidFill>
            <a:srgbClr val="83A47D"/>
          </a:solidFill>
          <a:ln w="952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79" name="Ellipse 78">
            <a:extLst>
              <a:ext uri="{FF2B5EF4-FFF2-40B4-BE49-F238E27FC236}">
                <a16:creationId xmlns:a16="http://schemas.microsoft.com/office/drawing/2014/main" id="{2DEC039A-5EF5-4D37-9C9B-DB1050DE063B}"/>
              </a:ext>
            </a:extLst>
          </p:cNvPr>
          <p:cNvSpPr/>
          <p:nvPr/>
        </p:nvSpPr>
        <p:spPr>
          <a:xfrm>
            <a:off x="5674083" y="4228067"/>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3</a:t>
            </a:r>
          </a:p>
        </p:txBody>
      </p:sp>
      <p:sp>
        <p:nvSpPr>
          <p:cNvPr id="87" name="Ellipse 86">
            <a:extLst>
              <a:ext uri="{FF2B5EF4-FFF2-40B4-BE49-F238E27FC236}">
                <a16:creationId xmlns:a16="http://schemas.microsoft.com/office/drawing/2014/main" id="{B7CCEF14-44E0-4BBE-8451-341E37D11675}"/>
              </a:ext>
            </a:extLst>
          </p:cNvPr>
          <p:cNvSpPr/>
          <p:nvPr/>
        </p:nvSpPr>
        <p:spPr>
          <a:xfrm>
            <a:off x="5674083" y="5463492"/>
            <a:ext cx="288000" cy="288000"/>
          </a:xfrm>
          <a:prstGeom prst="ellipse">
            <a:avLst/>
          </a:prstGeom>
          <a:solidFill>
            <a:srgbClr val="83A47D"/>
          </a:solidFill>
          <a:ln w="9525">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4</a:t>
            </a:r>
          </a:p>
        </p:txBody>
      </p:sp>
      <p:cxnSp>
        <p:nvCxnSpPr>
          <p:cNvPr id="93" name="Connecteur droit avec flèche 92">
            <a:extLst>
              <a:ext uri="{FF2B5EF4-FFF2-40B4-BE49-F238E27FC236}">
                <a16:creationId xmlns:a16="http://schemas.microsoft.com/office/drawing/2014/main" id="{C419560A-F388-49F1-81A4-EAC3B4CE7455}"/>
              </a:ext>
            </a:extLst>
          </p:cNvPr>
          <p:cNvCxnSpPr>
            <a:cxnSpLocks/>
            <a:stCxn id="61" idx="2"/>
            <a:endCxn id="59" idx="0"/>
          </p:cNvCxnSpPr>
          <p:nvPr/>
        </p:nvCxnSpPr>
        <p:spPr>
          <a:xfrm>
            <a:off x="6814966" y="2873563"/>
            <a:ext cx="0" cy="383971"/>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0E227807-DA34-492F-BC75-C50A722B963D}"/>
              </a:ext>
            </a:extLst>
          </p:cNvPr>
          <p:cNvCxnSpPr>
            <a:cxnSpLocks/>
            <a:stCxn id="59" idx="2"/>
            <a:endCxn id="65" idx="0"/>
          </p:cNvCxnSpPr>
          <p:nvPr/>
        </p:nvCxnSpPr>
        <p:spPr>
          <a:xfrm>
            <a:off x="6814966" y="3797534"/>
            <a:ext cx="0" cy="561526"/>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C73D1773-68DC-44D8-BE1A-0752FB814CB0}"/>
              </a:ext>
            </a:extLst>
          </p:cNvPr>
          <p:cNvCxnSpPr>
            <a:cxnSpLocks/>
            <a:endCxn id="75" idx="0"/>
          </p:cNvCxnSpPr>
          <p:nvPr/>
        </p:nvCxnSpPr>
        <p:spPr>
          <a:xfrm>
            <a:off x="6814966" y="5067738"/>
            <a:ext cx="0" cy="532529"/>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 en angle 96">
            <a:extLst>
              <a:ext uri="{FF2B5EF4-FFF2-40B4-BE49-F238E27FC236}">
                <a16:creationId xmlns:a16="http://schemas.microsoft.com/office/drawing/2014/main" id="{0A9A1F69-C181-4DDD-B779-5CBD6C38FCA6}"/>
              </a:ext>
            </a:extLst>
          </p:cNvPr>
          <p:cNvCxnSpPr>
            <a:stCxn id="61" idx="1"/>
            <a:endCxn id="64" idx="0"/>
          </p:cNvCxnSpPr>
          <p:nvPr/>
        </p:nvCxnSpPr>
        <p:spPr>
          <a:xfrm rot="10800000" flipV="1">
            <a:off x="3752134" y="2603562"/>
            <a:ext cx="2054832" cy="653971"/>
          </a:xfrm>
          <a:prstGeom prst="bentConnector2">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429823ED-407F-4A26-92C0-F8C2F916AB92}"/>
              </a:ext>
            </a:extLst>
          </p:cNvPr>
          <p:cNvCxnSpPr>
            <a:stCxn id="64" idx="3"/>
            <a:endCxn id="59" idx="1"/>
          </p:cNvCxnSpPr>
          <p:nvPr/>
        </p:nvCxnSpPr>
        <p:spPr>
          <a:xfrm>
            <a:off x="4760134" y="3527534"/>
            <a:ext cx="1046832"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34770DC2-C413-4F01-AF46-CA044CC489B3}"/>
              </a:ext>
            </a:extLst>
          </p:cNvPr>
          <p:cNvSpPr/>
          <p:nvPr/>
        </p:nvSpPr>
        <p:spPr>
          <a:xfrm>
            <a:off x="1455754" y="1691021"/>
            <a:ext cx="9461828" cy="3488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83A47D"/>
                </a:solidFill>
                <a:latin typeface="Marianne" panose="02000000000000000000" pitchFamily="50" charset="0"/>
              </a:rPr>
              <a:t>Cas d’usage : </a:t>
            </a:r>
            <a:r>
              <a:rPr lang="fr-FR" sz="1600">
                <a:solidFill>
                  <a:schemeClr val="tx1"/>
                </a:solidFill>
                <a:latin typeface="Marianne" panose="02000000000000000000" pitchFamily="50" charset="0"/>
              </a:rPr>
              <a:t>Une nouvelle activité est implantée dans mon établissement pénitentiaire</a:t>
            </a:r>
          </a:p>
        </p:txBody>
      </p:sp>
      <p:sp>
        <p:nvSpPr>
          <p:cNvPr id="109" name="Rectangle 108">
            <a:extLst>
              <a:ext uri="{FF2B5EF4-FFF2-40B4-BE49-F238E27FC236}">
                <a16:creationId xmlns:a16="http://schemas.microsoft.com/office/drawing/2014/main" id="{9C096E7B-3B7A-4915-9E87-CD5B30BE354E}"/>
              </a:ext>
            </a:extLst>
          </p:cNvPr>
          <p:cNvSpPr/>
          <p:nvPr/>
        </p:nvSpPr>
        <p:spPr>
          <a:xfrm>
            <a:off x="5608567" y="5379327"/>
            <a:ext cx="5806266" cy="109494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sp>
        <p:nvSpPr>
          <p:cNvPr id="110" name="ZoneTexte 109">
            <a:extLst>
              <a:ext uri="{FF2B5EF4-FFF2-40B4-BE49-F238E27FC236}">
                <a16:creationId xmlns:a16="http://schemas.microsoft.com/office/drawing/2014/main" id="{6B14FFD4-790B-4818-BF3D-D04DB55CB770}"/>
              </a:ext>
            </a:extLst>
          </p:cNvPr>
          <p:cNvSpPr txBox="1"/>
          <p:nvPr/>
        </p:nvSpPr>
        <p:spPr>
          <a:xfrm>
            <a:off x="5504516" y="5193493"/>
            <a:ext cx="1364305" cy="200055"/>
          </a:xfrm>
          <a:prstGeom prst="rect">
            <a:avLst/>
          </a:prstGeom>
          <a:noFill/>
        </p:spPr>
        <p:txBody>
          <a:bodyPr wrap="square" rtlCol="0">
            <a:spAutoFit/>
          </a:bodyPr>
          <a:lstStyle/>
          <a:p>
            <a:pPr algn="ctr"/>
            <a:r>
              <a:rPr lang="fr-FR" sz="700" i="1">
                <a:latin typeface="Marianne" panose="02000000000000000000" pitchFamily="50" charset="0"/>
              </a:rPr>
              <a:t>A partir de octobre 2022</a:t>
            </a:r>
          </a:p>
        </p:txBody>
      </p:sp>
      <p:cxnSp>
        <p:nvCxnSpPr>
          <p:cNvPr id="112" name="Connecteur droit avec flèche 111">
            <a:extLst>
              <a:ext uri="{FF2B5EF4-FFF2-40B4-BE49-F238E27FC236}">
                <a16:creationId xmlns:a16="http://schemas.microsoft.com/office/drawing/2014/main" id="{24F69265-9286-421D-A74C-DA73544DCA35}"/>
              </a:ext>
            </a:extLst>
          </p:cNvPr>
          <p:cNvCxnSpPr>
            <a:cxnSpLocks/>
          </p:cNvCxnSpPr>
          <p:nvPr/>
        </p:nvCxnSpPr>
        <p:spPr>
          <a:xfrm>
            <a:off x="7822966" y="5965517"/>
            <a:ext cx="131235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3" name="ZoneTexte 112">
            <a:extLst>
              <a:ext uri="{FF2B5EF4-FFF2-40B4-BE49-F238E27FC236}">
                <a16:creationId xmlns:a16="http://schemas.microsoft.com/office/drawing/2014/main" id="{1C4E84CE-DD16-45A8-82CB-B15A144528D2}"/>
              </a:ext>
            </a:extLst>
          </p:cNvPr>
          <p:cNvSpPr txBox="1"/>
          <p:nvPr/>
        </p:nvSpPr>
        <p:spPr>
          <a:xfrm>
            <a:off x="8013005" y="5973177"/>
            <a:ext cx="1051891" cy="215444"/>
          </a:xfrm>
          <a:prstGeom prst="rect">
            <a:avLst/>
          </a:prstGeom>
          <a:noFill/>
        </p:spPr>
        <p:txBody>
          <a:bodyPr wrap="none" rtlCol="0">
            <a:spAutoFit/>
          </a:bodyPr>
          <a:lstStyle/>
          <a:p>
            <a:r>
              <a:rPr lang="fr-FR" sz="800" i="1">
                <a:latin typeface="Marianne" panose="02000000000000000000" pitchFamily="50" charset="0"/>
              </a:rPr>
              <a:t>Flux vers OCTAVE</a:t>
            </a:r>
          </a:p>
        </p:txBody>
      </p:sp>
      <p:sp>
        <p:nvSpPr>
          <p:cNvPr id="2" name="Accolade ouvrante 1">
            <a:extLst>
              <a:ext uri="{FF2B5EF4-FFF2-40B4-BE49-F238E27FC236}">
                <a16:creationId xmlns:a16="http://schemas.microsoft.com/office/drawing/2014/main" id="{23C42C4B-3CC7-4D7A-B26D-DEAF3A66D7AB}"/>
              </a:ext>
            </a:extLst>
          </p:cNvPr>
          <p:cNvSpPr/>
          <p:nvPr/>
        </p:nvSpPr>
        <p:spPr>
          <a:xfrm>
            <a:off x="2342717" y="2178512"/>
            <a:ext cx="373550" cy="1872000"/>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4" name="Rectangle : coins arrondis 123">
            <a:extLst>
              <a:ext uri="{FF2B5EF4-FFF2-40B4-BE49-F238E27FC236}">
                <a16:creationId xmlns:a16="http://schemas.microsoft.com/office/drawing/2014/main" id="{3CC726AD-BC6D-4D71-A728-114277DECEF7}"/>
              </a:ext>
            </a:extLst>
          </p:cNvPr>
          <p:cNvSpPr/>
          <p:nvPr/>
        </p:nvSpPr>
        <p:spPr>
          <a:xfrm>
            <a:off x="477402" y="2816550"/>
            <a:ext cx="1809757" cy="540000"/>
          </a:xfrm>
          <a:prstGeom prst="roundRect">
            <a:avLst/>
          </a:prstGeom>
          <a:solidFill>
            <a:schemeClr val="bg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b="1">
                <a:solidFill>
                  <a:srgbClr val="FF0000"/>
                </a:solidFill>
                <a:latin typeface="Marianne" panose="02000000000000000000" pitchFamily="50" charset="0"/>
              </a:rPr>
              <a:t>Etapes préalables à la création d’une activité travail</a:t>
            </a:r>
          </a:p>
        </p:txBody>
      </p:sp>
      <p:sp>
        <p:nvSpPr>
          <p:cNvPr id="127" name="Espace réservé du texte 8">
            <a:extLst>
              <a:ext uri="{FF2B5EF4-FFF2-40B4-BE49-F238E27FC236}">
                <a16:creationId xmlns:a16="http://schemas.microsoft.com/office/drawing/2014/main" id="{5C241777-2A9D-49A7-8669-A82E6528EE99}"/>
              </a:ext>
            </a:extLst>
          </p:cNvPr>
          <p:cNvSpPr txBox="1">
            <a:spLocks/>
          </p:cNvSpPr>
          <p:nvPr/>
        </p:nvSpPr>
        <p:spPr>
          <a:xfrm>
            <a:off x="8985868" y="2073482"/>
            <a:ext cx="2930198" cy="1486135"/>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1000" i="1">
                <a:solidFill>
                  <a:srgbClr val="7030A0"/>
                </a:solidFill>
                <a:latin typeface="Marianne" panose="02000000000000000000" pitchFamily="2" charset="0"/>
              </a:rPr>
              <a:t>Un poste correspond à une déclinaison métier de l’activité. Il est identifié par un sous domaine et une appellation métier du référentiel ROME. Chaque poste dispose d’un nombre de places ouvertes, utilisé pour l’affectation des personnes détenues. </a:t>
            </a:r>
          </a:p>
        </p:txBody>
      </p:sp>
      <p:pic>
        <p:nvPicPr>
          <p:cNvPr id="128" name="Graphique 127" descr="Informations avec un remplissage uni">
            <a:extLst>
              <a:ext uri="{FF2B5EF4-FFF2-40B4-BE49-F238E27FC236}">
                <a16:creationId xmlns:a16="http://schemas.microsoft.com/office/drawing/2014/main" id="{7AA4E6CE-5244-48B9-8719-7D25F58982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5289" y="1937572"/>
            <a:ext cx="251356" cy="251356"/>
          </a:xfrm>
          <a:prstGeom prst="rect">
            <a:avLst/>
          </a:prstGeom>
        </p:spPr>
      </p:pic>
      <p:cxnSp>
        <p:nvCxnSpPr>
          <p:cNvPr id="31" name="Connecteur droit 30">
            <a:extLst>
              <a:ext uri="{FF2B5EF4-FFF2-40B4-BE49-F238E27FC236}">
                <a16:creationId xmlns:a16="http://schemas.microsoft.com/office/drawing/2014/main" id="{65E365BE-C60A-44C0-9691-157773C9137D}"/>
              </a:ext>
            </a:extLst>
          </p:cNvPr>
          <p:cNvCxnSpPr/>
          <p:nvPr/>
        </p:nvCxnSpPr>
        <p:spPr>
          <a:xfrm flipV="1">
            <a:off x="5365079" y="4123869"/>
            <a:ext cx="2899774" cy="12208"/>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2" name="Rectangle : coins arrondis 31">
            <a:extLst>
              <a:ext uri="{FF2B5EF4-FFF2-40B4-BE49-F238E27FC236}">
                <a16:creationId xmlns:a16="http://schemas.microsoft.com/office/drawing/2014/main" id="{8A088F15-5741-42A1-9FBF-17C4DC03E130}"/>
              </a:ext>
            </a:extLst>
          </p:cNvPr>
          <p:cNvSpPr/>
          <p:nvPr/>
        </p:nvSpPr>
        <p:spPr>
          <a:xfrm>
            <a:off x="9180046" y="5635309"/>
            <a:ext cx="1933183" cy="517817"/>
          </a:xfrm>
          <a:prstGeom prst="roundRect">
            <a:avLst/>
          </a:prstGeom>
          <a:solidFill>
            <a:schemeClr val="bg1"/>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00">
                <a:solidFill>
                  <a:schemeClr val="tx1"/>
                </a:solidFill>
                <a:latin typeface="Marianne" panose="02000000000000000000" pitchFamily="50" charset="0"/>
              </a:rPr>
              <a:t>Gestion des affectations / édition du contrat / paye</a:t>
            </a:r>
          </a:p>
        </p:txBody>
      </p:sp>
      <p:sp>
        <p:nvSpPr>
          <p:cNvPr id="33" name="ZoneTexte 32">
            <a:extLst>
              <a:ext uri="{FF2B5EF4-FFF2-40B4-BE49-F238E27FC236}">
                <a16:creationId xmlns:a16="http://schemas.microsoft.com/office/drawing/2014/main" id="{AA131BAB-FBCD-4A2F-9B4E-FAE5CB4C8ED8}"/>
              </a:ext>
            </a:extLst>
          </p:cNvPr>
          <p:cNvSpPr txBox="1"/>
          <p:nvPr/>
        </p:nvSpPr>
        <p:spPr>
          <a:xfrm>
            <a:off x="9123581" y="5446507"/>
            <a:ext cx="545997" cy="191837"/>
          </a:xfrm>
          <a:prstGeom prst="rect">
            <a:avLst/>
          </a:prstGeom>
          <a:noFill/>
        </p:spPr>
        <p:txBody>
          <a:bodyPr wrap="none" rtlCol="0">
            <a:spAutoFit/>
          </a:bodyPr>
          <a:lstStyle/>
          <a:p>
            <a:r>
              <a:rPr lang="fr-FR" sz="700" b="1">
                <a:solidFill>
                  <a:schemeClr val="accent2"/>
                </a:solidFill>
                <a:latin typeface="Marianne" panose="02000000000000000000" pitchFamily="50" charset="0"/>
              </a:rPr>
              <a:t>OCTAVE</a:t>
            </a:r>
          </a:p>
        </p:txBody>
      </p:sp>
      <p:sp>
        <p:nvSpPr>
          <p:cNvPr id="38" name="Rectangle 37">
            <a:extLst>
              <a:ext uri="{FF2B5EF4-FFF2-40B4-BE49-F238E27FC236}">
                <a16:creationId xmlns:a16="http://schemas.microsoft.com/office/drawing/2014/main" id="{14AE464E-1E5B-4C51-ABD9-3625C5718785}"/>
              </a:ext>
            </a:extLst>
          </p:cNvPr>
          <p:cNvSpPr/>
          <p:nvPr/>
        </p:nvSpPr>
        <p:spPr>
          <a:xfrm>
            <a:off x="6390726" y="2777548"/>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rPr>
              <a:t>Fiche partenaire</a:t>
            </a:r>
          </a:p>
        </p:txBody>
      </p:sp>
      <p:sp>
        <p:nvSpPr>
          <p:cNvPr id="39" name="Rectangle 38">
            <a:extLst>
              <a:ext uri="{FF2B5EF4-FFF2-40B4-BE49-F238E27FC236}">
                <a16:creationId xmlns:a16="http://schemas.microsoft.com/office/drawing/2014/main" id="{36573FFA-5FE4-4AF6-BB4E-F4F7D9D7BF3A}"/>
              </a:ext>
            </a:extLst>
          </p:cNvPr>
          <p:cNvSpPr/>
          <p:nvPr/>
        </p:nvSpPr>
        <p:spPr>
          <a:xfrm>
            <a:off x="6390726" y="3712639"/>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i="1">
                <a:solidFill>
                  <a:prstClr val="black"/>
                </a:solidFill>
                <a:latin typeface="Marianne" panose="02000000000000000000" pitchFamily="50" charset="0"/>
              </a:rPr>
              <a:t>Fiche relation travail</a:t>
            </a:r>
            <a:endPar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endParaRPr>
          </a:p>
        </p:txBody>
      </p:sp>
      <p:sp>
        <p:nvSpPr>
          <p:cNvPr id="40" name="Rectangle 39">
            <a:extLst>
              <a:ext uri="{FF2B5EF4-FFF2-40B4-BE49-F238E27FC236}">
                <a16:creationId xmlns:a16="http://schemas.microsoft.com/office/drawing/2014/main" id="{C4F764FC-F4CB-48E6-A422-5AF03FFAF790}"/>
              </a:ext>
            </a:extLst>
          </p:cNvPr>
          <p:cNvSpPr/>
          <p:nvPr/>
        </p:nvSpPr>
        <p:spPr>
          <a:xfrm>
            <a:off x="6390726" y="4796091"/>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rPr>
              <a:t>Fiche activité travail</a:t>
            </a:r>
          </a:p>
        </p:txBody>
      </p:sp>
      <p:sp>
        <p:nvSpPr>
          <p:cNvPr id="41" name="Rectangle 40">
            <a:extLst>
              <a:ext uri="{FF2B5EF4-FFF2-40B4-BE49-F238E27FC236}">
                <a16:creationId xmlns:a16="http://schemas.microsoft.com/office/drawing/2014/main" id="{F51F10A7-4AF4-4902-84FA-CD84E1D5F9D4}"/>
              </a:ext>
            </a:extLst>
          </p:cNvPr>
          <p:cNvSpPr/>
          <p:nvPr/>
        </p:nvSpPr>
        <p:spPr>
          <a:xfrm>
            <a:off x="6390726" y="6054077"/>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a:ln>
                  <a:noFill/>
                </a:ln>
                <a:solidFill>
                  <a:prstClr val="black"/>
                </a:solidFill>
                <a:effectLst/>
                <a:uLnTx/>
                <a:uFillTx/>
                <a:latin typeface="Marianne" panose="02000000000000000000" pitchFamily="50" charset="0"/>
                <a:ea typeface="+mn-ea"/>
                <a:cs typeface="+mn-cs"/>
              </a:rPr>
              <a:t>Fiche activité travail</a:t>
            </a:r>
          </a:p>
        </p:txBody>
      </p:sp>
      <p:sp>
        <p:nvSpPr>
          <p:cNvPr id="42" name="Espace réservé du texte 8">
            <a:extLst>
              <a:ext uri="{FF2B5EF4-FFF2-40B4-BE49-F238E27FC236}">
                <a16:creationId xmlns:a16="http://schemas.microsoft.com/office/drawing/2014/main" id="{75F923CF-B095-4F5D-8D1F-2909CC643685}"/>
              </a:ext>
            </a:extLst>
          </p:cNvPr>
          <p:cNvSpPr txBox="1">
            <a:spLocks/>
          </p:cNvSpPr>
          <p:nvPr/>
        </p:nvSpPr>
        <p:spPr>
          <a:xfrm>
            <a:off x="553074" y="5393548"/>
            <a:ext cx="2642828" cy="1238833"/>
          </a:xfrm>
          <a:prstGeom prst="rect">
            <a:avLst/>
          </a:prstGeom>
          <a:solidFill>
            <a:schemeClr val="bg1">
              <a:lumMod val="95000"/>
            </a:schemeClr>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1000" b="1">
                <a:latin typeface="Marianne" panose="02000000000000000000" pitchFamily="2" charset="0"/>
              </a:rPr>
              <a:t>Légende</a:t>
            </a:r>
            <a:endParaRPr lang="fr-FR" sz="900" b="1">
              <a:latin typeface="Marianne" panose="02000000000000000000" pitchFamily="2" charset="0"/>
            </a:endParaRPr>
          </a:p>
        </p:txBody>
      </p:sp>
      <p:sp>
        <p:nvSpPr>
          <p:cNvPr id="43" name="Rectangle 42">
            <a:extLst>
              <a:ext uri="{FF2B5EF4-FFF2-40B4-BE49-F238E27FC236}">
                <a16:creationId xmlns:a16="http://schemas.microsoft.com/office/drawing/2014/main" id="{1FC2FEC6-7667-453A-8DCA-6FBC2674B755}"/>
              </a:ext>
            </a:extLst>
          </p:cNvPr>
          <p:cNvSpPr/>
          <p:nvPr/>
        </p:nvSpPr>
        <p:spPr>
          <a:xfrm>
            <a:off x="3272925" y="3698713"/>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i="1">
                <a:solidFill>
                  <a:schemeClr val="tx1"/>
                </a:solidFill>
                <a:latin typeface="Marianne" panose="02000000000000000000" pitchFamily="50" charset="0"/>
              </a:rPr>
              <a:t>Fiche partenaire</a:t>
            </a:r>
          </a:p>
        </p:txBody>
      </p:sp>
      <p:sp>
        <p:nvSpPr>
          <p:cNvPr id="45" name="Espace réservé du texte 8">
            <a:extLst>
              <a:ext uri="{FF2B5EF4-FFF2-40B4-BE49-F238E27FC236}">
                <a16:creationId xmlns:a16="http://schemas.microsoft.com/office/drawing/2014/main" id="{97EE5799-5890-4EFF-A3C6-536F03E713B1}"/>
              </a:ext>
            </a:extLst>
          </p:cNvPr>
          <p:cNvSpPr txBox="1">
            <a:spLocks/>
          </p:cNvSpPr>
          <p:nvPr/>
        </p:nvSpPr>
        <p:spPr>
          <a:xfrm>
            <a:off x="1179902" y="5688180"/>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Étape du processus de création</a:t>
            </a:r>
          </a:p>
        </p:txBody>
      </p:sp>
      <p:sp>
        <p:nvSpPr>
          <p:cNvPr id="46" name="Rectangle 45">
            <a:extLst>
              <a:ext uri="{FF2B5EF4-FFF2-40B4-BE49-F238E27FC236}">
                <a16:creationId xmlns:a16="http://schemas.microsoft.com/office/drawing/2014/main" id="{8DA55CF0-39A4-411E-ACC5-A08A3D668D0F}"/>
              </a:ext>
            </a:extLst>
          </p:cNvPr>
          <p:cNvSpPr/>
          <p:nvPr/>
        </p:nvSpPr>
        <p:spPr>
          <a:xfrm>
            <a:off x="667543" y="6177897"/>
            <a:ext cx="490988"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i="1">
              <a:solidFill>
                <a:schemeClr val="tx1"/>
              </a:solidFill>
              <a:latin typeface="Marianne" panose="02000000000000000000" pitchFamily="50" charset="0"/>
            </a:endParaRPr>
          </a:p>
        </p:txBody>
      </p:sp>
      <p:sp>
        <p:nvSpPr>
          <p:cNvPr id="47" name="Espace réservé du texte 8">
            <a:extLst>
              <a:ext uri="{FF2B5EF4-FFF2-40B4-BE49-F238E27FC236}">
                <a16:creationId xmlns:a16="http://schemas.microsoft.com/office/drawing/2014/main" id="{EA578641-FF8A-46D6-AC22-74CF0C4CA44A}"/>
              </a:ext>
            </a:extLst>
          </p:cNvPr>
          <p:cNvSpPr txBox="1">
            <a:spLocks/>
          </p:cNvSpPr>
          <p:nvPr/>
        </p:nvSpPr>
        <p:spPr>
          <a:xfrm>
            <a:off x="1179902" y="6140268"/>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Objets manipulés dans IPRO360°</a:t>
            </a:r>
          </a:p>
        </p:txBody>
      </p:sp>
      <p:sp>
        <p:nvSpPr>
          <p:cNvPr id="48" name="Ellipse 47">
            <a:extLst>
              <a:ext uri="{FF2B5EF4-FFF2-40B4-BE49-F238E27FC236}">
                <a16:creationId xmlns:a16="http://schemas.microsoft.com/office/drawing/2014/main" id="{A407988B-C23E-49FD-AC45-B2A55DEFD75B}"/>
              </a:ext>
            </a:extLst>
          </p:cNvPr>
          <p:cNvSpPr/>
          <p:nvPr/>
        </p:nvSpPr>
        <p:spPr>
          <a:xfrm>
            <a:off x="765935" y="5712285"/>
            <a:ext cx="288000" cy="288000"/>
          </a:xfrm>
          <a:prstGeom prst="ellipse">
            <a:avLst/>
          </a:prstGeom>
          <a:solidFill>
            <a:srgbClr val="83A47D"/>
          </a:solidFill>
          <a:ln w="952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endParaRPr lang="fr-FR" sz="1200" b="1">
              <a:solidFill>
                <a:schemeClr val="bg1"/>
              </a:solidFill>
              <a:latin typeface="Marianne" panose="02000000000000000000" pitchFamily="50" charset="0"/>
            </a:endParaRPr>
          </a:p>
        </p:txBody>
      </p:sp>
      <p:pic>
        <p:nvPicPr>
          <p:cNvPr id="49" name="Image 48">
            <a:extLst>
              <a:ext uri="{FF2B5EF4-FFF2-40B4-BE49-F238E27FC236}">
                <a16:creationId xmlns:a16="http://schemas.microsoft.com/office/drawing/2014/main" id="{5C282D48-87F2-4181-B448-ED00DC9B63F4}"/>
              </a:ext>
            </a:extLst>
          </p:cNvPr>
          <p:cNvPicPr>
            <a:picLocks noChangeAspect="1"/>
          </p:cNvPicPr>
          <p:nvPr/>
        </p:nvPicPr>
        <p:blipFill rotWithShape="1">
          <a:blip r:embed="rId5"/>
          <a:srcRect b="8504"/>
          <a:stretch/>
        </p:blipFill>
        <p:spPr>
          <a:xfrm>
            <a:off x="596417" y="1174839"/>
            <a:ext cx="3114000" cy="364038"/>
          </a:xfrm>
          <a:prstGeom prst="rect">
            <a:avLst/>
          </a:prstGeom>
        </p:spPr>
      </p:pic>
    </p:spTree>
    <p:extLst>
      <p:ext uri="{BB962C8B-B14F-4D97-AF65-F5344CB8AC3E}">
        <p14:creationId xmlns:p14="http://schemas.microsoft.com/office/powerpoint/2010/main" val="67954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ortable, ordinateur, capture d’écran&#10;&#10;Description générée automatiquement">
            <a:extLst>
              <a:ext uri="{FF2B5EF4-FFF2-40B4-BE49-F238E27FC236}">
                <a16:creationId xmlns:a16="http://schemas.microsoft.com/office/drawing/2014/main" id="{95586A2A-7971-4DBA-A616-33B383D82CF0}"/>
              </a:ext>
            </a:extLst>
          </p:cNvPr>
          <p:cNvPicPr>
            <a:picLocks noChangeAspect="1"/>
          </p:cNvPicPr>
          <p:nvPr/>
        </p:nvPicPr>
        <p:blipFill>
          <a:blip r:embed="rId3"/>
          <a:stretch>
            <a:fillRect/>
          </a:stretch>
        </p:blipFill>
        <p:spPr>
          <a:xfrm>
            <a:off x="1945912" y="2035935"/>
            <a:ext cx="10030380" cy="4389211"/>
          </a:xfrm>
          <a:prstGeom prst="rect">
            <a:avLst/>
          </a:prstGeom>
          <a:solidFill>
            <a:schemeClr val="bg1"/>
          </a:solidFill>
        </p:spPr>
      </p:pic>
      <p:sp>
        <p:nvSpPr>
          <p:cNvPr id="47" name="Espace réservé du texte 8">
            <a:extLst>
              <a:ext uri="{FF2B5EF4-FFF2-40B4-BE49-F238E27FC236}">
                <a16:creationId xmlns:a16="http://schemas.microsoft.com/office/drawing/2014/main" id="{C69A2ECE-D610-4C94-9A6D-3AC50B81394D}"/>
              </a:ext>
            </a:extLst>
          </p:cNvPr>
          <p:cNvSpPr txBox="1">
            <a:spLocks/>
          </p:cNvSpPr>
          <p:nvPr/>
        </p:nvSpPr>
        <p:spPr>
          <a:xfrm>
            <a:off x="7851315" y="5848378"/>
            <a:ext cx="3791173" cy="890641"/>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endParaRPr lang="fr-FR" sz="900">
              <a:latin typeface="Marianne" panose="02000000000000000000" pitchFamily="2" charset="0"/>
            </a:endParaRPr>
          </a:p>
        </p:txBody>
      </p: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Rechercher et afficher les listes d’activités de travail pénitentiaire</a:t>
            </a: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3976" y="1110730"/>
            <a:ext cx="3114000" cy="364038"/>
          </a:xfrm>
          <a:prstGeom prst="rect">
            <a:avLst/>
          </a:prstGeom>
        </p:spPr>
      </p:pic>
      <p:sp>
        <p:nvSpPr>
          <p:cNvPr id="31" name="Rectangle : coins arrondis 30">
            <a:extLst>
              <a:ext uri="{FF2B5EF4-FFF2-40B4-BE49-F238E27FC236}">
                <a16:creationId xmlns:a16="http://schemas.microsoft.com/office/drawing/2014/main" id="{05E751B2-207F-4FE5-8E03-3EAC52A74CE0}"/>
              </a:ext>
            </a:extLst>
          </p:cNvPr>
          <p:cNvSpPr/>
          <p:nvPr/>
        </p:nvSpPr>
        <p:spPr>
          <a:xfrm>
            <a:off x="1964190" y="2841729"/>
            <a:ext cx="1071052" cy="168676"/>
          </a:xfrm>
          <a:prstGeom prst="roundRect">
            <a:avLst/>
          </a:prstGeom>
          <a:solidFill>
            <a:srgbClr val="83A47D">
              <a:alpha val="30980"/>
            </a:srgbClr>
          </a:solidFill>
          <a:ln w="19050">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5" name="Espace réservé du texte 8">
            <a:extLst>
              <a:ext uri="{FF2B5EF4-FFF2-40B4-BE49-F238E27FC236}">
                <a16:creationId xmlns:a16="http://schemas.microsoft.com/office/drawing/2014/main" id="{6BEF27D2-841C-4266-91D1-0521198A1FC9}"/>
              </a:ext>
            </a:extLst>
          </p:cNvPr>
          <p:cNvSpPr txBox="1">
            <a:spLocks/>
          </p:cNvSpPr>
          <p:nvPr/>
        </p:nvSpPr>
        <p:spPr>
          <a:xfrm>
            <a:off x="2400708" y="5320274"/>
            <a:ext cx="4462414" cy="1478865"/>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panose="02000000000000000000" pitchFamily="2" charset="0"/>
              </a:rPr>
              <a:t>Fonction « Grouper »</a:t>
            </a:r>
          </a:p>
          <a:p>
            <a:pPr marL="0" indent="0" algn="just">
              <a:lnSpc>
                <a:spcPts val="1500"/>
              </a:lnSpc>
              <a:spcBef>
                <a:spcPts val="400"/>
              </a:spcBef>
              <a:buNone/>
            </a:pPr>
            <a:r>
              <a:rPr lang="fr-FR" sz="900">
                <a:latin typeface="Marianne" panose="02000000000000000000" pitchFamily="2" charset="0"/>
              </a:rPr>
              <a:t>En cliquant sur l’icône        à droite d’un intitulé de colonne, vous pouvez trier ou grouper les activités de la liste. </a:t>
            </a:r>
          </a:p>
        </p:txBody>
      </p:sp>
      <p:pic>
        <p:nvPicPr>
          <p:cNvPr id="27" name="Image 26">
            <a:extLst>
              <a:ext uri="{FF2B5EF4-FFF2-40B4-BE49-F238E27FC236}">
                <a16:creationId xmlns:a16="http://schemas.microsoft.com/office/drawing/2014/main" id="{58E1CADE-E55F-4937-B1AF-643B85F7A9FF}"/>
              </a:ext>
            </a:extLst>
          </p:cNvPr>
          <p:cNvPicPr>
            <a:picLocks noChangeAspect="1"/>
          </p:cNvPicPr>
          <p:nvPr/>
        </p:nvPicPr>
        <p:blipFill>
          <a:blip r:embed="rId5"/>
          <a:stretch>
            <a:fillRect/>
          </a:stretch>
        </p:blipFill>
        <p:spPr>
          <a:xfrm>
            <a:off x="3751478" y="5635428"/>
            <a:ext cx="131520" cy="148491"/>
          </a:xfrm>
          <a:prstGeom prst="rect">
            <a:avLst/>
          </a:prstGeom>
        </p:spPr>
      </p:pic>
      <p:sp>
        <p:nvSpPr>
          <p:cNvPr id="28" name="ZoneTexte 27">
            <a:extLst>
              <a:ext uri="{FF2B5EF4-FFF2-40B4-BE49-F238E27FC236}">
                <a16:creationId xmlns:a16="http://schemas.microsoft.com/office/drawing/2014/main" id="{733BC124-A1EC-49E9-BB12-2B573C356819}"/>
              </a:ext>
            </a:extLst>
          </p:cNvPr>
          <p:cNvSpPr txBox="1"/>
          <p:nvPr/>
        </p:nvSpPr>
        <p:spPr>
          <a:xfrm>
            <a:off x="2445098" y="6014309"/>
            <a:ext cx="2285681" cy="646331"/>
          </a:xfrm>
          <a:prstGeom prst="rect">
            <a:avLst/>
          </a:prstGeom>
          <a:noFill/>
        </p:spPr>
        <p:txBody>
          <a:bodyPr wrap="square">
            <a:spAutoFit/>
          </a:bodyPr>
          <a:lstStyle/>
          <a:p>
            <a:pPr marL="0" indent="0" algn="just">
              <a:buNone/>
            </a:pPr>
            <a:r>
              <a:rPr lang="fr-FR" sz="900" i="1">
                <a:latin typeface="Marianne" panose="02000000000000000000" pitchFamily="2" charset="0"/>
              </a:rPr>
              <a:t>Exemple :  en groupant les résultats par régime, la liste s’ordonne en autant de rubriques « Production», « Service général».</a:t>
            </a:r>
          </a:p>
        </p:txBody>
      </p:sp>
      <p:pic>
        <p:nvPicPr>
          <p:cNvPr id="43" name="Image 42" descr="Une image contenant texte, intérieur, ordinateur, portable&#10;&#10;Description générée automatiquement">
            <a:extLst>
              <a:ext uri="{FF2B5EF4-FFF2-40B4-BE49-F238E27FC236}">
                <a16:creationId xmlns:a16="http://schemas.microsoft.com/office/drawing/2014/main" id="{0CD4405B-5B14-48EF-B2C6-AFC0A5BEA4E1}"/>
              </a:ext>
            </a:extLst>
          </p:cNvPr>
          <p:cNvPicPr>
            <a:picLocks noChangeAspect="1"/>
          </p:cNvPicPr>
          <p:nvPr/>
        </p:nvPicPr>
        <p:blipFill rotWithShape="1">
          <a:blip r:embed="rId6"/>
          <a:srcRect l="13194" t="10258" r="85239" b="86695"/>
          <a:stretch/>
        </p:blipFill>
        <p:spPr>
          <a:xfrm>
            <a:off x="7883474" y="6032610"/>
            <a:ext cx="572738" cy="489648"/>
          </a:xfrm>
          <a:prstGeom prst="rect">
            <a:avLst/>
          </a:prstGeom>
        </p:spPr>
      </p:pic>
      <p:sp>
        <p:nvSpPr>
          <p:cNvPr id="44" name="Espace réservé du texte 8">
            <a:extLst>
              <a:ext uri="{FF2B5EF4-FFF2-40B4-BE49-F238E27FC236}">
                <a16:creationId xmlns:a16="http://schemas.microsoft.com/office/drawing/2014/main" id="{4E7D52DA-DB6F-4874-8082-931479B32EAD}"/>
              </a:ext>
            </a:extLst>
          </p:cNvPr>
          <p:cNvSpPr txBox="1">
            <a:spLocks/>
          </p:cNvSpPr>
          <p:nvPr/>
        </p:nvSpPr>
        <p:spPr>
          <a:xfrm>
            <a:off x="8336025" y="5992930"/>
            <a:ext cx="3206516" cy="62615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kumimoji="0" lang="fr-FR" sz="800" b="0" i="0" u="none" strike="noStrike" kern="1200" cap="none" spc="0" normalizeH="0" baseline="0" noProof="0">
                <a:ln>
                  <a:noFill/>
                </a:ln>
                <a:effectLst/>
                <a:uLnTx/>
                <a:uFillTx/>
                <a:latin typeface="Marianne"/>
              </a:rPr>
              <a:t>Depuis la liste des activités, cliquez sur cet icône à gauche de l’écran pour créer une nouvelle fiche activité de travail pénitentiaire.</a:t>
            </a:r>
            <a:r>
              <a:rPr lang="fr-FR" sz="800">
                <a:latin typeface="Marianne"/>
              </a:rPr>
              <a:t> </a:t>
            </a:r>
            <a:r>
              <a:rPr lang="fr-FR" sz="800">
                <a:solidFill>
                  <a:srgbClr val="FF0000"/>
                </a:solidFill>
                <a:latin typeface="Marianne"/>
              </a:rPr>
              <a:t>Vous êtes dirigé vers un nouvel onglet "Activité travail" vierge.</a:t>
            </a:r>
          </a:p>
        </p:txBody>
      </p:sp>
      <p:sp>
        <p:nvSpPr>
          <p:cNvPr id="45" name="Rectangle : coins arrondis 44">
            <a:extLst>
              <a:ext uri="{FF2B5EF4-FFF2-40B4-BE49-F238E27FC236}">
                <a16:creationId xmlns:a16="http://schemas.microsoft.com/office/drawing/2014/main" id="{4E8FE326-2138-4A40-942C-F757E4ECA62A}"/>
              </a:ext>
            </a:extLst>
          </p:cNvPr>
          <p:cNvSpPr/>
          <p:nvPr/>
        </p:nvSpPr>
        <p:spPr>
          <a:xfrm>
            <a:off x="3028718" y="2398180"/>
            <a:ext cx="267703" cy="147065"/>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en arc 24">
            <a:extLst>
              <a:ext uri="{FF2B5EF4-FFF2-40B4-BE49-F238E27FC236}">
                <a16:creationId xmlns:a16="http://schemas.microsoft.com/office/drawing/2014/main" id="{33BB9D23-149E-4BDE-97B0-9333420C292D}"/>
              </a:ext>
            </a:extLst>
          </p:cNvPr>
          <p:cNvCxnSpPr>
            <a:cxnSpLocks/>
            <a:stCxn id="47" idx="0"/>
            <a:endCxn id="45" idx="2"/>
          </p:cNvCxnSpPr>
          <p:nvPr/>
        </p:nvCxnSpPr>
        <p:spPr>
          <a:xfrm rot="16200000" flipV="1">
            <a:off x="4803170" y="904646"/>
            <a:ext cx="3303133" cy="6584332"/>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3" name="Groupe 52">
            <a:extLst>
              <a:ext uri="{FF2B5EF4-FFF2-40B4-BE49-F238E27FC236}">
                <a16:creationId xmlns:a16="http://schemas.microsoft.com/office/drawing/2014/main" id="{50E5B958-AE4F-49BA-8DD8-515039B765AA}"/>
              </a:ext>
            </a:extLst>
          </p:cNvPr>
          <p:cNvGrpSpPr/>
          <p:nvPr/>
        </p:nvGrpSpPr>
        <p:grpSpPr>
          <a:xfrm>
            <a:off x="4790894" y="5793490"/>
            <a:ext cx="1955529" cy="925923"/>
            <a:chOff x="4810758" y="5666373"/>
            <a:chExt cx="2294644" cy="1190862"/>
          </a:xfrm>
        </p:grpSpPr>
        <p:pic>
          <p:nvPicPr>
            <p:cNvPr id="54" name="Image 53">
              <a:extLst>
                <a:ext uri="{FF2B5EF4-FFF2-40B4-BE49-F238E27FC236}">
                  <a16:creationId xmlns:a16="http://schemas.microsoft.com/office/drawing/2014/main" id="{83CA59CD-30C4-4DEA-9193-7E54B8B55E2B}"/>
                </a:ext>
              </a:extLst>
            </p:cNvPr>
            <p:cNvPicPr>
              <a:picLocks noChangeAspect="1"/>
            </p:cNvPicPr>
            <p:nvPr/>
          </p:nvPicPr>
          <p:blipFill rotWithShape="1">
            <a:blip r:embed="rId7"/>
            <a:srcRect l="14546" t="18571" r="73957" b="43776"/>
            <a:stretch/>
          </p:blipFill>
          <p:spPr>
            <a:xfrm>
              <a:off x="4810758" y="5666373"/>
              <a:ext cx="799503" cy="1190862"/>
            </a:xfrm>
            <a:prstGeom prst="rect">
              <a:avLst/>
            </a:prstGeom>
          </p:spPr>
        </p:pic>
        <p:pic>
          <p:nvPicPr>
            <p:cNvPr id="55" name="Image 54">
              <a:extLst>
                <a:ext uri="{FF2B5EF4-FFF2-40B4-BE49-F238E27FC236}">
                  <a16:creationId xmlns:a16="http://schemas.microsoft.com/office/drawing/2014/main" id="{BF6EFB65-F3BF-41DA-9CFA-FFFD48E0C465}"/>
                </a:ext>
              </a:extLst>
            </p:cNvPr>
            <p:cNvPicPr>
              <a:picLocks noChangeAspect="1"/>
            </p:cNvPicPr>
            <p:nvPr/>
          </p:nvPicPr>
          <p:blipFill rotWithShape="1">
            <a:blip r:embed="rId7"/>
            <a:srcRect l="38480" t="18571" r="39993" b="43776"/>
            <a:stretch/>
          </p:blipFill>
          <p:spPr>
            <a:xfrm>
              <a:off x="5608404" y="5666373"/>
              <a:ext cx="1496998" cy="1190862"/>
            </a:xfrm>
            <a:prstGeom prst="rect">
              <a:avLst/>
            </a:prstGeom>
          </p:spPr>
        </p:pic>
      </p:grpSp>
      <p:sp>
        <p:nvSpPr>
          <p:cNvPr id="35" name="Espace réservé du texte 8">
            <a:extLst>
              <a:ext uri="{FF2B5EF4-FFF2-40B4-BE49-F238E27FC236}">
                <a16:creationId xmlns:a16="http://schemas.microsoft.com/office/drawing/2014/main" id="{1BC0A281-17AA-4163-B196-8C0566356EED}"/>
              </a:ext>
            </a:extLst>
          </p:cNvPr>
          <p:cNvSpPr txBox="1">
            <a:spLocks/>
          </p:cNvSpPr>
          <p:nvPr/>
        </p:nvSpPr>
        <p:spPr>
          <a:xfrm>
            <a:off x="231687" y="1729167"/>
            <a:ext cx="1524067" cy="4428000"/>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menu déroulant « Activités travail » est composé de deux onglets « Toutes les activités », qui affiche la liste de toutes les activités travail au niveau national et, « Mes activités », qui affiche uniquement la liste des activités travail implantées dans les établissements du ressort de l’utilisateur.  L’utilisateur peut réaliser des modifications sur les activités implantées dans les établissements de son ressort.</a:t>
            </a:r>
          </a:p>
        </p:txBody>
      </p:sp>
      <p:cxnSp>
        <p:nvCxnSpPr>
          <p:cNvPr id="40" name="Connecteur en arc 24">
            <a:extLst>
              <a:ext uri="{FF2B5EF4-FFF2-40B4-BE49-F238E27FC236}">
                <a16:creationId xmlns:a16="http://schemas.microsoft.com/office/drawing/2014/main" id="{DE76B149-7D3A-4BFF-A151-1B21F5DF8072}"/>
              </a:ext>
            </a:extLst>
          </p:cNvPr>
          <p:cNvCxnSpPr>
            <a:cxnSpLocks/>
            <a:stCxn id="60" idx="2"/>
            <a:endCxn id="56" idx="3"/>
          </p:cNvCxnSpPr>
          <p:nvPr/>
        </p:nvCxnSpPr>
        <p:spPr>
          <a:xfrm rot="5400000">
            <a:off x="5309631" y="1114148"/>
            <a:ext cx="451928" cy="2241591"/>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6" name="Rectangle : coins arrondis 55">
            <a:extLst>
              <a:ext uri="{FF2B5EF4-FFF2-40B4-BE49-F238E27FC236}">
                <a16:creationId xmlns:a16="http://schemas.microsoft.com/office/drawing/2014/main" id="{A276CF97-983F-4C3C-B28E-0A7D0642663F}"/>
              </a:ext>
            </a:extLst>
          </p:cNvPr>
          <p:cNvSpPr/>
          <p:nvPr/>
        </p:nvSpPr>
        <p:spPr>
          <a:xfrm>
            <a:off x="3514799" y="2376569"/>
            <a:ext cx="900000" cy="16867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space réservé du texte 8">
            <a:extLst>
              <a:ext uri="{FF2B5EF4-FFF2-40B4-BE49-F238E27FC236}">
                <a16:creationId xmlns:a16="http://schemas.microsoft.com/office/drawing/2014/main" id="{B63A5136-0F18-43C4-82C5-090AA80181C5}"/>
              </a:ext>
            </a:extLst>
          </p:cNvPr>
          <p:cNvSpPr txBox="1">
            <a:spLocks/>
          </p:cNvSpPr>
          <p:nvPr/>
        </p:nvSpPr>
        <p:spPr>
          <a:xfrm>
            <a:off x="10234578" y="1311527"/>
            <a:ext cx="1778659" cy="1279083"/>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panose="02000000000000000000" pitchFamily="2" charset="0"/>
              </a:rPr>
              <a:t>Recherche par colonne </a:t>
            </a:r>
          </a:p>
          <a:p>
            <a:pPr marL="0" indent="0" algn="just">
              <a:lnSpc>
                <a:spcPts val="1500"/>
              </a:lnSpc>
              <a:spcBef>
                <a:spcPts val="400"/>
              </a:spcBef>
              <a:buNone/>
            </a:pPr>
            <a:r>
              <a:rPr lang="fr-FR" sz="900">
                <a:latin typeface="Marianne" panose="02000000000000000000" pitchFamily="2" charset="0"/>
              </a:rPr>
              <a:t>La barre de recherche par colonne permet de réaliser un tri sur la base des données renseignées dans chaque colonne. </a:t>
            </a:r>
            <a:endParaRPr lang="fr-FR" sz="900" i="1">
              <a:latin typeface="Marianne" panose="02000000000000000000" pitchFamily="2" charset="0"/>
            </a:endParaRPr>
          </a:p>
        </p:txBody>
      </p:sp>
      <p:cxnSp>
        <p:nvCxnSpPr>
          <p:cNvPr id="58" name="Connecteur en arc 24">
            <a:extLst>
              <a:ext uri="{FF2B5EF4-FFF2-40B4-BE49-F238E27FC236}">
                <a16:creationId xmlns:a16="http://schemas.microsoft.com/office/drawing/2014/main" id="{E9A978E7-9402-4967-A8EE-9466D420D197}"/>
              </a:ext>
            </a:extLst>
          </p:cNvPr>
          <p:cNvCxnSpPr>
            <a:cxnSpLocks/>
            <a:stCxn id="57" idx="2"/>
            <a:endCxn id="59" idx="3"/>
          </p:cNvCxnSpPr>
          <p:nvPr/>
        </p:nvCxnSpPr>
        <p:spPr>
          <a:xfrm rot="5400000">
            <a:off x="10753197" y="2371373"/>
            <a:ext cx="151474" cy="589948"/>
          </a:xfrm>
          <a:prstGeom prst="curvedConnector2">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BD56E58-A999-4945-BA9A-B4411B26AFC1}"/>
              </a:ext>
            </a:extLst>
          </p:cNvPr>
          <p:cNvSpPr/>
          <p:nvPr/>
        </p:nvSpPr>
        <p:spPr>
          <a:xfrm>
            <a:off x="3045960" y="2667838"/>
            <a:ext cx="7488000" cy="14849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space réservé du texte 8">
            <a:extLst>
              <a:ext uri="{FF2B5EF4-FFF2-40B4-BE49-F238E27FC236}">
                <a16:creationId xmlns:a16="http://schemas.microsoft.com/office/drawing/2014/main" id="{F626CC61-89B3-44D4-B09F-CB4F67EE6636}"/>
              </a:ext>
            </a:extLst>
          </p:cNvPr>
          <p:cNvSpPr txBox="1">
            <a:spLocks/>
          </p:cNvSpPr>
          <p:nvPr/>
        </p:nvSpPr>
        <p:spPr>
          <a:xfrm>
            <a:off x="3785024" y="1368856"/>
            <a:ext cx="5742731" cy="640123"/>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La barre de recherche permet de retrouver facilement l’activité recherchée en saisissant son domaine professionnel, son régime, etc… avant de cliquer sur        . Pour réinitialiser le filtre, il suffit d’effacer la donnée saisie et de cliquer à nouveau sur </a:t>
            </a:r>
          </a:p>
        </p:txBody>
      </p:sp>
      <p:pic>
        <p:nvPicPr>
          <p:cNvPr id="61" name="Image 60">
            <a:extLst>
              <a:ext uri="{FF2B5EF4-FFF2-40B4-BE49-F238E27FC236}">
                <a16:creationId xmlns:a16="http://schemas.microsoft.com/office/drawing/2014/main" id="{E52E6546-B815-45CD-A94C-E9FA012F32CD}"/>
              </a:ext>
            </a:extLst>
          </p:cNvPr>
          <p:cNvPicPr>
            <a:picLocks noChangeAspect="1"/>
          </p:cNvPicPr>
          <p:nvPr/>
        </p:nvPicPr>
        <p:blipFill rotWithShape="1">
          <a:blip r:embed="rId8"/>
          <a:srcRect l="11506" t="12017" r="23550" b="10484"/>
          <a:stretch/>
        </p:blipFill>
        <p:spPr>
          <a:xfrm>
            <a:off x="7372531" y="1578078"/>
            <a:ext cx="175383" cy="230213"/>
          </a:xfrm>
          <a:prstGeom prst="rect">
            <a:avLst/>
          </a:prstGeom>
        </p:spPr>
      </p:pic>
      <p:pic>
        <p:nvPicPr>
          <p:cNvPr id="62" name="Image 61">
            <a:extLst>
              <a:ext uri="{FF2B5EF4-FFF2-40B4-BE49-F238E27FC236}">
                <a16:creationId xmlns:a16="http://schemas.microsoft.com/office/drawing/2014/main" id="{3A17080E-D26C-499D-B0CB-57ABF8395E44}"/>
              </a:ext>
            </a:extLst>
          </p:cNvPr>
          <p:cNvPicPr>
            <a:picLocks noChangeAspect="1"/>
          </p:cNvPicPr>
          <p:nvPr/>
        </p:nvPicPr>
        <p:blipFill rotWithShape="1">
          <a:blip r:embed="rId8"/>
          <a:srcRect l="11506" t="12017" r="23550" b="10484"/>
          <a:stretch/>
        </p:blipFill>
        <p:spPr>
          <a:xfrm>
            <a:off x="6857400" y="1762067"/>
            <a:ext cx="175383" cy="230213"/>
          </a:xfrm>
          <a:prstGeom prst="rect">
            <a:avLst/>
          </a:prstGeom>
        </p:spPr>
      </p:pic>
      <p:sp>
        <p:nvSpPr>
          <p:cNvPr id="63" name="Espace réservé du texte 8">
            <a:extLst>
              <a:ext uri="{FF2B5EF4-FFF2-40B4-BE49-F238E27FC236}">
                <a16:creationId xmlns:a16="http://schemas.microsoft.com/office/drawing/2014/main" id="{06169501-013A-45C4-ADB7-E772DB60E850}"/>
              </a:ext>
            </a:extLst>
          </p:cNvPr>
          <p:cNvSpPr txBox="1">
            <a:spLocks/>
          </p:cNvSpPr>
          <p:nvPr/>
        </p:nvSpPr>
        <p:spPr>
          <a:xfrm>
            <a:off x="8693799" y="3085649"/>
            <a:ext cx="3319438" cy="1620569"/>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Aft>
                <a:spcPts val="300"/>
              </a:spcAft>
              <a:buNone/>
            </a:pPr>
            <a:r>
              <a:rPr lang="fr-FR" sz="900">
                <a:latin typeface="Marianne" panose="02000000000000000000" pitchFamily="2" charset="0"/>
              </a:rPr>
              <a:t>Les activités « clôturées » ne s’affichent plus dans la liste des activités mais peuvent être retrouvées dans les archives en cliquant sur          puis sur « afficher archives » et « appliquer ». </a:t>
            </a:r>
          </a:p>
        </p:txBody>
      </p:sp>
      <p:pic>
        <p:nvPicPr>
          <p:cNvPr id="64" name="Image 63">
            <a:extLst>
              <a:ext uri="{FF2B5EF4-FFF2-40B4-BE49-F238E27FC236}">
                <a16:creationId xmlns:a16="http://schemas.microsoft.com/office/drawing/2014/main" id="{23AC2974-744D-44F2-99C9-F3090FFD2CA9}"/>
              </a:ext>
            </a:extLst>
          </p:cNvPr>
          <p:cNvPicPr>
            <a:picLocks noChangeAspect="1"/>
          </p:cNvPicPr>
          <p:nvPr/>
        </p:nvPicPr>
        <p:blipFill>
          <a:blip r:embed="rId9"/>
          <a:stretch>
            <a:fillRect/>
          </a:stretch>
        </p:blipFill>
        <p:spPr>
          <a:xfrm>
            <a:off x="10115774" y="3518925"/>
            <a:ext cx="269030" cy="213844"/>
          </a:xfrm>
          <a:prstGeom prst="rect">
            <a:avLst/>
          </a:prstGeom>
        </p:spPr>
      </p:pic>
      <p:pic>
        <p:nvPicPr>
          <p:cNvPr id="65" name="Image 64" descr="Une image contenant texte&#10;&#10;Description générée automatiquement">
            <a:extLst>
              <a:ext uri="{FF2B5EF4-FFF2-40B4-BE49-F238E27FC236}">
                <a16:creationId xmlns:a16="http://schemas.microsoft.com/office/drawing/2014/main" id="{5678B6D4-3DEB-43BF-B295-8BD20EAE9294}"/>
              </a:ext>
            </a:extLst>
          </p:cNvPr>
          <p:cNvPicPr>
            <a:picLocks noChangeAspect="1"/>
          </p:cNvPicPr>
          <p:nvPr/>
        </p:nvPicPr>
        <p:blipFill>
          <a:blip r:embed="rId10"/>
          <a:stretch>
            <a:fillRect/>
          </a:stretch>
        </p:blipFill>
        <p:spPr>
          <a:xfrm>
            <a:off x="10020794" y="3753027"/>
            <a:ext cx="1885534" cy="887570"/>
          </a:xfrm>
          <a:prstGeom prst="rect">
            <a:avLst/>
          </a:prstGeom>
        </p:spPr>
      </p:pic>
      <p:cxnSp>
        <p:nvCxnSpPr>
          <p:cNvPr id="66" name="Connecteur en arc 24">
            <a:extLst>
              <a:ext uri="{FF2B5EF4-FFF2-40B4-BE49-F238E27FC236}">
                <a16:creationId xmlns:a16="http://schemas.microsoft.com/office/drawing/2014/main" id="{A3AEC852-F6B8-466A-B484-B06F128B61DE}"/>
              </a:ext>
            </a:extLst>
          </p:cNvPr>
          <p:cNvCxnSpPr>
            <a:cxnSpLocks/>
            <a:stCxn id="63" idx="1"/>
            <a:endCxn id="56" idx="3"/>
          </p:cNvCxnSpPr>
          <p:nvPr/>
        </p:nvCxnSpPr>
        <p:spPr>
          <a:xfrm rot="10800000">
            <a:off x="4414799" y="2460908"/>
            <a:ext cx="4279000" cy="1435027"/>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788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2">
            <a:extLst>
              <a:ext uri="{FF2B5EF4-FFF2-40B4-BE49-F238E27FC236}">
                <a16:creationId xmlns:a16="http://schemas.microsoft.com/office/drawing/2014/main" id="{FEDA3C2A-1886-41B6-B2A3-A85C06295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820" y="2006376"/>
            <a:ext cx="6682782" cy="394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Structure de la fiche « Activité de travail pénitentiaire » (1/3)</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40" name="Espace réservé du texte 8">
            <a:extLst>
              <a:ext uri="{FF2B5EF4-FFF2-40B4-BE49-F238E27FC236}">
                <a16:creationId xmlns:a16="http://schemas.microsoft.com/office/drawing/2014/main" id="{F55DBEDC-6255-46C9-8EA5-07618C018D9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0" name="Espace réservé du texte 8">
            <a:extLst>
              <a:ext uri="{FF2B5EF4-FFF2-40B4-BE49-F238E27FC236}">
                <a16:creationId xmlns:a16="http://schemas.microsoft.com/office/drawing/2014/main" id="{0186B085-6C1E-4DD3-8739-53E47AE18F9A}"/>
              </a:ext>
            </a:extLst>
          </p:cNvPr>
          <p:cNvSpPr txBox="1">
            <a:spLocks/>
          </p:cNvSpPr>
          <p:nvPr/>
        </p:nvSpPr>
        <p:spPr>
          <a:xfrm>
            <a:off x="258243" y="1660820"/>
            <a:ext cx="2370087" cy="979211"/>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 grand domaine d’activité correspond au niveau 1 du ROME. Si le domaine professionnel est renseigné en premier, le grand domaine est automatiquement renseigné.</a:t>
            </a:r>
          </a:p>
        </p:txBody>
      </p:sp>
      <p:sp>
        <p:nvSpPr>
          <p:cNvPr id="21" name="Espace réservé du texte 8">
            <a:extLst>
              <a:ext uri="{FF2B5EF4-FFF2-40B4-BE49-F238E27FC236}">
                <a16:creationId xmlns:a16="http://schemas.microsoft.com/office/drawing/2014/main" id="{35AE81CB-3E51-437E-91F6-047554243769}"/>
              </a:ext>
            </a:extLst>
          </p:cNvPr>
          <p:cNvSpPr txBox="1">
            <a:spLocks/>
          </p:cNvSpPr>
          <p:nvPr/>
        </p:nvSpPr>
        <p:spPr>
          <a:xfrm>
            <a:off x="9892092" y="1322480"/>
            <a:ext cx="2065783" cy="1448271"/>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 domaine professionnel correspond au niveau 2 du ROME. Si le grand domaine est renseigné en premier, il n’est possible de choisir qu’un domaine professionnel rattaché à celui-ci.</a:t>
            </a:r>
          </a:p>
        </p:txBody>
      </p:sp>
      <p:pic>
        <p:nvPicPr>
          <p:cNvPr id="37" name="Image 36">
            <a:extLst>
              <a:ext uri="{FF2B5EF4-FFF2-40B4-BE49-F238E27FC236}">
                <a16:creationId xmlns:a16="http://schemas.microsoft.com/office/drawing/2014/main" id="{25D8F010-05C7-422C-8323-815AC5AC4E8A}"/>
              </a:ext>
            </a:extLst>
          </p:cNvPr>
          <p:cNvPicPr>
            <a:picLocks noChangeAspect="1"/>
          </p:cNvPicPr>
          <p:nvPr/>
        </p:nvPicPr>
        <p:blipFill>
          <a:blip r:embed="rId5"/>
          <a:stretch>
            <a:fillRect/>
          </a:stretch>
        </p:blipFill>
        <p:spPr>
          <a:xfrm>
            <a:off x="5361857" y="6187146"/>
            <a:ext cx="342900" cy="428625"/>
          </a:xfrm>
          <a:prstGeom prst="rect">
            <a:avLst/>
          </a:prstGeom>
        </p:spPr>
      </p:pic>
      <p:sp>
        <p:nvSpPr>
          <p:cNvPr id="38" name="Espace réservé du texte 8">
            <a:extLst>
              <a:ext uri="{FF2B5EF4-FFF2-40B4-BE49-F238E27FC236}">
                <a16:creationId xmlns:a16="http://schemas.microsoft.com/office/drawing/2014/main" id="{F58F2794-B064-4B1E-9318-C05C7F84BF8A}"/>
              </a:ext>
            </a:extLst>
          </p:cNvPr>
          <p:cNvSpPr txBox="1">
            <a:spLocks/>
          </p:cNvSpPr>
          <p:nvPr/>
        </p:nvSpPr>
        <p:spPr>
          <a:xfrm>
            <a:off x="5636784" y="6017397"/>
            <a:ext cx="1953343"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rPr>
              <a:t>Cet icône indique un champ obligatoire. La sauvegarde des modifications est conditionnée au remplissage de ces champs</a:t>
            </a:r>
            <a:r>
              <a:rPr lang="fr-FR" sz="900">
                <a:solidFill>
                  <a:srgbClr val="D9534F"/>
                </a:solidFill>
                <a:latin typeface="Marianne" panose="02000000000000000000" pitchFamily="2" charset="0"/>
              </a:rPr>
              <a:t>.</a:t>
            </a:r>
            <a:endPar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endParaRPr>
          </a:p>
        </p:txBody>
      </p:sp>
      <p:pic>
        <p:nvPicPr>
          <p:cNvPr id="39" name="Image 38" descr="Une image contenant texte&#10;&#10;Description générée automatiquement">
            <a:extLst>
              <a:ext uri="{FF2B5EF4-FFF2-40B4-BE49-F238E27FC236}">
                <a16:creationId xmlns:a16="http://schemas.microsoft.com/office/drawing/2014/main" id="{373F719A-AB54-4A2E-B593-39EDB23E31CE}"/>
              </a:ext>
            </a:extLst>
          </p:cNvPr>
          <p:cNvPicPr>
            <a:picLocks noChangeAspect="1"/>
          </p:cNvPicPr>
          <p:nvPr/>
        </p:nvPicPr>
        <p:blipFill>
          <a:blip r:embed="rId6"/>
          <a:stretch>
            <a:fillRect/>
          </a:stretch>
        </p:blipFill>
        <p:spPr>
          <a:xfrm>
            <a:off x="7533516" y="6233076"/>
            <a:ext cx="427239" cy="336765"/>
          </a:xfrm>
          <a:prstGeom prst="rect">
            <a:avLst/>
          </a:prstGeom>
        </p:spPr>
      </p:pic>
      <p:sp>
        <p:nvSpPr>
          <p:cNvPr id="41" name="Espace réservé du texte 8">
            <a:extLst>
              <a:ext uri="{FF2B5EF4-FFF2-40B4-BE49-F238E27FC236}">
                <a16:creationId xmlns:a16="http://schemas.microsoft.com/office/drawing/2014/main" id="{184EC9FF-B02F-47BD-975A-C7D0E0569D98}"/>
              </a:ext>
            </a:extLst>
          </p:cNvPr>
          <p:cNvSpPr txBox="1">
            <a:spLocks/>
          </p:cNvSpPr>
          <p:nvPr/>
        </p:nvSpPr>
        <p:spPr>
          <a:xfrm>
            <a:off x="7892001" y="6017397"/>
            <a:ext cx="1777766"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rPr>
              <a:t>Cet icône permet de sauvegarder les modifications que vous avez apportée à la fiche </a:t>
            </a:r>
            <a:r>
              <a:rPr lang="fr-FR" sz="900">
                <a:solidFill>
                  <a:prstClr val="black">
                    <a:lumMod val="85000"/>
                    <a:lumOff val="15000"/>
                  </a:prstClr>
                </a:solidFill>
                <a:latin typeface="Marianne" panose="02000000000000000000" pitchFamily="2" charset="0"/>
              </a:rPr>
              <a:t>activité.</a:t>
            </a:r>
            <a:endPar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endParaRPr>
          </a:p>
        </p:txBody>
      </p:sp>
      <p:cxnSp>
        <p:nvCxnSpPr>
          <p:cNvPr id="43" name="Connecteur en arc 24">
            <a:extLst>
              <a:ext uri="{FF2B5EF4-FFF2-40B4-BE49-F238E27FC236}">
                <a16:creationId xmlns:a16="http://schemas.microsoft.com/office/drawing/2014/main" id="{7386F831-F1CB-48D0-BD75-EB06ACDB9214}"/>
              </a:ext>
            </a:extLst>
          </p:cNvPr>
          <p:cNvCxnSpPr>
            <a:cxnSpLocks/>
            <a:endCxn id="56" idx="0"/>
          </p:cNvCxnSpPr>
          <p:nvPr/>
        </p:nvCxnSpPr>
        <p:spPr>
          <a:xfrm>
            <a:off x="2652754" y="1899873"/>
            <a:ext cx="1638090" cy="350344"/>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Espace réservé du texte 8">
            <a:extLst>
              <a:ext uri="{FF2B5EF4-FFF2-40B4-BE49-F238E27FC236}">
                <a16:creationId xmlns:a16="http://schemas.microsoft.com/office/drawing/2014/main" id="{F68EF014-5870-4AA8-8164-5C760E9D9F05}"/>
              </a:ext>
            </a:extLst>
          </p:cNvPr>
          <p:cNvSpPr txBox="1">
            <a:spLocks/>
          </p:cNvSpPr>
          <p:nvPr/>
        </p:nvSpPr>
        <p:spPr>
          <a:xfrm>
            <a:off x="145687" y="3026625"/>
            <a:ext cx="2630709" cy="2942080"/>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panose="02000000000000000000" pitchFamily="2" charset="0"/>
              </a:rPr>
              <a:t>Une activité doit obligatoirement être rattachée à un établissement pénitentiaire et à un partenaire existant. Concernant les activités de travail, elles ne peuvent être rattachées à un partenaire que s’il existe une relation travail entre ce dernier et l’établissement.</a:t>
            </a:r>
          </a:p>
          <a:p>
            <a:pPr marL="0" indent="0" algn="just">
              <a:lnSpc>
                <a:spcPct val="150000"/>
              </a:lnSpc>
              <a:spcBef>
                <a:spcPts val="400"/>
              </a:spcBef>
              <a:buNone/>
            </a:pPr>
            <a:r>
              <a:rPr lang="fr-FR" sz="900" i="1">
                <a:solidFill>
                  <a:srgbClr val="7030A0"/>
                </a:solidFill>
                <a:latin typeface="Marianne" panose="02000000000000000000" pitchFamily="2" charset="0"/>
              </a:rPr>
              <a:t>Le rattachement à un partenaire se fait uniquement pour les activités de production. </a:t>
            </a:r>
          </a:p>
          <a:p>
            <a:pPr marL="0" indent="0" algn="just">
              <a:lnSpc>
                <a:spcPct val="150000"/>
              </a:lnSpc>
              <a:spcBef>
                <a:spcPts val="400"/>
              </a:spcBef>
              <a:buNone/>
            </a:pPr>
            <a:r>
              <a:rPr lang="fr-FR" sz="900" i="1">
                <a:solidFill>
                  <a:srgbClr val="7030A0"/>
                </a:solidFill>
                <a:latin typeface="Marianne" panose="02000000000000000000" pitchFamily="2" charset="0"/>
              </a:rPr>
              <a:t>Pour les activités en gestion délégué (GD) et en partenariat public-privé (PPP), le rattachement se fait pour les activités de production et du service général.</a:t>
            </a:r>
          </a:p>
        </p:txBody>
      </p:sp>
      <p:pic>
        <p:nvPicPr>
          <p:cNvPr id="47" name="Graphique 46" descr="Informations avec un remplissage uni">
            <a:extLst>
              <a:ext uri="{FF2B5EF4-FFF2-40B4-BE49-F238E27FC236}">
                <a16:creationId xmlns:a16="http://schemas.microsoft.com/office/drawing/2014/main" id="{02B17E19-6CF1-48DF-84EF-8D0E8F7EF4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5564" y="2896390"/>
            <a:ext cx="251356" cy="251356"/>
          </a:xfrm>
          <a:prstGeom prst="rect">
            <a:avLst/>
          </a:prstGeom>
        </p:spPr>
      </p:pic>
      <p:sp>
        <p:nvSpPr>
          <p:cNvPr id="51" name="Espace réservé du texte 8">
            <a:extLst>
              <a:ext uri="{FF2B5EF4-FFF2-40B4-BE49-F238E27FC236}">
                <a16:creationId xmlns:a16="http://schemas.microsoft.com/office/drawing/2014/main" id="{9CA2A87C-1752-433F-9887-6F1FADECB71C}"/>
              </a:ext>
            </a:extLst>
          </p:cNvPr>
          <p:cNvSpPr txBox="1">
            <a:spLocks/>
          </p:cNvSpPr>
          <p:nvPr/>
        </p:nvSpPr>
        <p:spPr>
          <a:xfrm>
            <a:off x="9716634" y="3866478"/>
            <a:ext cx="2323443" cy="2711876"/>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panose="02000000000000000000" pitchFamily="2" charset="0"/>
              </a:rPr>
              <a:t>Pour modifier une information, sélectionnez le champ à modifier, puis :</a:t>
            </a:r>
          </a:p>
          <a:p>
            <a:pPr algn="just">
              <a:lnSpc>
                <a:spcPct val="150000"/>
              </a:lnSpc>
              <a:spcBef>
                <a:spcPts val="400"/>
              </a:spcBef>
              <a:buFont typeface="Wingdings" panose="05000000000000000000" pitchFamily="2" charset="2"/>
              <a:buChar char="à"/>
            </a:pPr>
            <a:r>
              <a:rPr lang="fr-FR" sz="900" i="1">
                <a:solidFill>
                  <a:srgbClr val="7030A0"/>
                </a:solidFill>
                <a:latin typeface="Marianne" panose="02000000000000000000" pitchFamily="2" charset="0"/>
              </a:rPr>
              <a:t>Sélectionnez l’information dans la liste des choix pour les champs « Grand domaine d’activité », « Domaine professionnel », « Nom de l’établissement », « Régime », « sous-régime » et « public »;</a:t>
            </a:r>
          </a:p>
          <a:p>
            <a:pPr algn="just">
              <a:lnSpc>
                <a:spcPct val="150000"/>
              </a:lnSpc>
              <a:spcBef>
                <a:spcPts val="400"/>
              </a:spcBef>
              <a:buFont typeface="Wingdings" panose="05000000000000000000" pitchFamily="2" charset="2"/>
              <a:buChar char="à"/>
            </a:pPr>
            <a:r>
              <a:rPr lang="fr-FR" sz="900" i="1">
                <a:solidFill>
                  <a:srgbClr val="7030A0"/>
                </a:solidFill>
                <a:latin typeface="Marianne" panose="02000000000000000000" pitchFamily="2" charset="0"/>
              </a:rPr>
              <a:t>Saisissez l’information pour les champs libres « localisation », « surface de production » et « surface de stockage »</a:t>
            </a:r>
          </a:p>
        </p:txBody>
      </p:sp>
      <p:pic>
        <p:nvPicPr>
          <p:cNvPr id="52" name="Graphique 51" descr="Informations avec un remplissage uni">
            <a:extLst>
              <a:ext uri="{FF2B5EF4-FFF2-40B4-BE49-F238E27FC236}">
                <a16:creationId xmlns:a16="http://schemas.microsoft.com/office/drawing/2014/main" id="{49E19BA6-D025-477C-B3ED-3A55CC29BC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2677" y="3758803"/>
            <a:ext cx="251356" cy="251356"/>
          </a:xfrm>
          <a:prstGeom prst="rect">
            <a:avLst/>
          </a:prstGeom>
        </p:spPr>
      </p:pic>
      <p:cxnSp>
        <p:nvCxnSpPr>
          <p:cNvPr id="54" name="Connecteur en arc 24">
            <a:extLst>
              <a:ext uri="{FF2B5EF4-FFF2-40B4-BE49-F238E27FC236}">
                <a16:creationId xmlns:a16="http://schemas.microsoft.com/office/drawing/2014/main" id="{F3924A7B-0220-4580-B81E-1D46FBE4578B}"/>
              </a:ext>
            </a:extLst>
          </p:cNvPr>
          <p:cNvCxnSpPr>
            <a:cxnSpLocks/>
            <a:endCxn id="57" idx="0"/>
          </p:cNvCxnSpPr>
          <p:nvPr/>
        </p:nvCxnSpPr>
        <p:spPr>
          <a:xfrm rot="10800000" flipV="1">
            <a:off x="7633163" y="1694974"/>
            <a:ext cx="2280408" cy="553858"/>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6" name="Rectangle : coins arrondis 55">
            <a:extLst>
              <a:ext uri="{FF2B5EF4-FFF2-40B4-BE49-F238E27FC236}">
                <a16:creationId xmlns:a16="http://schemas.microsoft.com/office/drawing/2014/main" id="{E12B41E8-B109-4C80-99FB-04689956F3EB}"/>
              </a:ext>
            </a:extLst>
          </p:cNvPr>
          <p:cNvSpPr/>
          <p:nvPr/>
        </p:nvSpPr>
        <p:spPr>
          <a:xfrm>
            <a:off x="2934410" y="2250217"/>
            <a:ext cx="2712868" cy="21600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 coins arrondis 56">
            <a:extLst>
              <a:ext uri="{FF2B5EF4-FFF2-40B4-BE49-F238E27FC236}">
                <a16:creationId xmlns:a16="http://schemas.microsoft.com/office/drawing/2014/main" id="{1AA799B9-3AE0-41D4-A38E-F52FA3069BC9}"/>
              </a:ext>
            </a:extLst>
          </p:cNvPr>
          <p:cNvSpPr/>
          <p:nvPr/>
        </p:nvSpPr>
        <p:spPr>
          <a:xfrm>
            <a:off x="6276729" y="2248832"/>
            <a:ext cx="2712868" cy="21600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9" name="Image 78">
            <a:extLst>
              <a:ext uri="{FF2B5EF4-FFF2-40B4-BE49-F238E27FC236}">
                <a16:creationId xmlns:a16="http://schemas.microsoft.com/office/drawing/2014/main" id="{D5FD2D34-5179-490B-8DEA-91C644A24345}"/>
              </a:ext>
            </a:extLst>
          </p:cNvPr>
          <p:cNvPicPr>
            <a:picLocks noChangeAspect="1"/>
          </p:cNvPicPr>
          <p:nvPr/>
        </p:nvPicPr>
        <p:blipFill rotWithShape="1">
          <a:blip r:embed="rId9"/>
          <a:srcRect t="24528" r="95883" b="18114"/>
          <a:stretch/>
        </p:blipFill>
        <p:spPr>
          <a:xfrm>
            <a:off x="2857213" y="6260421"/>
            <a:ext cx="319062" cy="282073"/>
          </a:xfrm>
          <a:prstGeom prst="rect">
            <a:avLst/>
          </a:prstGeom>
        </p:spPr>
      </p:pic>
      <p:sp>
        <p:nvSpPr>
          <p:cNvPr id="80" name="Espace réservé du texte 8">
            <a:extLst>
              <a:ext uri="{FF2B5EF4-FFF2-40B4-BE49-F238E27FC236}">
                <a16:creationId xmlns:a16="http://schemas.microsoft.com/office/drawing/2014/main" id="{84DA6D41-C240-4255-A7F9-115EE1E34D93}"/>
              </a:ext>
            </a:extLst>
          </p:cNvPr>
          <p:cNvSpPr txBox="1">
            <a:spLocks/>
          </p:cNvSpPr>
          <p:nvPr/>
        </p:nvSpPr>
        <p:spPr>
          <a:xfrm>
            <a:off x="3161035" y="5992257"/>
            <a:ext cx="2153955" cy="8184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Depuis une fiche activité existante, vous pouvez modifier les données en cliquant</a:t>
            </a:r>
            <a:r>
              <a:rPr kumimoji="0" lang="fr-FR" sz="900" b="0" i="0" u="none" strike="noStrike" kern="1200" cap="none" spc="0" normalizeH="0" baseline="0" noProof="0">
                <a:ln>
                  <a:noFill/>
                </a:ln>
                <a:effectLst/>
                <a:uLnTx/>
                <a:uFillTx/>
                <a:latin typeface="Marianne"/>
              </a:rPr>
              <a:t> sur </a:t>
            </a:r>
            <a:r>
              <a:rPr lang="fr-FR" sz="900">
                <a:latin typeface="Marianne"/>
              </a:rPr>
              <a:t>l'icône "crayon" en haut à gauche.</a:t>
            </a:r>
            <a:r>
              <a:rPr kumimoji="0" lang="fr-FR" sz="900" b="0" i="0" u="none" strike="noStrike" kern="1200" cap="none" spc="0" normalizeH="0" baseline="0" noProof="0">
                <a:ln>
                  <a:noFill/>
                </a:ln>
                <a:effectLst/>
                <a:uLnTx/>
                <a:uFillTx/>
                <a:latin typeface="Marianne"/>
              </a:rPr>
              <a:t> </a:t>
            </a:r>
            <a:endParaRPr kumimoji="0" lang="fr-FR" sz="900" b="0" i="0" u="none" strike="noStrike" kern="1200" cap="none" spc="0" normalizeH="0" baseline="0" noProof="0">
              <a:ln>
                <a:noFill/>
              </a:ln>
              <a:effectLst/>
              <a:uLnTx/>
              <a:uFillTx/>
              <a:latin typeface="Marianne" panose="02000000000000000000" pitchFamily="2" charset="0"/>
              <a:ea typeface="+mn-ea"/>
              <a:cs typeface="+mn-cs"/>
            </a:endParaRPr>
          </a:p>
        </p:txBody>
      </p:sp>
      <p:sp>
        <p:nvSpPr>
          <p:cNvPr id="2" name="AutoShape 2">
            <a:extLst>
              <a:ext uri="{FF2B5EF4-FFF2-40B4-BE49-F238E27FC236}">
                <a16:creationId xmlns:a16="http://schemas.microsoft.com/office/drawing/2014/main" id="{75176CD0-D8C2-44B9-812A-51F5B86078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871204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2">
            <a:extLst>
              <a:ext uri="{FF2B5EF4-FFF2-40B4-BE49-F238E27FC236}">
                <a16:creationId xmlns:a16="http://schemas.microsoft.com/office/drawing/2014/main" id="{FEDA3C2A-1886-41B6-B2A3-A85C06295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820" y="2006376"/>
            <a:ext cx="6682782" cy="394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Structure de la fiche « Activité de travail pénitentiaire » (2/3)</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40" name="Espace réservé du texte 8">
            <a:extLst>
              <a:ext uri="{FF2B5EF4-FFF2-40B4-BE49-F238E27FC236}">
                <a16:creationId xmlns:a16="http://schemas.microsoft.com/office/drawing/2014/main" id="{F55DBEDC-6255-46C9-8EA5-07618C018D9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5" name="Espace réservé du texte 8">
            <a:extLst>
              <a:ext uri="{FF2B5EF4-FFF2-40B4-BE49-F238E27FC236}">
                <a16:creationId xmlns:a16="http://schemas.microsoft.com/office/drawing/2014/main" id="{DCA57FDF-0F92-4082-B4C1-D40C0835DEBF}"/>
              </a:ext>
            </a:extLst>
          </p:cNvPr>
          <p:cNvSpPr txBox="1">
            <a:spLocks/>
          </p:cNvSpPr>
          <p:nvPr/>
        </p:nvSpPr>
        <p:spPr>
          <a:xfrm>
            <a:off x="258783" y="2187034"/>
            <a:ext cx="2370087" cy="946330"/>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Les régimes sélectionnables sont :</a:t>
            </a:r>
          </a:p>
        </p:txBody>
      </p:sp>
      <p:sp>
        <p:nvSpPr>
          <p:cNvPr id="32" name="Espace réservé du texte 8">
            <a:extLst>
              <a:ext uri="{FF2B5EF4-FFF2-40B4-BE49-F238E27FC236}">
                <a16:creationId xmlns:a16="http://schemas.microsoft.com/office/drawing/2014/main" id="{009B7528-A42B-4E8A-8455-CA6B94A9A0B4}"/>
              </a:ext>
            </a:extLst>
          </p:cNvPr>
          <p:cNvSpPr txBox="1">
            <a:spLocks/>
          </p:cNvSpPr>
          <p:nvPr/>
        </p:nvSpPr>
        <p:spPr>
          <a:xfrm>
            <a:off x="9273180" y="1655563"/>
            <a:ext cx="2772000" cy="2125958"/>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Les sous-régimes sélectionnables sont :</a:t>
            </a: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r>
              <a:rPr lang="fr-FR" sz="900">
                <a:latin typeface="Marianne" panose="02000000000000000000" pitchFamily="2" charset="0"/>
              </a:rPr>
              <a:t>En choisissant le régime « service général », champs « sous-régime » n'apparaît plus.</a:t>
            </a:r>
          </a:p>
        </p:txBody>
      </p:sp>
      <p:pic>
        <p:nvPicPr>
          <p:cNvPr id="37" name="Image 36">
            <a:extLst>
              <a:ext uri="{FF2B5EF4-FFF2-40B4-BE49-F238E27FC236}">
                <a16:creationId xmlns:a16="http://schemas.microsoft.com/office/drawing/2014/main" id="{25D8F010-05C7-422C-8323-815AC5AC4E8A}"/>
              </a:ext>
            </a:extLst>
          </p:cNvPr>
          <p:cNvPicPr>
            <a:picLocks noChangeAspect="1"/>
          </p:cNvPicPr>
          <p:nvPr/>
        </p:nvPicPr>
        <p:blipFill>
          <a:blip r:embed="rId5"/>
          <a:stretch>
            <a:fillRect/>
          </a:stretch>
        </p:blipFill>
        <p:spPr>
          <a:xfrm>
            <a:off x="5361857" y="6187146"/>
            <a:ext cx="342900" cy="428625"/>
          </a:xfrm>
          <a:prstGeom prst="rect">
            <a:avLst/>
          </a:prstGeom>
        </p:spPr>
      </p:pic>
      <p:sp>
        <p:nvSpPr>
          <p:cNvPr id="38" name="Espace réservé du texte 8">
            <a:extLst>
              <a:ext uri="{FF2B5EF4-FFF2-40B4-BE49-F238E27FC236}">
                <a16:creationId xmlns:a16="http://schemas.microsoft.com/office/drawing/2014/main" id="{F58F2794-B064-4B1E-9318-C05C7F84BF8A}"/>
              </a:ext>
            </a:extLst>
          </p:cNvPr>
          <p:cNvSpPr txBox="1">
            <a:spLocks/>
          </p:cNvSpPr>
          <p:nvPr/>
        </p:nvSpPr>
        <p:spPr>
          <a:xfrm>
            <a:off x="5636784" y="6017397"/>
            <a:ext cx="1953343"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rPr>
              <a:t>Cet icône indique un champ obligatoire. La sauvegarde des modifications est conditionnée au remplissage de ces champs</a:t>
            </a:r>
            <a:r>
              <a:rPr lang="fr-FR" sz="900">
                <a:solidFill>
                  <a:srgbClr val="D9534F"/>
                </a:solidFill>
                <a:latin typeface="Marianne" panose="02000000000000000000" pitchFamily="2" charset="0"/>
              </a:rPr>
              <a:t>.</a:t>
            </a:r>
            <a:endPar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endParaRPr>
          </a:p>
        </p:txBody>
      </p:sp>
      <p:pic>
        <p:nvPicPr>
          <p:cNvPr id="39" name="Image 38" descr="Une image contenant texte&#10;&#10;Description générée automatiquement">
            <a:extLst>
              <a:ext uri="{FF2B5EF4-FFF2-40B4-BE49-F238E27FC236}">
                <a16:creationId xmlns:a16="http://schemas.microsoft.com/office/drawing/2014/main" id="{373F719A-AB54-4A2E-B593-39EDB23E31CE}"/>
              </a:ext>
            </a:extLst>
          </p:cNvPr>
          <p:cNvPicPr>
            <a:picLocks noChangeAspect="1"/>
          </p:cNvPicPr>
          <p:nvPr/>
        </p:nvPicPr>
        <p:blipFill>
          <a:blip r:embed="rId6"/>
          <a:stretch>
            <a:fillRect/>
          </a:stretch>
        </p:blipFill>
        <p:spPr>
          <a:xfrm>
            <a:off x="7533516" y="6233076"/>
            <a:ext cx="427239" cy="336765"/>
          </a:xfrm>
          <a:prstGeom prst="rect">
            <a:avLst/>
          </a:prstGeom>
        </p:spPr>
      </p:pic>
      <p:sp>
        <p:nvSpPr>
          <p:cNvPr id="41" name="Espace réservé du texte 8">
            <a:extLst>
              <a:ext uri="{FF2B5EF4-FFF2-40B4-BE49-F238E27FC236}">
                <a16:creationId xmlns:a16="http://schemas.microsoft.com/office/drawing/2014/main" id="{184EC9FF-B02F-47BD-975A-C7D0E0569D98}"/>
              </a:ext>
            </a:extLst>
          </p:cNvPr>
          <p:cNvSpPr txBox="1">
            <a:spLocks/>
          </p:cNvSpPr>
          <p:nvPr/>
        </p:nvSpPr>
        <p:spPr>
          <a:xfrm>
            <a:off x="7892001" y="6017397"/>
            <a:ext cx="1777766"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rPr>
              <a:t>Cet icône permet de sauvegarder les modifications que vous avez apportée à la fiche </a:t>
            </a:r>
            <a:r>
              <a:rPr lang="fr-FR" sz="900">
                <a:solidFill>
                  <a:prstClr val="black">
                    <a:lumMod val="85000"/>
                    <a:lumOff val="15000"/>
                  </a:prstClr>
                </a:solidFill>
                <a:latin typeface="Marianne" panose="02000000000000000000" pitchFamily="2" charset="0"/>
              </a:rPr>
              <a:t>activité.</a:t>
            </a:r>
            <a:endParaRPr kumimoji="0" lang="fr-FR" sz="900" b="0" i="0" u="none" strike="noStrike" kern="1200" cap="none" spc="0" normalizeH="0" baseline="0" noProof="0">
              <a:ln>
                <a:noFill/>
              </a:ln>
              <a:solidFill>
                <a:prstClr val="black">
                  <a:lumMod val="85000"/>
                  <a:lumOff val="15000"/>
                </a:prstClr>
              </a:solidFill>
              <a:effectLst/>
              <a:uLnTx/>
              <a:uFillTx/>
              <a:latin typeface="Marianne" panose="02000000000000000000" pitchFamily="2" charset="0"/>
              <a:ea typeface="+mn-ea"/>
              <a:cs typeface="+mn-cs"/>
            </a:endParaRPr>
          </a:p>
        </p:txBody>
      </p:sp>
      <p:cxnSp>
        <p:nvCxnSpPr>
          <p:cNvPr id="44" name="Connecteur en arc 24">
            <a:extLst>
              <a:ext uri="{FF2B5EF4-FFF2-40B4-BE49-F238E27FC236}">
                <a16:creationId xmlns:a16="http://schemas.microsoft.com/office/drawing/2014/main" id="{9AFD9889-9D28-4627-A3C6-BCE895C427D0}"/>
              </a:ext>
            </a:extLst>
          </p:cNvPr>
          <p:cNvCxnSpPr>
            <a:cxnSpLocks/>
            <a:stCxn id="25" idx="3"/>
            <a:endCxn id="58" idx="1"/>
          </p:cNvCxnSpPr>
          <p:nvPr/>
        </p:nvCxnSpPr>
        <p:spPr>
          <a:xfrm>
            <a:off x="2628870" y="2660199"/>
            <a:ext cx="312069" cy="881499"/>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8" name="Rectangle : coins arrondis 57">
            <a:extLst>
              <a:ext uri="{FF2B5EF4-FFF2-40B4-BE49-F238E27FC236}">
                <a16:creationId xmlns:a16="http://schemas.microsoft.com/office/drawing/2014/main" id="{A3711575-99F4-4BEC-A484-250AAC3C7275}"/>
              </a:ext>
            </a:extLst>
          </p:cNvPr>
          <p:cNvSpPr/>
          <p:nvPr/>
        </p:nvSpPr>
        <p:spPr>
          <a:xfrm>
            <a:off x="2940939" y="3433698"/>
            <a:ext cx="2712868" cy="21600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 coins arrondis 58">
            <a:extLst>
              <a:ext uri="{FF2B5EF4-FFF2-40B4-BE49-F238E27FC236}">
                <a16:creationId xmlns:a16="http://schemas.microsoft.com/office/drawing/2014/main" id="{C4CA64EF-3B1E-4C47-85A4-55F6F940C9E3}"/>
              </a:ext>
            </a:extLst>
          </p:cNvPr>
          <p:cNvSpPr/>
          <p:nvPr/>
        </p:nvSpPr>
        <p:spPr>
          <a:xfrm>
            <a:off x="6283258" y="3432313"/>
            <a:ext cx="2712868" cy="21600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1" name="Groupe 60">
            <a:extLst>
              <a:ext uri="{FF2B5EF4-FFF2-40B4-BE49-F238E27FC236}">
                <a16:creationId xmlns:a16="http://schemas.microsoft.com/office/drawing/2014/main" id="{1B6CD64A-0785-44C9-A296-F9BC37CCAE93}"/>
              </a:ext>
            </a:extLst>
          </p:cNvPr>
          <p:cNvGrpSpPr/>
          <p:nvPr/>
        </p:nvGrpSpPr>
        <p:grpSpPr>
          <a:xfrm>
            <a:off x="405977" y="2471093"/>
            <a:ext cx="2049185" cy="620706"/>
            <a:chOff x="311223" y="4441171"/>
            <a:chExt cx="2049185" cy="620706"/>
          </a:xfrm>
        </p:grpSpPr>
        <p:pic>
          <p:nvPicPr>
            <p:cNvPr id="62" name="Image 61">
              <a:extLst>
                <a:ext uri="{FF2B5EF4-FFF2-40B4-BE49-F238E27FC236}">
                  <a16:creationId xmlns:a16="http://schemas.microsoft.com/office/drawing/2014/main" id="{4B46E147-F880-40AA-8D80-34487241BA86}"/>
                </a:ext>
              </a:extLst>
            </p:cNvPr>
            <p:cNvPicPr>
              <a:picLocks noChangeAspect="1"/>
            </p:cNvPicPr>
            <p:nvPr/>
          </p:nvPicPr>
          <p:blipFill rotWithShape="1">
            <a:blip r:embed="rId7"/>
            <a:srcRect r="70712"/>
            <a:stretch/>
          </p:blipFill>
          <p:spPr>
            <a:xfrm>
              <a:off x="311223" y="4441171"/>
              <a:ext cx="1029543" cy="600159"/>
            </a:xfrm>
            <a:prstGeom prst="rect">
              <a:avLst/>
            </a:prstGeom>
          </p:spPr>
        </p:pic>
        <p:pic>
          <p:nvPicPr>
            <p:cNvPr id="63" name="Image 62">
              <a:extLst>
                <a:ext uri="{FF2B5EF4-FFF2-40B4-BE49-F238E27FC236}">
                  <a16:creationId xmlns:a16="http://schemas.microsoft.com/office/drawing/2014/main" id="{568D97DB-E3B9-4D84-9360-72AF8F0D4084}"/>
                </a:ext>
              </a:extLst>
            </p:cNvPr>
            <p:cNvPicPr>
              <a:picLocks noChangeAspect="1"/>
            </p:cNvPicPr>
            <p:nvPr/>
          </p:nvPicPr>
          <p:blipFill rotWithShape="1">
            <a:blip r:embed="rId7"/>
            <a:srcRect l="69365" t="3380" r="1347" b="-3380"/>
            <a:stretch/>
          </p:blipFill>
          <p:spPr>
            <a:xfrm>
              <a:off x="1330865" y="4461718"/>
              <a:ext cx="1029543" cy="600159"/>
            </a:xfrm>
            <a:prstGeom prst="rect">
              <a:avLst/>
            </a:prstGeom>
          </p:spPr>
        </p:pic>
      </p:grpSp>
      <p:sp>
        <p:nvSpPr>
          <p:cNvPr id="64" name="Rectangle : coins arrondis 63">
            <a:extLst>
              <a:ext uri="{FF2B5EF4-FFF2-40B4-BE49-F238E27FC236}">
                <a16:creationId xmlns:a16="http://schemas.microsoft.com/office/drawing/2014/main" id="{330393C9-C68F-42E9-B1E7-C038C8E55690}"/>
              </a:ext>
            </a:extLst>
          </p:cNvPr>
          <p:cNvSpPr/>
          <p:nvPr/>
        </p:nvSpPr>
        <p:spPr>
          <a:xfrm>
            <a:off x="2940939" y="3673521"/>
            <a:ext cx="2712868" cy="21600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space réservé du texte 8">
            <a:extLst>
              <a:ext uri="{FF2B5EF4-FFF2-40B4-BE49-F238E27FC236}">
                <a16:creationId xmlns:a16="http://schemas.microsoft.com/office/drawing/2014/main" id="{DED80605-C1BB-43B2-B4B9-BF2A15E9730B}"/>
              </a:ext>
            </a:extLst>
          </p:cNvPr>
          <p:cNvSpPr txBox="1">
            <a:spLocks/>
          </p:cNvSpPr>
          <p:nvPr/>
        </p:nvSpPr>
        <p:spPr>
          <a:xfrm>
            <a:off x="258783" y="3845879"/>
            <a:ext cx="2370087" cy="1047371"/>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Les publics sélectionnables sont :</a:t>
            </a:r>
          </a:p>
        </p:txBody>
      </p:sp>
      <p:cxnSp>
        <p:nvCxnSpPr>
          <p:cNvPr id="69" name="Connecteur en arc 24">
            <a:extLst>
              <a:ext uri="{FF2B5EF4-FFF2-40B4-BE49-F238E27FC236}">
                <a16:creationId xmlns:a16="http://schemas.microsoft.com/office/drawing/2014/main" id="{1A6D50A1-5A5A-41B7-AF84-130BA05883F0}"/>
              </a:ext>
            </a:extLst>
          </p:cNvPr>
          <p:cNvCxnSpPr>
            <a:cxnSpLocks/>
            <a:stCxn id="65" idx="3"/>
            <a:endCxn id="64" idx="1"/>
          </p:cNvCxnSpPr>
          <p:nvPr/>
        </p:nvCxnSpPr>
        <p:spPr>
          <a:xfrm flipV="1">
            <a:off x="2628870" y="3781521"/>
            <a:ext cx="312069" cy="588044"/>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0" name="Image 29">
            <a:extLst>
              <a:ext uri="{FF2B5EF4-FFF2-40B4-BE49-F238E27FC236}">
                <a16:creationId xmlns:a16="http://schemas.microsoft.com/office/drawing/2014/main" id="{7986BDD8-5F64-4F6B-80B3-E5F039482D7F}"/>
              </a:ext>
            </a:extLst>
          </p:cNvPr>
          <p:cNvPicPr>
            <a:picLocks noChangeAspect="1"/>
          </p:cNvPicPr>
          <p:nvPr/>
        </p:nvPicPr>
        <p:blipFill>
          <a:blip r:embed="rId8"/>
          <a:stretch>
            <a:fillRect/>
          </a:stretch>
        </p:blipFill>
        <p:spPr>
          <a:xfrm>
            <a:off x="374676" y="4123140"/>
            <a:ext cx="2102088" cy="737890"/>
          </a:xfrm>
          <a:prstGeom prst="rect">
            <a:avLst/>
          </a:prstGeom>
        </p:spPr>
      </p:pic>
      <p:pic>
        <p:nvPicPr>
          <p:cNvPr id="35" name="Image 34">
            <a:extLst>
              <a:ext uri="{FF2B5EF4-FFF2-40B4-BE49-F238E27FC236}">
                <a16:creationId xmlns:a16="http://schemas.microsoft.com/office/drawing/2014/main" id="{A9C5392D-FAB4-4F22-807E-D84855F9A022}"/>
              </a:ext>
            </a:extLst>
          </p:cNvPr>
          <p:cNvPicPr>
            <a:picLocks noChangeAspect="1"/>
          </p:cNvPicPr>
          <p:nvPr/>
        </p:nvPicPr>
        <p:blipFill>
          <a:blip r:embed="rId9"/>
          <a:stretch>
            <a:fillRect/>
          </a:stretch>
        </p:blipFill>
        <p:spPr>
          <a:xfrm>
            <a:off x="9563130" y="2042091"/>
            <a:ext cx="2269036" cy="1118891"/>
          </a:xfrm>
          <a:prstGeom prst="rect">
            <a:avLst/>
          </a:prstGeom>
        </p:spPr>
      </p:pic>
      <p:pic>
        <p:nvPicPr>
          <p:cNvPr id="79" name="Image 78">
            <a:extLst>
              <a:ext uri="{FF2B5EF4-FFF2-40B4-BE49-F238E27FC236}">
                <a16:creationId xmlns:a16="http://schemas.microsoft.com/office/drawing/2014/main" id="{D5FD2D34-5179-490B-8DEA-91C644A24345}"/>
              </a:ext>
            </a:extLst>
          </p:cNvPr>
          <p:cNvPicPr>
            <a:picLocks noChangeAspect="1"/>
          </p:cNvPicPr>
          <p:nvPr/>
        </p:nvPicPr>
        <p:blipFill rotWithShape="1">
          <a:blip r:embed="rId10"/>
          <a:srcRect t="24528" r="95883" b="18114"/>
          <a:stretch/>
        </p:blipFill>
        <p:spPr>
          <a:xfrm>
            <a:off x="2857213" y="6260421"/>
            <a:ext cx="319062" cy="282073"/>
          </a:xfrm>
          <a:prstGeom prst="rect">
            <a:avLst/>
          </a:prstGeom>
        </p:spPr>
      </p:pic>
      <p:sp>
        <p:nvSpPr>
          <p:cNvPr id="80" name="Espace réservé du texte 8">
            <a:extLst>
              <a:ext uri="{FF2B5EF4-FFF2-40B4-BE49-F238E27FC236}">
                <a16:creationId xmlns:a16="http://schemas.microsoft.com/office/drawing/2014/main" id="{84DA6D41-C240-4255-A7F9-115EE1E34D93}"/>
              </a:ext>
            </a:extLst>
          </p:cNvPr>
          <p:cNvSpPr txBox="1">
            <a:spLocks/>
          </p:cNvSpPr>
          <p:nvPr/>
        </p:nvSpPr>
        <p:spPr>
          <a:xfrm>
            <a:off x="3161035" y="5992257"/>
            <a:ext cx="2153955" cy="8184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Depuis une fiche activité existante, vous pouvez modifier les données en cliquant</a:t>
            </a:r>
            <a:r>
              <a:rPr kumimoji="0" lang="fr-FR" sz="900" b="0" i="0" u="none" strike="noStrike" kern="1200" cap="none" spc="0" normalizeH="0" baseline="0" noProof="0">
                <a:ln>
                  <a:noFill/>
                </a:ln>
                <a:effectLst/>
                <a:uLnTx/>
                <a:uFillTx/>
                <a:latin typeface="Marianne"/>
              </a:rPr>
              <a:t> sur </a:t>
            </a:r>
            <a:r>
              <a:rPr lang="fr-FR" sz="900">
                <a:latin typeface="Marianne"/>
              </a:rPr>
              <a:t>l'icône "crayon" en haut à gauche.</a:t>
            </a:r>
            <a:r>
              <a:rPr kumimoji="0" lang="fr-FR" sz="900" b="0" i="0" u="none" strike="noStrike" kern="1200" cap="none" spc="0" normalizeH="0" baseline="0" noProof="0">
                <a:ln>
                  <a:noFill/>
                </a:ln>
                <a:effectLst/>
                <a:uLnTx/>
                <a:uFillTx/>
                <a:latin typeface="Marianne"/>
              </a:rPr>
              <a:t> </a:t>
            </a:r>
            <a:endParaRPr kumimoji="0" lang="fr-FR" sz="900" b="0" i="0" u="none" strike="noStrike" kern="1200" cap="none" spc="0" normalizeH="0" baseline="0" noProof="0">
              <a:ln>
                <a:noFill/>
              </a:ln>
              <a:effectLst/>
              <a:uLnTx/>
              <a:uFillTx/>
              <a:latin typeface="Marianne" panose="02000000000000000000" pitchFamily="2" charset="0"/>
              <a:ea typeface="+mn-ea"/>
              <a:cs typeface="+mn-cs"/>
            </a:endParaRPr>
          </a:p>
        </p:txBody>
      </p:sp>
      <p:cxnSp>
        <p:nvCxnSpPr>
          <p:cNvPr id="49" name="Connecteur en arc 24">
            <a:extLst>
              <a:ext uri="{FF2B5EF4-FFF2-40B4-BE49-F238E27FC236}">
                <a16:creationId xmlns:a16="http://schemas.microsoft.com/office/drawing/2014/main" id="{7788D344-A16A-41A7-A0A0-BD4CCF5E9F6B}"/>
              </a:ext>
            </a:extLst>
          </p:cNvPr>
          <p:cNvCxnSpPr>
            <a:cxnSpLocks/>
            <a:stCxn id="32" idx="2"/>
            <a:endCxn id="59" idx="2"/>
          </p:cNvCxnSpPr>
          <p:nvPr/>
        </p:nvCxnSpPr>
        <p:spPr>
          <a:xfrm rot="5400000" flipH="1">
            <a:off x="9082832" y="2205173"/>
            <a:ext cx="133208" cy="3019488"/>
          </a:xfrm>
          <a:prstGeom prst="curvedConnector3">
            <a:avLst>
              <a:gd name="adj1" fmla="val -17161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32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riangle isocèle 52">
            <a:extLst>
              <a:ext uri="{FF2B5EF4-FFF2-40B4-BE49-F238E27FC236}">
                <a16:creationId xmlns:a16="http://schemas.microsoft.com/office/drawing/2014/main" id="{693179F1-9D27-4900-B9A6-D0C168AC8881}"/>
              </a:ext>
            </a:extLst>
          </p:cNvPr>
          <p:cNvSpPr/>
          <p:nvPr/>
        </p:nvSpPr>
        <p:spPr>
          <a:xfrm>
            <a:off x="856106" y="2657563"/>
            <a:ext cx="10479789" cy="3353915"/>
          </a:xfrm>
          <a:prstGeom prst="triangle">
            <a:avLst/>
          </a:prstGeom>
          <a:gradFill>
            <a:gsLst>
              <a:gs pos="100000">
                <a:schemeClr val="bg1"/>
              </a:gs>
              <a:gs pos="0">
                <a:srgbClr val="C7D7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836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Marianne"/>
              <a:ea typeface="+mn-ea"/>
              <a:cs typeface="+mn-cs"/>
            </a:endParaRPr>
          </a:p>
        </p:txBody>
      </p:sp>
      <p:sp>
        <p:nvSpPr>
          <p:cNvPr id="54" name="Rectangle 53">
            <a:extLst>
              <a:ext uri="{FF2B5EF4-FFF2-40B4-BE49-F238E27FC236}">
                <a16:creationId xmlns:a16="http://schemas.microsoft.com/office/drawing/2014/main" id="{EEE00457-578C-4FA2-B272-A22BEE9D5764}"/>
              </a:ext>
            </a:extLst>
          </p:cNvPr>
          <p:cNvSpPr/>
          <p:nvPr/>
        </p:nvSpPr>
        <p:spPr>
          <a:xfrm>
            <a:off x="5511007" y="1881020"/>
            <a:ext cx="1169987" cy="1307169"/>
          </a:xfrm>
          <a:prstGeom prst="rect">
            <a:avLst/>
          </a:prstGeom>
          <a:solidFill>
            <a:srgbClr val="7EA381"/>
          </a:solidFill>
          <a:ln w="28575">
            <a:solidFill>
              <a:srgbClr val="7EA3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467" b="1" i="0" u="none" strike="noStrike" kern="1200" cap="none" spc="0" normalizeH="0" baseline="0" noProof="0">
                <a:ln>
                  <a:noFill/>
                </a:ln>
                <a:solidFill>
                  <a:prstClr val="white"/>
                </a:solidFill>
                <a:effectLst/>
                <a:uLnTx/>
                <a:uFillTx/>
                <a:latin typeface="Marianne"/>
                <a:ea typeface="+mn-ea"/>
                <a:cs typeface="+mn-cs"/>
              </a:rPr>
              <a:t>IPRO360°</a:t>
            </a:r>
          </a:p>
        </p:txBody>
      </p:sp>
      <p:grpSp>
        <p:nvGrpSpPr>
          <p:cNvPr id="26" name="Groupe 25">
            <a:extLst>
              <a:ext uri="{FF2B5EF4-FFF2-40B4-BE49-F238E27FC236}">
                <a16:creationId xmlns:a16="http://schemas.microsoft.com/office/drawing/2014/main" id="{E6A331E0-EA84-4225-8F9B-46D4F5336D70}"/>
              </a:ext>
            </a:extLst>
          </p:cNvPr>
          <p:cNvGrpSpPr/>
          <p:nvPr/>
        </p:nvGrpSpPr>
        <p:grpSpPr>
          <a:xfrm>
            <a:off x="1403425" y="1993955"/>
            <a:ext cx="2679777" cy="2548721"/>
            <a:chOff x="1403425" y="1615271"/>
            <a:chExt cx="2679777" cy="2548721"/>
          </a:xfrm>
        </p:grpSpPr>
        <p:grpSp>
          <p:nvGrpSpPr>
            <p:cNvPr id="23" name="Groupe 22">
              <a:extLst>
                <a:ext uri="{FF2B5EF4-FFF2-40B4-BE49-F238E27FC236}">
                  <a16:creationId xmlns:a16="http://schemas.microsoft.com/office/drawing/2014/main" id="{098493E5-B9F0-4301-A620-9FC4C8444E72}"/>
                </a:ext>
              </a:extLst>
            </p:cNvPr>
            <p:cNvGrpSpPr/>
            <p:nvPr/>
          </p:nvGrpSpPr>
          <p:grpSpPr>
            <a:xfrm>
              <a:off x="2870579" y="1615271"/>
              <a:ext cx="1212623" cy="866651"/>
              <a:chOff x="2870579" y="1615271"/>
              <a:chExt cx="1212623" cy="866651"/>
            </a:xfrm>
          </p:grpSpPr>
          <p:pic>
            <p:nvPicPr>
              <p:cNvPr id="56" name="Graphique 55" descr="Utilisateurs">
                <a:extLst>
                  <a:ext uri="{FF2B5EF4-FFF2-40B4-BE49-F238E27FC236}">
                    <a16:creationId xmlns:a16="http://schemas.microsoft.com/office/drawing/2014/main" id="{CA2E9AB7-0908-480D-9EC2-1AEFBAEE980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1531" y="1615271"/>
                <a:ext cx="570719" cy="570718"/>
              </a:xfrm>
              <a:prstGeom prst="rect">
                <a:avLst/>
              </a:prstGeom>
            </p:spPr>
          </p:pic>
          <p:sp>
            <p:nvSpPr>
              <p:cNvPr id="57" name="ZoneTexte 56">
                <a:extLst>
                  <a:ext uri="{FF2B5EF4-FFF2-40B4-BE49-F238E27FC236}">
                    <a16:creationId xmlns:a16="http://schemas.microsoft.com/office/drawing/2014/main" id="{04CD9116-E816-4452-AAA4-4256FB9C3370}"/>
                  </a:ext>
                </a:extLst>
              </p:cNvPr>
              <p:cNvSpPr txBox="1"/>
              <p:nvPr/>
            </p:nvSpPr>
            <p:spPr>
              <a:xfrm>
                <a:off x="2870579" y="2061166"/>
                <a:ext cx="1212623" cy="420756"/>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553D90">
                        <a:lumMod val="75000"/>
                      </a:srgbClr>
                    </a:solidFill>
                    <a:effectLst/>
                    <a:uLnTx/>
                    <a:uFillTx/>
                    <a:latin typeface="Marianne"/>
                    <a:ea typeface="+mn-ea"/>
                    <a:cs typeface="+mn-cs"/>
                  </a:rPr>
                  <a:t>Professionnels de la justice</a:t>
                </a:r>
                <a:endParaRPr kumimoji="0" lang="en-US" sz="1067" b="0" i="1" u="none" strike="noStrike" kern="1200" cap="none" spc="0" normalizeH="0" baseline="0" noProof="0">
                  <a:ln>
                    <a:noFill/>
                  </a:ln>
                  <a:solidFill>
                    <a:srgbClr val="553D90">
                      <a:lumMod val="75000"/>
                    </a:srgbClr>
                  </a:solidFill>
                  <a:effectLst/>
                  <a:uLnTx/>
                  <a:uFillTx/>
                  <a:latin typeface="Marianne"/>
                  <a:ea typeface="+mn-ea"/>
                  <a:cs typeface="+mn-cs"/>
                </a:endParaRPr>
              </a:p>
            </p:txBody>
          </p:sp>
        </p:grpSp>
        <p:grpSp>
          <p:nvGrpSpPr>
            <p:cNvPr id="24" name="Groupe 23">
              <a:extLst>
                <a:ext uri="{FF2B5EF4-FFF2-40B4-BE49-F238E27FC236}">
                  <a16:creationId xmlns:a16="http://schemas.microsoft.com/office/drawing/2014/main" id="{1D4E9D76-F420-4B3F-8779-888BC2403FB9}"/>
                </a:ext>
              </a:extLst>
            </p:cNvPr>
            <p:cNvGrpSpPr/>
            <p:nvPr/>
          </p:nvGrpSpPr>
          <p:grpSpPr>
            <a:xfrm>
              <a:off x="3062772" y="2794246"/>
              <a:ext cx="828237" cy="712899"/>
              <a:chOff x="3062772" y="2794246"/>
              <a:chExt cx="828237" cy="712899"/>
            </a:xfrm>
          </p:grpSpPr>
          <p:pic>
            <p:nvPicPr>
              <p:cNvPr id="59" name="Graphique 58" descr="Utilisateurs">
                <a:extLst>
                  <a:ext uri="{FF2B5EF4-FFF2-40B4-BE49-F238E27FC236}">
                    <a16:creationId xmlns:a16="http://schemas.microsoft.com/office/drawing/2014/main" id="{30E98B9B-10F1-4C85-BE51-523B5DC06C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91531" y="2794246"/>
                <a:ext cx="570718" cy="570717"/>
              </a:xfrm>
              <a:prstGeom prst="rect">
                <a:avLst/>
              </a:prstGeom>
            </p:spPr>
          </p:pic>
          <p:sp>
            <p:nvSpPr>
              <p:cNvPr id="60" name="ZoneTexte 59">
                <a:extLst>
                  <a:ext uri="{FF2B5EF4-FFF2-40B4-BE49-F238E27FC236}">
                    <a16:creationId xmlns:a16="http://schemas.microsoft.com/office/drawing/2014/main" id="{34A8CA0E-2B6D-4D72-8C4F-B50341340754}"/>
                  </a:ext>
                </a:extLst>
              </p:cNvPr>
              <p:cNvSpPr txBox="1"/>
              <p:nvPr/>
            </p:nvSpPr>
            <p:spPr>
              <a:xfrm>
                <a:off x="3062772" y="3250600"/>
                <a:ext cx="828237" cy="256545"/>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EAB662"/>
                    </a:solidFill>
                    <a:effectLst/>
                    <a:uLnTx/>
                    <a:uFillTx/>
                    <a:latin typeface="Marianne"/>
                    <a:ea typeface="+mn-ea"/>
                    <a:cs typeface="+mn-cs"/>
                  </a:rPr>
                  <a:t>PPSMJ</a:t>
                </a:r>
                <a:endParaRPr kumimoji="0" lang="en-US" sz="1067" b="0" i="1" u="none" strike="noStrike" kern="1200" cap="none" spc="0" normalizeH="0" baseline="0" noProof="0">
                  <a:ln>
                    <a:noFill/>
                  </a:ln>
                  <a:solidFill>
                    <a:srgbClr val="EAB662"/>
                  </a:solidFill>
                  <a:effectLst/>
                  <a:uLnTx/>
                  <a:uFillTx/>
                  <a:latin typeface="Marianne"/>
                  <a:ea typeface="+mn-ea"/>
                  <a:cs typeface="+mn-cs"/>
                </a:endParaRPr>
              </a:p>
            </p:txBody>
          </p:sp>
        </p:grpSp>
        <p:grpSp>
          <p:nvGrpSpPr>
            <p:cNvPr id="21" name="Groupe 20">
              <a:extLst>
                <a:ext uri="{FF2B5EF4-FFF2-40B4-BE49-F238E27FC236}">
                  <a16:creationId xmlns:a16="http://schemas.microsoft.com/office/drawing/2014/main" id="{008D4D7F-5A9F-40E7-90D0-968F0B2DE940}"/>
                </a:ext>
              </a:extLst>
            </p:cNvPr>
            <p:cNvGrpSpPr/>
            <p:nvPr/>
          </p:nvGrpSpPr>
          <p:grpSpPr>
            <a:xfrm>
              <a:off x="1440884" y="1615271"/>
              <a:ext cx="1467273" cy="1195074"/>
              <a:chOff x="1440884" y="1615271"/>
              <a:chExt cx="1467273" cy="1195074"/>
            </a:xfrm>
          </p:grpSpPr>
          <p:pic>
            <p:nvPicPr>
              <p:cNvPr id="62" name="Graphique 61" descr="Utilisateurs">
                <a:extLst>
                  <a:ext uri="{FF2B5EF4-FFF2-40B4-BE49-F238E27FC236}">
                    <a16:creationId xmlns:a16="http://schemas.microsoft.com/office/drawing/2014/main" id="{62A5DF77-9347-4501-B73D-5BD39FD4874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89161" y="1615271"/>
                <a:ext cx="570719" cy="570719"/>
              </a:xfrm>
              <a:prstGeom prst="rect">
                <a:avLst/>
              </a:prstGeom>
            </p:spPr>
          </p:pic>
          <p:sp>
            <p:nvSpPr>
              <p:cNvPr id="63" name="ZoneTexte 62">
                <a:extLst>
                  <a:ext uri="{FF2B5EF4-FFF2-40B4-BE49-F238E27FC236}">
                    <a16:creationId xmlns:a16="http://schemas.microsoft.com/office/drawing/2014/main" id="{537B6DBC-D017-40CB-857A-0ED5072255A6}"/>
                  </a:ext>
                </a:extLst>
              </p:cNvPr>
              <p:cNvSpPr txBox="1"/>
              <p:nvPr/>
            </p:nvSpPr>
            <p:spPr>
              <a:xfrm>
                <a:off x="1440884" y="2061166"/>
                <a:ext cx="1467273" cy="749179"/>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7EA381"/>
                    </a:solidFill>
                    <a:effectLst/>
                    <a:uLnTx/>
                    <a:uFillTx/>
                    <a:latin typeface="Marianne"/>
                    <a:ea typeface="+mn-ea"/>
                    <a:cs typeface="+mn-cs"/>
                  </a:rPr>
                  <a:t>Partenaires proposant des activités de travail et de formation</a:t>
                </a:r>
                <a:endParaRPr kumimoji="0" lang="en-US" sz="1067" b="0" i="1" u="none" strike="noStrike" kern="1200" cap="none" spc="0" normalizeH="0" baseline="0" noProof="0">
                  <a:ln>
                    <a:noFill/>
                  </a:ln>
                  <a:solidFill>
                    <a:srgbClr val="7EA381"/>
                  </a:solidFill>
                  <a:effectLst/>
                  <a:uLnTx/>
                  <a:uFillTx/>
                  <a:latin typeface="Marianne"/>
                  <a:ea typeface="+mn-ea"/>
                  <a:cs typeface="+mn-cs"/>
                </a:endParaRPr>
              </a:p>
            </p:txBody>
          </p:sp>
        </p:grpSp>
        <p:grpSp>
          <p:nvGrpSpPr>
            <p:cNvPr id="25" name="Groupe 24">
              <a:extLst>
                <a:ext uri="{FF2B5EF4-FFF2-40B4-BE49-F238E27FC236}">
                  <a16:creationId xmlns:a16="http://schemas.microsoft.com/office/drawing/2014/main" id="{5BC5A717-BD2B-4669-A89E-356E065849DE}"/>
                </a:ext>
              </a:extLst>
            </p:cNvPr>
            <p:cNvGrpSpPr/>
            <p:nvPr/>
          </p:nvGrpSpPr>
          <p:grpSpPr>
            <a:xfrm>
              <a:off x="1403425" y="2794244"/>
              <a:ext cx="1542190" cy="1369748"/>
              <a:chOff x="1403425" y="2794244"/>
              <a:chExt cx="1542190" cy="1369748"/>
            </a:xfrm>
          </p:grpSpPr>
          <p:pic>
            <p:nvPicPr>
              <p:cNvPr id="65" name="Graphique 64" descr="Utilisateurs">
                <a:extLst>
                  <a:ext uri="{FF2B5EF4-FFF2-40B4-BE49-F238E27FC236}">
                    <a16:creationId xmlns:a16="http://schemas.microsoft.com/office/drawing/2014/main" id="{1C8AA4B6-908D-4AC6-B90B-12FB0C85247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89161" y="2794244"/>
                <a:ext cx="570719" cy="570720"/>
              </a:xfrm>
              <a:prstGeom prst="rect">
                <a:avLst/>
              </a:prstGeom>
            </p:spPr>
          </p:pic>
          <p:sp>
            <p:nvSpPr>
              <p:cNvPr id="66" name="ZoneTexte 65">
                <a:extLst>
                  <a:ext uri="{FF2B5EF4-FFF2-40B4-BE49-F238E27FC236}">
                    <a16:creationId xmlns:a16="http://schemas.microsoft.com/office/drawing/2014/main" id="{756E544E-2A66-4ED5-B36A-B847F4F9FD43}"/>
                  </a:ext>
                </a:extLst>
              </p:cNvPr>
              <p:cNvSpPr txBox="1"/>
              <p:nvPr/>
            </p:nvSpPr>
            <p:spPr>
              <a:xfrm>
                <a:off x="1403425" y="3250600"/>
                <a:ext cx="1542190" cy="913392"/>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002060"/>
                    </a:solidFill>
                    <a:effectLst/>
                    <a:uLnTx/>
                    <a:uFillTx/>
                    <a:latin typeface="Marianne"/>
                    <a:ea typeface="+mn-ea"/>
                    <a:cs typeface="+mn-cs"/>
                  </a:rPr>
                  <a:t>Partenaires proposant des activités d’accompagnement vers l’emploi</a:t>
                </a:r>
                <a:endParaRPr kumimoji="0" lang="en-US" sz="1067" b="0" i="1" u="none" strike="noStrike" kern="1200" cap="none" spc="0" normalizeH="0" baseline="0" noProof="0">
                  <a:ln>
                    <a:noFill/>
                  </a:ln>
                  <a:solidFill>
                    <a:srgbClr val="002060"/>
                  </a:solidFill>
                  <a:effectLst/>
                  <a:uLnTx/>
                  <a:uFillTx/>
                  <a:latin typeface="Marianne"/>
                  <a:ea typeface="+mn-ea"/>
                  <a:cs typeface="+mn-cs"/>
                </a:endParaRPr>
              </a:p>
            </p:txBody>
          </p:sp>
        </p:grpSp>
      </p:grpSp>
      <p:sp>
        <p:nvSpPr>
          <p:cNvPr id="67" name="ZoneTexte 66">
            <a:extLst>
              <a:ext uri="{FF2B5EF4-FFF2-40B4-BE49-F238E27FC236}">
                <a16:creationId xmlns:a16="http://schemas.microsoft.com/office/drawing/2014/main" id="{C3FBC996-85EF-49A9-9DB7-D8A5C01C9558}"/>
              </a:ext>
            </a:extLst>
          </p:cNvPr>
          <p:cNvSpPr txBox="1"/>
          <p:nvPr/>
        </p:nvSpPr>
        <p:spPr>
          <a:xfrm>
            <a:off x="1611113" y="1650921"/>
            <a:ext cx="2264401" cy="379656"/>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a:ln>
                  <a:noFill/>
                </a:ln>
                <a:solidFill>
                  <a:srgbClr val="E6E5E4">
                    <a:lumMod val="25000"/>
                  </a:srgbClr>
                </a:solidFill>
                <a:effectLst/>
                <a:uLnTx/>
                <a:uFillTx/>
                <a:latin typeface="Marianne"/>
                <a:ea typeface="+mn-ea"/>
                <a:cs typeface="+mn-cs"/>
              </a:rPr>
              <a:t>Les utilisateurs</a:t>
            </a:r>
            <a:endParaRPr kumimoji="0" lang="en-US" sz="1867" b="1" i="0" u="none" strike="noStrike" kern="1200" cap="none" spc="0" normalizeH="0" baseline="0" noProof="0">
              <a:ln>
                <a:noFill/>
              </a:ln>
              <a:solidFill>
                <a:srgbClr val="E6E5E4">
                  <a:lumMod val="25000"/>
                </a:srgbClr>
              </a:solidFill>
              <a:effectLst/>
              <a:uLnTx/>
              <a:uFillTx/>
              <a:latin typeface="Marianne"/>
              <a:ea typeface="+mn-ea"/>
              <a:cs typeface="+mn-cs"/>
            </a:endParaRPr>
          </a:p>
        </p:txBody>
      </p:sp>
      <p:grpSp>
        <p:nvGrpSpPr>
          <p:cNvPr id="19" name="Groupe 18">
            <a:extLst>
              <a:ext uri="{FF2B5EF4-FFF2-40B4-BE49-F238E27FC236}">
                <a16:creationId xmlns:a16="http://schemas.microsoft.com/office/drawing/2014/main" id="{DDC60230-647F-4810-A7DF-E7CC04ECD587}"/>
              </a:ext>
            </a:extLst>
          </p:cNvPr>
          <p:cNvGrpSpPr/>
          <p:nvPr/>
        </p:nvGrpSpPr>
        <p:grpSpPr>
          <a:xfrm>
            <a:off x="7947069" y="2070223"/>
            <a:ext cx="2246414" cy="1877505"/>
            <a:chOff x="8081832" y="1691539"/>
            <a:chExt cx="2246414" cy="1877505"/>
          </a:xfrm>
        </p:grpSpPr>
        <p:grpSp>
          <p:nvGrpSpPr>
            <p:cNvPr id="4" name="Groupe 3">
              <a:extLst>
                <a:ext uri="{FF2B5EF4-FFF2-40B4-BE49-F238E27FC236}">
                  <a16:creationId xmlns:a16="http://schemas.microsoft.com/office/drawing/2014/main" id="{347264B9-26F1-4AD2-BAAC-E84F301DEF64}"/>
                </a:ext>
              </a:extLst>
            </p:cNvPr>
            <p:cNvGrpSpPr/>
            <p:nvPr/>
          </p:nvGrpSpPr>
          <p:grpSpPr>
            <a:xfrm>
              <a:off x="8081832" y="1691539"/>
              <a:ext cx="1102384" cy="866387"/>
              <a:chOff x="7926245" y="1574096"/>
              <a:chExt cx="1102384" cy="866387"/>
            </a:xfrm>
          </p:grpSpPr>
          <p:pic>
            <p:nvPicPr>
              <p:cNvPr id="69" name="Graphique 68" descr="Utilisateurs">
                <a:extLst>
                  <a:ext uri="{FF2B5EF4-FFF2-40B4-BE49-F238E27FC236}">
                    <a16:creationId xmlns:a16="http://schemas.microsoft.com/office/drawing/2014/main" id="{B03C9AC5-E8A9-4082-A530-F76D489797F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192078" y="1574096"/>
                <a:ext cx="570719" cy="570719"/>
              </a:xfrm>
              <a:prstGeom prst="rect">
                <a:avLst/>
              </a:prstGeom>
            </p:spPr>
          </p:pic>
          <p:sp>
            <p:nvSpPr>
              <p:cNvPr id="70" name="ZoneTexte 69">
                <a:extLst>
                  <a:ext uri="{FF2B5EF4-FFF2-40B4-BE49-F238E27FC236}">
                    <a16:creationId xmlns:a16="http://schemas.microsoft.com/office/drawing/2014/main" id="{1D554697-D425-49DE-83D4-ED7357A51135}"/>
                  </a:ext>
                </a:extLst>
              </p:cNvPr>
              <p:cNvSpPr txBox="1"/>
              <p:nvPr/>
            </p:nvSpPr>
            <p:spPr>
              <a:xfrm>
                <a:off x="7926245" y="2019727"/>
                <a:ext cx="1102384" cy="420756"/>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EAB662"/>
                    </a:solidFill>
                    <a:effectLst/>
                    <a:uLnTx/>
                    <a:uFillTx/>
                    <a:latin typeface="Marianne"/>
                    <a:ea typeface="+mn-ea"/>
                    <a:cs typeface="+mn-cs"/>
                  </a:rPr>
                  <a:t>Détenus majeurs</a:t>
                </a:r>
                <a:endParaRPr kumimoji="0" lang="en-US" sz="1067" b="0" i="1" u="none" strike="noStrike" kern="1200" cap="none" spc="0" normalizeH="0" baseline="0" noProof="0">
                  <a:ln>
                    <a:noFill/>
                  </a:ln>
                  <a:solidFill>
                    <a:srgbClr val="EAB662"/>
                  </a:solidFill>
                  <a:effectLst/>
                  <a:uLnTx/>
                  <a:uFillTx/>
                  <a:latin typeface="Marianne"/>
                  <a:ea typeface="+mn-ea"/>
                  <a:cs typeface="+mn-cs"/>
                </a:endParaRPr>
              </a:p>
            </p:txBody>
          </p:sp>
        </p:grpSp>
        <p:grpSp>
          <p:nvGrpSpPr>
            <p:cNvPr id="3" name="Groupe 2">
              <a:extLst>
                <a:ext uri="{FF2B5EF4-FFF2-40B4-BE49-F238E27FC236}">
                  <a16:creationId xmlns:a16="http://schemas.microsoft.com/office/drawing/2014/main" id="{94C5F62B-6C40-406B-B4FE-9EEDE6777E7A}"/>
                </a:ext>
              </a:extLst>
            </p:cNvPr>
            <p:cNvGrpSpPr/>
            <p:nvPr/>
          </p:nvGrpSpPr>
          <p:grpSpPr>
            <a:xfrm>
              <a:off x="9225862" y="1691539"/>
              <a:ext cx="1102384" cy="866387"/>
              <a:chOff x="9070275" y="1574096"/>
              <a:chExt cx="1102384" cy="866387"/>
            </a:xfrm>
          </p:grpSpPr>
          <p:pic>
            <p:nvPicPr>
              <p:cNvPr id="72" name="Graphique 71" descr="Utilisateurs">
                <a:extLst>
                  <a:ext uri="{FF2B5EF4-FFF2-40B4-BE49-F238E27FC236}">
                    <a16:creationId xmlns:a16="http://schemas.microsoft.com/office/drawing/2014/main" id="{1658C3B6-75C6-4AA1-98B7-CA9ED4D105E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36108" y="1574096"/>
                <a:ext cx="570719" cy="570719"/>
              </a:xfrm>
              <a:prstGeom prst="rect">
                <a:avLst/>
              </a:prstGeom>
            </p:spPr>
          </p:pic>
          <p:sp>
            <p:nvSpPr>
              <p:cNvPr id="73" name="ZoneTexte 72">
                <a:extLst>
                  <a:ext uri="{FF2B5EF4-FFF2-40B4-BE49-F238E27FC236}">
                    <a16:creationId xmlns:a16="http://schemas.microsoft.com/office/drawing/2014/main" id="{D5F9C2B2-8F9A-4D54-A0A6-CF5DF624A4E3}"/>
                  </a:ext>
                </a:extLst>
              </p:cNvPr>
              <p:cNvSpPr txBox="1"/>
              <p:nvPr/>
            </p:nvSpPr>
            <p:spPr>
              <a:xfrm>
                <a:off x="9070275" y="2019727"/>
                <a:ext cx="1102384" cy="420756"/>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EAB662"/>
                    </a:solidFill>
                    <a:effectLst/>
                    <a:uLnTx/>
                    <a:uFillTx/>
                    <a:latin typeface="Marianne"/>
                    <a:ea typeface="+mn-ea"/>
                    <a:cs typeface="+mn-cs"/>
                  </a:rPr>
                  <a:t>Détenus mineurs</a:t>
                </a:r>
                <a:endParaRPr kumimoji="0" lang="en-US" sz="1067" b="0" i="1" u="none" strike="noStrike" kern="1200" cap="none" spc="0" normalizeH="0" baseline="0" noProof="0">
                  <a:ln>
                    <a:noFill/>
                  </a:ln>
                  <a:solidFill>
                    <a:srgbClr val="EAB662"/>
                  </a:solidFill>
                  <a:effectLst/>
                  <a:uLnTx/>
                  <a:uFillTx/>
                  <a:latin typeface="Marianne"/>
                  <a:ea typeface="+mn-ea"/>
                  <a:cs typeface="+mn-cs"/>
                </a:endParaRPr>
              </a:p>
            </p:txBody>
          </p:sp>
        </p:grpSp>
        <p:pic>
          <p:nvPicPr>
            <p:cNvPr id="75" name="Graphique 74" descr="Utilisateurs">
              <a:extLst>
                <a:ext uri="{FF2B5EF4-FFF2-40B4-BE49-F238E27FC236}">
                  <a16:creationId xmlns:a16="http://schemas.microsoft.com/office/drawing/2014/main" id="{62B0455A-01B3-48E9-B2A8-5BA522929E1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19680" y="2538445"/>
              <a:ext cx="570719" cy="570719"/>
            </a:xfrm>
            <a:prstGeom prst="rect">
              <a:avLst/>
            </a:prstGeom>
          </p:spPr>
        </p:pic>
        <p:sp>
          <p:nvSpPr>
            <p:cNvPr id="76" name="ZoneTexte 75">
              <a:extLst>
                <a:ext uri="{FF2B5EF4-FFF2-40B4-BE49-F238E27FC236}">
                  <a16:creationId xmlns:a16="http://schemas.microsoft.com/office/drawing/2014/main" id="{357546E4-5A5E-4F30-8F4B-AA9624EEB4F2}"/>
                </a:ext>
              </a:extLst>
            </p:cNvPr>
            <p:cNvSpPr txBox="1"/>
            <p:nvPr/>
          </p:nvSpPr>
          <p:spPr>
            <a:xfrm>
              <a:off x="8574582" y="2984076"/>
              <a:ext cx="1260915" cy="584968"/>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EAB662"/>
                  </a:solidFill>
                  <a:effectLst/>
                  <a:uLnTx/>
                  <a:uFillTx/>
                  <a:latin typeface="Marianne"/>
                  <a:ea typeface="+mn-ea"/>
                  <a:cs typeface="+mn-cs"/>
                </a:rPr>
                <a:t>PPSMJ majeures suivies en milieu en ouvert</a:t>
              </a:r>
              <a:endParaRPr kumimoji="0" lang="en-US" sz="1067" b="0" i="1" u="none" strike="noStrike" kern="1200" cap="none" spc="0" normalizeH="0" baseline="0" noProof="0">
                <a:ln>
                  <a:noFill/>
                </a:ln>
                <a:solidFill>
                  <a:srgbClr val="EAB662"/>
                </a:solidFill>
                <a:effectLst/>
                <a:uLnTx/>
                <a:uFillTx/>
                <a:latin typeface="Marianne"/>
                <a:ea typeface="+mn-ea"/>
                <a:cs typeface="+mn-cs"/>
              </a:endParaRPr>
            </a:p>
          </p:txBody>
        </p:sp>
      </p:grpSp>
      <p:sp>
        <p:nvSpPr>
          <p:cNvPr id="77" name="ZoneTexte 76">
            <a:extLst>
              <a:ext uri="{FF2B5EF4-FFF2-40B4-BE49-F238E27FC236}">
                <a16:creationId xmlns:a16="http://schemas.microsoft.com/office/drawing/2014/main" id="{D9345C78-A572-43E6-AA5C-70B089BEC4DA}"/>
              </a:ext>
            </a:extLst>
          </p:cNvPr>
          <p:cNvSpPr txBox="1"/>
          <p:nvPr/>
        </p:nvSpPr>
        <p:spPr>
          <a:xfrm>
            <a:off x="7263457" y="1650921"/>
            <a:ext cx="3613639" cy="379656"/>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a:ln>
                  <a:noFill/>
                </a:ln>
                <a:solidFill>
                  <a:srgbClr val="E6E5E4">
                    <a:lumMod val="25000"/>
                  </a:srgbClr>
                </a:solidFill>
                <a:effectLst/>
                <a:uLnTx/>
                <a:uFillTx/>
                <a:latin typeface="Marianne"/>
                <a:ea typeface="+mn-ea"/>
                <a:cs typeface="+mn-cs"/>
              </a:rPr>
              <a:t>Les publics pris en charge</a:t>
            </a:r>
            <a:endParaRPr kumimoji="0" lang="en-US" sz="1867" b="1" i="0" u="none" strike="noStrike" kern="1200" cap="none" spc="0" normalizeH="0" baseline="0" noProof="0">
              <a:ln>
                <a:noFill/>
              </a:ln>
              <a:solidFill>
                <a:srgbClr val="E6E5E4">
                  <a:lumMod val="25000"/>
                </a:srgbClr>
              </a:solidFill>
              <a:effectLst/>
              <a:uLnTx/>
              <a:uFillTx/>
              <a:latin typeface="Marianne"/>
              <a:ea typeface="+mn-ea"/>
              <a:cs typeface="+mn-cs"/>
            </a:endParaRPr>
          </a:p>
        </p:txBody>
      </p:sp>
      <p:sp>
        <p:nvSpPr>
          <p:cNvPr id="78" name="ZoneTexte 77">
            <a:extLst>
              <a:ext uri="{FF2B5EF4-FFF2-40B4-BE49-F238E27FC236}">
                <a16:creationId xmlns:a16="http://schemas.microsoft.com/office/drawing/2014/main" id="{6132E2EB-68DB-43C7-A2F0-CA6BD62D04E0}"/>
              </a:ext>
            </a:extLst>
          </p:cNvPr>
          <p:cNvSpPr txBox="1"/>
          <p:nvPr/>
        </p:nvSpPr>
        <p:spPr>
          <a:xfrm>
            <a:off x="4850580" y="3484523"/>
            <a:ext cx="2490841" cy="666977"/>
          </a:xfrm>
          <a:prstGeom prst="rect">
            <a:avLst/>
          </a:prstGeom>
          <a:noFill/>
        </p:spPr>
        <p:txBody>
          <a:bodyPr wrap="square" rtlCol="0">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a:ln>
                  <a:noFill/>
                </a:ln>
                <a:solidFill>
                  <a:srgbClr val="E6E5E4">
                    <a:lumMod val="25000"/>
                  </a:srgbClr>
                </a:solidFill>
                <a:effectLst/>
                <a:uLnTx/>
                <a:uFillTx/>
                <a:latin typeface="Marianne"/>
                <a:ea typeface="+mn-ea"/>
                <a:cs typeface="+mn-cs"/>
              </a:rPr>
              <a:t>Les fonctionnalités proposées</a:t>
            </a:r>
          </a:p>
        </p:txBody>
      </p:sp>
      <p:grpSp>
        <p:nvGrpSpPr>
          <p:cNvPr id="17" name="Groupe 16">
            <a:extLst>
              <a:ext uri="{FF2B5EF4-FFF2-40B4-BE49-F238E27FC236}">
                <a16:creationId xmlns:a16="http://schemas.microsoft.com/office/drawing/2014/main" id="{F4D61592-BB50-4CBD-9216-E153CC7ACFC1}"/>
              </a:ext>
            </a:extLst>
          </p:cNvPr>
          <p:cNvGrpSpPr/>
          <p:nvPr/>
        </p:nvGrpSpPr>
        <p:grpSpPr>
          <a:xfrm>
            <a:off x="3830579" y="3813063"/>
            <a:ext cx="4530842" cy="2751245"/>
            <a:chOff x="3659638" y="3647451"/>
            <a:chExt cx="4530842" cy="2751245"/>
          </a:xfrm>
        </p:grpSpPr>
        <p:grpSp>
          <p:nvGrpSpPr>
            <p:cNvPr id="16" name="Groupe 15">
              <a:extLst>
                <a:ext uri="{FF2B5EF4-FFF2-40B4-BE49-F238E27FC236}">
                  <a16:creationId xmlns:a16="http://schemas.microsoft.com/office/drawing/2014/main" id="{520DAE09-AA1D-4A12-B62E-A35B943B536E}"/>
                </a:ext>
              </a:extLst>
            </p:cNvPr>
            <p:cNvGrpSpPr/>
            <p:nvPr/>
          </p:nvGrpSpPr>
          <p:grpSpPr>
            <a:xfrm>
              <a:off x="5166207" y="4321552"/>
              <a:ext cx="1695128" cy="1403043"/>
              <a:chOff x="5166207" y="4321552"/>
              <a:chExt cx="1695128" cy="1403043"/>
            </a:xfrm>
          </p:grpSpPr>
          <p:sp>
            <p:nvSpPr>
              <p:cNvPr id="83" name="ZoneTexte 82">
                <a:extLst>
                  <a:ext uri="{FF2B5EF4-FFF2-40B4-BE49-F238E27FC236}">
                    <a16:creationId xmlns:a16="http://schemas.microsoft.com/office/drawing/2014/main" id="{6FD41A6F-FC9F-459D-A645-2C2247C8D153}"/>
                  </a:ext>
                </a:extLst>
              </p:cNvPr>
              <p:cNvSpPr txBox="1"/>
              <p:nvPr/>
            </p:nvSpPr>
            <p:spPr>
              <a:xfrm>
                <a:off x="5166207" y="4811203"/>
                <a:ext cx="1695128" cy="913392"/>
              </a:xfrm>
              <a:prstGeom prst="rect">
                <a:avLst/>
              </a:prstGeom>
              <a:noFill/>
            </p:spPr>
            <p:txBody>
              <a:bodyPr wrap="square">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0C0C0C"/>
                    </a:solidFill>
                    <a:effectLst/>
                    <a:uLnTx/>
                    <a:uFillTx/>
                    <a:latin typeface="Marianne"/>
                    <a:ea typeface="+mn-ea"/>
                    <a:cs typeface="+mn-cs"/>
                  </a:rPr>
                  <a:t>Connaître et gérer les activités travail, formation et accompagnement vers l’emploi</a:t>
                </a:r>
              </a:p>
            </p:txBody>
          </p:sp>
          <p:pic>
            <p:nvPicPr>
              <p:cNvPr id="84" name="Graphique 83" descr="Bon inventaire">
                <a:extLst>
                  <a:ext uri="{FF2B5EF4-FFF2-40B4-BE49-F238E27FC236}">
                    <a16:creationId xmlns:a16="http://schemas.microsoft.com/office/drawing/2014/main" id="{709CE71F-2589-4011-BA7B-778AB787A15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5777937" y="4321552"/>
                <a:ext cx="471668" cy="471668"/>
              </a:xfrm>
              <a:prstGeom prst="rect">
                <a:avLst/>
              </a:prstGeom>
            </p:spPr>
          </p:pic>
        </p:grpSp>
        <p:grpSp>
          <p:nvGrpSpPr>
            <p:cNvPr id="11" name="Groupe 10">
              <a:extLst>
                <a:ext uri="{FF2B5EF4-FFF2-40B4-BE49-F238E27FC236}">
                  <a16:creationId xmlns:a16="http://schemas.microsoft.com/office/drawing/2014/main" id="{1D9604B9-DC46-4BC6-A2F2-7E02C85AEB22}"/>
                </a:ext>
              </a:extLst>
            </p:cNvPr>
            <p:cNvGrpSpPr/>
            <p:nvPr/>
          </p:nvGrpSpPr>
          <p:grpSpPr>
            <a:xfrm>
              <a:off x="6854337" y="3647451"/>
              <a:ext cx="1336143" cy="1174568"/>
              <a:chOff x="6854337" y="3647451"/>
              <a:chExt cx="1336143" cy="1174568"/>
            </a:xfrm>
          </p:grpSpPr>
          <p:sp>
            <p:nvSpPr>
              <p:cNvPr id="86" name="ZoneTexte 85">
                <a:extLst>
                  <a:ext uri="{FF2B5EF4-FFF2-40B4-BE49-F238E27FC236}">
                    <a16:creationId xmlns:a16="http://schemas.microsoft.com/office/drawing/2014/main" id="{40BDA291-720F-4C52-B318-253ED414D2A3}"/>
                  </a:ext>
                </a:extLst>
              </p:cNvPr>
              <p:cNvSpPr txBox="1"/>
              <p:nvPr/>
            </p:nvSpPr>
            <p:spPr>
              <a:xfrm>
                <a:off x="6854337" y="4072840"/>
                <a:ext cx="1336143" cy="749179"/>
              </a:xfrm>
              <a:prstGeom prst="rect">
                <a:avLst/>
              </a:prstGeom>
              <a:noFill/>
            </p:spPr>
            <p:txBody>
              <a:bodyPr wrap="square">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0C0C0C"/>
                    </a:solidFill>
                    <a:effectLst/>
                    <a:uLnTx/>
                    <a:uFillTx/>
                    <a:latin typeface="Marianne"/>
                    <a:ea typeface="+mn-ea"/>
                    <a:cs typeface="+mn-cs"/>
                  </a:rPr>
                  <a:t>Faire vivre et développer les relations partenariales</a:t>
                </a:r>
              </a:p>
            </p:txBody>
          </p:sp>
          <p:pic>
            <p:nvPicPr>
              <p:cNvPr id="87" name="Graphique 86" descr="Poignée de main">
                <a:extLst>
                  <a:ext uri="{FF2B5EF4-FFF2-40B4-BE49-F238E27FC236}">
                    <a16:creationId xmlns:a16="http://schemas.microsoft.com/office/drawing/2014/main" id="{054F91BC-68A1-43F2-A386-18F3AB97A456}"/>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7286574" y="3647451"/>
                <a:ext cx="471669" cy="471668"/>
              </a:xfrm>
              <a:prstGeom prst="rect">
                <a:avLst/>
              </a:prstGeom>
            </p:spPr>
          </p:pic>
        </p:grpSp>
        <p:grpSp>
          <p:nvGrpSpPr>
            <p:cNvPr id="10" name="Groupe 9">
              <a:extLst>
                <a:ext uri="{FF2B5EF4-FFF2-40B4-BE49-F238E27FC236}">
                  <a16:creationId xmlns:a16="http://schemas.microsoft.com/office/drawing/2014/main" id="{67B8091E-BEBD-4B5A-861E-2D523E10BCC8}"/>
                </a:ext>
              </a:extLst>
            </p:cNvPr>
            <p:cNvGrpSpPr/>
            <p:nvPr/>
          </p:nvGrpSpPr>
          <p:grpSpPr>
            <a:xfrm>
              <a:off x="6854337" y="5168677"/>
              <a:ext cx="1336143" cy="1230019"/>
              <a:chOff x="6854337" y="5168677"/>
              <a:chExt cx="1336143" cy="1230019"/>
            </a:xfrm>
          </p:grpSpPr>
          <p:sp>
            <p:nvSpPr>
              <p:cNvPr id="89" name="ZoneTexte 88">
                <a:extLst>
                  <a:ext uri="{FF2B5EF4-FFF2-40B4-BE49-F238E27FC236}">
                    <a16:creationId xmlns:a16="http://schemas.microsoft.com/office/drawing/2014/main" id="{3CC5145E-1938-43CA-B9AE-40BA35CC9DFD}"/>
                  </a:ext>
                </a:extLst>
              </p:cNvPr>
              <p:cNvSpPr txBox="1"/>
              <p:nvPr/>
            </p:nvSpPr>
            <p:spPr>
              <a:xfrm>
                <a:off x="6854337" y="5649517"/>
                <a:ext cx="1336143" cy="749179"/>
              </a:xfrm>
              <a:prstGeom prst="rect">
                <a:avLst/>
              </a:prstGeom>
              <a:noFill/>
            </p:spPr>
            <p:txBody>
              <a:bodyPr wrap="square">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0C0C0C"/>
                    </a:solidFill>
                    <a:effectLst/>
                    <a:uLnTx/>
                    <a:uFillTx/>
                    <a:latin typeface="Marianne"/>
                    <a:ea typeface="+mn-ea"/>
                    <a:cs typeface="+mn-cs"/>
                  </a:rPr>
                  <a:t>Suivre le parcours de la PPSMJ et l’accompagner vers l’emploi</a:t>
                </a:r>
              </a:p>
            </p:txBody>
          </p:sp>
          <p:pic>
            <p:nvPicPr>
              <p:cNvPr id="90" name="Graphique 89" descr="Guide opérationnel">
                <a:extLst>
                  <a:ext uri="{FF2B5EF4-FFF2-40B4-BE49-F238E27FC236}">
                    <a16:creationId xmlns:a16="http://schemas.microsoft.com/office/drawing/2014/main" id="{E89A62F8-2CB0-40C8-8F4A-CB3F465B565F}"/>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7286574" y="5168677"/>
                <a:ext cx="471669" cy="471668"/>
              </a:xfrm>
              <a:prstGeom prst="rect">
                <a:avLst/>
              </a:prstGeom>
            </p:spPr>
          </p:pic>
        </p:grpSp>
        <p:grpSp>
          <p:nvGrpSpPr>
            <p:cNvPr id="12" name="Groupe 11">
              <a:extLst>
                <a:ext uri="{FF2B5EF4-FFF2-40B4-BE49-F238E27FC236}">
                  <a16:creationId xmlns:a16="http://schemas.microsoft.com/office/drawing/2014/main" id="{76ADEA39-0BAD-480F-A17F-4A4283625005}"/>
                </a:ext>
              </a:extLst>
            </p:cNvPr>
            <p:cNvGrpSpPr/>
            <p:nvPr/>
          </p:nvGrpSpPr>
          <p:grpSpPr>
            <a:xfrm>
              <a:off x="3659638" y="3647451"/>
              <a:ext cx="1676321" cy="1380405"/>
              <a:chOff x="3659638" y="3647451"/>
              <a:chExt cx="1676321" cy="1380405"/>
            </a:xfrm>
          </p:grpSpPr>
          <p:sp>
            <p:nvSpPr>
              <p:cNvPr id="80" name="ZoneTexte 79">
                <a:extLst>
                  <a:ext uri="{FF2B5EF4-FFF2-40B4-BE49-F238E27FC236}">
                    <a16:creationId xmlns:a16="http://schemas.microsoft.com/office/drawing/2014/main" id="{C6A26B4B-EB1F-4794-837F-E4BF37EF3B16}"/>
                  </a:ext>
                </a:extLst>
              </p:cNvPr>
              <p:cNvSpPr txBox="1"/>
              <p:nvPr/>
            </p:nvSpPr>
            <p:spPr>
              <a:xfrm>
                <a:off x="3659638" y="4114464"/>
                <a:ext cx="1676321" cy="913392"/>
              </a:xfrm>
              <a:prstGeom prst="rect">
                <a:avLst/>
              </a:prstGeom>
              <a:noFill/>
            </p:spPr>
            <p:txBody>
              <a:bodyPr wrap="square">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0C0C0C"/>
                    </a:solidFill>
                    <a:effectLst/>
                    <a:uLnTx/>
                    <a:uFillTx/>
                    <a:latin typeface="Marianne"/>
                    <a:ea typeface="+mn-ea"/>
                    <a:cs typeface="+mn-cs"/>
                  </a:rPr>
                  <a:t>Localiser les établissements pénitentiaires et les lieux d’activité pour les PPSMJ</a:t>
                </a:r>
              </a:p>
            </p:txBody>
          </p:sp>
          <p:pic>
            <p:nvPicPr>
              <p:cNvPr id="81" name="Graphique 80" descr="Boussole">
                <a:extLst>
                  <a:ext uri="{FF2B5EF4-FFF2-40B4-BE49-F238E27FC236}">
                    <a16:creationId xmlns:a16="http://schemas.microsoft.com/office/drawing/2014/main" id="{044535E4-DF73-4751-8780-073A1688798E}"/>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261964" y="3647451"/>
                <a:ext cx="471668" cy="471668"/>
              </a:xfrm>
              <a:prstGeom prst="rect">
                <a:avLst/>
              </a:prstGeom>
            </p:spPr>
          </p:pic>
        </p:grpSp>
        <p:grpSp>
          <p:nvGrpSpPr>
            <p:cNvPr id="9" name="Groupe 8">
              <a:extLst>
                <a:ext uri="{FF2B5EF4-FFF2-40B4-BE49-F238E27FC236}">
                  <a16:creationId xmlns:a16="http://schemas.microsoft.com/office/drawing/2014/main" id="{6167DC4E-03FE-44C7-B653-BC12BE8F3BB2}"/>
                </a:ext>
              </a:extLst>
            </p:cNvPr>
            <p:cNvGrpSpPr/>
            <p:nvPr/>
          </p:nvGrpSpPr>
          <p:grpSpPr>
            <a:xfrm>
              <a:off x="3722469" y="5168677"/>
              <a:ext cx="1550659" cy="1230019"/>
              <a:chOff x="3722469" y="5168677"/>
              <a:chExt cx="1550659" cy="1230019"/>
            </a:xfrm>
          </p:grpSpPr>
          <p:sp>
            <p:nvSpPr>
              <p:cNvPr id="92" name="ZoneTexte 91">
                <a:extLst>
                  <a:ext uri="{FF2B5EF4-FFF2-40B4-BE49-F238E27FC236}">
                    <a16:creationId xmlns:a16="http://schemas.microsoft.com/office/drawing/2014/main" id="{ED16B1DA-9C5B-4DA9-A845-FD8C3C446294}"/>
                  </a:ext>
                </a:extLst>
              </p:cNvPr>
              <p:cNvSpPr txBox="1"/>
              <p:nvPr/>
            </p:nvSpPr>
            <p:spPr>
              <a:xfrm>
                <a:off x="3722469" y="5649517"/>
                <a:ext cx="1550659" cy="749179"/>
              </a:xfrm>
              <a:prstGeom prst="rect">
                <a:avLst/>
              </a:prstGeom>
              <a:noFill/>
            </p:spPr>
            <p:txBody>
              <a:bodyPr wrap="square">
                <a:spAutoFit/>
              </a:bodyPr>
              <a:lstStyle/>
              <a:p>
                <a:pPr marL="0" marR="0" lvl="0" indent="0" algn="ctr" defTabSz="978360" rtl="0" eaLnBrk="1" fontAlgn="auto" latinLnBrk="0" hangingPunct="1">
                  <a:lnSpc>
                    <a:spcPct val="100000"/>
                  </a:lnSpc>
                  <a:spcBef>
                    <a:spcPts val="0"/>
                  </a:spcBef>
                  <a:spcAft>
                    <a:spcPts val="0"/>
                  </a:spcAft>
                  <a:buClrTx/>
                  <a:buSzTx/>
                  <a:buFontTx/>
                  <a:buNone/>
                  <a:tabLst/>
                  <a:defRPr/>
                </a:pPr>
                <a:r>
                  <a:rPr kumimoji="0" lang="fr-FR" sz="1067" b="0" i="1" u="none" strike="noStrike" kern="1200" cap="none" spc="0" normalizeH="0" baseline="0" noProof="0">
                    <a:ln>
                      <a:noFill/>
                    </a:ln>
                    <a:solidFill>
                      <a:srgbClr val="0C0C0C"/>
                    </a:solidFill>
                    <a:effectLst/>
                    <a:uLnTx/>
                    <a:uFillTx/>
                    <a:latin typeface="Marianne"/>
                    <a:ea typeface="+mn-ea"/>
                    <a:cs typeface="+mn-cs"/>
                  </a:rPr>
                  <a:t>Exploiter les statistiques opérationnelles et piloter les dispositifs</a:t>
                </a:r>
              </a:p>
            </p:txBody>
          </p:sp>
          <p:pic>
            <p:nvPicPr>
              <p:cNvPr id="93" name="Graphique 92" descr="Graphique à barres">
                <a:extLst>
                  <a:ext uri="{FF2B5EF4-FFF2-40B4-BE49-F238E27FC236}">
                    <a16:creationId xmlns:a16="http://schemas.microsoft.com/office/drawing/2014/main" id="{C402A8A2-12C6-4588-B513-6B095AE5FAA0}"/>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4261964" y="5168677"/>
                <a:ext cx="471668" cy="471668"/>
              </a:xfrm>
              <a:prstGeom prst="rect">
                <a:avLst/>
              </a:prstGeom>
            </p:spPr>
          </p:pic>
        </p:grpSp>
      </p:grpSp>
      <p:sp>
        <p:nvSpPr>
          <p:cNvPr id="94" name="Triangle isocèle 93">
            <a:extLst>
              <a:ext uri="{FF2B5EF4-FFF2-40B4-BE49-F238E27FC236}">
                <a16:creationId xmlns:a16="http://schemas.microsoft.com/office/drawing/2014/main" id="{B44F402B-22CC-4421-8247-532D14B30E3F}"/>
              </a:ext>
            </a:extLst>
          </p:cNvPr>
          <p:cNvSpPr/>
          <p:nvPr/>
        </p:nvSpPr>
        <p:spPr>
          <a:xfrm rot="5400000">
            <a:off x="4894849" y="2446265"/>
            <a:ext cx="522261" cy="176679"/>
          </a:xfrm>
          <a:prstGeom prst="triangle">
            <a:avLst/>
          </a:prstGeom>
          <a:solidFill>
            <a:srgbClr val="7EA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836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Marianne"/>
              <a:ea typeface="+mn-ea"/>
              <a:cs typeface="+mn-cs"/>
            </a:endParaRPr>
          </a:p>
        </p:txBody>
      </p:sp>
      <p:sp>
        <p:nvSpPr>
          <p:cNvPr id="95" name="Triangle isocèle 94">
            <a:extLst>
              <a:ext uri="{FF2B5EF4-FFF2-40B4-BE49-F238E27FC236}">
                <a16:creationId xmlns:a16="http://schemas.microsoft.com/office/drawing/2014/main" id="{9DDE8991-87DF-494A-9749-EDBE2E9B281E}"/>
              </a:ext>
            </a:extLst>
          </p:cNvPr>
          <p:cNvSpPr/>
          <p:nvPr/>
        </p:nvSpPr>
        <p:spPr>
          <a:xfrm rot="16200000">
            <a:off x="6787247" y="2446265"/>
            <a:ext cx="522261" cy="176679"/>
          </a:xfrm>
          <a:prstGeom prst="triangle">
            <a:avLst/>
          </a:prstGeom>
          <a:solidFill>
            <a:srgbClr val="7EA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8360" rtl="0" eaLnBrk="1" fontAlgn="auto" latinLnBrk="0" hangingPunct="1">
              <a:lnSpc>
                <a:spcPct val="100000"/>
              </a:lnSpc>
              <a:spcBef>
                <a:spcPts val="0"/>
              </a:spcBef>
              <a:spcAft>
                <a:spcPts val="0"/>
              </a:spcAft>
              <a:buClrTx/>
              <a:buSzTx/>
              <a:buFontTx/>
              <a:buNone/>
              <a:tabLst/>
              <a:defRPr/>
            </a:pPr>
            <a:endParaRPr kumimoji="0" lang="fr-FR" sz="1867" b="0" i="0" u="none" strike="noStrike" kern="1200" cap="none" spc="0" normalizeH="0" baseline="0" noProof="0">
              <a:ln>
                <a:noFill/>
              </a:ln>
              <a:solidFill>
                <a:prstClr val="white"/>
              </a:solidFill>
              <a:effectLst/>
              <a:uLnTx/>
              <a:uFillTx/>
              <a:latin typeface="Marianne"/>
              <a:ea typeface="+mn-ea"/>
              <a:cs typeface="+mn-cs"/>
            </a:endParaRPr>
          </a:p>
        </p:txBody>
      </p:sp>
      <p:cxnSp>
        <p:nvCxnSpPr>
          <p:cNvPr id="51" name="Connecteur droit 50">
            <a:extLst>
              <a:ext uri="{FF2B5EF4-FFF2-40B4-BE49-F238E27FC236}">
                <a16:creationId xmlns:a16="http://schemas.microsoft.com/office/drawing/2014/main" id="{B40DFBAD-3CD2-4CA0-A2EB-A07D83A56B98}"/>
              </a:ext>
            </a:extLst>
          </p:cNvPr>
          <p:cNvCxnSpPr/>
          <p:nvPr/>
        </p:nvCxnSpPr>
        <p:spPr>
          <a:xfrm>
            <a:off x="335360" y="548680"/>
            <a:ext cx="1632181" cy="0"/>
          </a:xfrm>
          <a:prstGeom prst="line">
            <a:avLst/>
          </a:prstGeom>
          <a:noFill/>
          <a:ln w="19050" cap="flat" cmpd="sng" algn="ctr">
            <a:solidFill>
              <a:schemeClr val="accent4"/>
            </a:solidFill>
            <a:prstDash val="solid"/>
          </a:ln>
          <a:effectLst/>
        </p:spPr>
      </p:cxnSp>
      <p:sp>
        <p:nvSpPr>
          <p:cNvPr id="52" name="ZoneTexte 51">
            <a:extLst>
              <a:ext uri="{FF2B5EF4-FFF2-40B4-BE49-F238E27FC236}">
                <a16:creationId xmlns:a16="http://schemas.microsoft.com/office/drawing/2014/main" id="{5451805E-F28B-48B0-BF5C-37ECE43232AF}"/>
              </a:ext>
            </a:extLst>
          </p:cNvPr>
          <p:cNvSpPr txBox="1"/>
          <p:nvPr/>
        </p:nvSpPr>
        <p:spPr>
          <a:xfrm>
            <a:off x="335360" y="629885"/>
            <a:ext cx="115823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Une première ouverture de service d’IPRO360° en établissements aura lieu en début d’année 2022 – périmètre cible</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55" name="Espace réservé du numéro de diapositive 1">
            <a:extLst>
              <a:ext uri="{FF2B5EF4-FFF2-40B4-BE49-F238E27FC236}">
                <a16:creationId xmlns:a16="http://schemas.microsoft.com/office/drawing/2014/main" id="{B02FF2A6-F49A-4A9F-85C5-F25960B70AA7}"/>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Tree>
    <p:extLst>
      <p:ext uri="{BB962C8B-B14F-4D97-AF65-F5344CB8AC3E}">
        <p14:creationId xmlns:p14="http://schemas.microsoft.com/office/powerpoint/2010/main" val="2831793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 2">
            <a:extLst>
              <a:ext uri="{FF2B5EF4-FFF2-40B4-BE49-F238E27FC236}">
                <a16:creationId xmlns:a16="http://schemas.microsoft.com/office/drawing/2014/main" id="{772698EC-4B78-456E-B69E-2B8F59930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90" y="1626896"/>
            <a:ext cx="6682782" cy="394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Structure de la fiche « Activité de travail pénitentiaire » (3/3)</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27" name="Rectangle : coins arrondis 26">
            <a:extLst>
              <a:ext uri="{FF2B5EF4-FFF2-40B4-BE49-F238E27FC236}">
                <a16:creationId xmlns:a16="http://schemas.microsoft.com/office/drawing/2014/main" id="{353E3371-6FD1-456C-90EF-636E47AB5C7B}"/>
              </a:ext>
            </a:extLst>
          </p:cNvPr>
          <p:cNvSpPr/>
          <p:nvPr/>
        </p:nvSpPr>
        <p:spPr>
          <a:xfrm>
            <a:off x="303237" y="5126795"/>
            <a:ext cx="2897132" cy="24695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5A15E134-7828-4CF9-9F88-040C9E7EC8E3}"/>
              </a:ext>
            </a:extLst>
          </p:cNvPr>
          <p:cNvPicPr>
            <a:picLocks noChangeAspect="1"/>
          </p:cNvPicPr>
          <p:nvPr/>
        </p:nvPicPr>
        <p:blipFill rotWithShape="1">
          <a:blip r:embed="rId5"/>
          <a:srcRect l="1300" t="8904" r="2004" b="6513"/>
          <a:stretch/>
        </p:blipFill>
        <p:spPr>
          <a:xfrm>
            <a:off x="8184949" y="2178572"/>
            <a:ext cx="2743201" cy="1012055"/>
          </a:xfrm>
          <a:prstGeom prst="rect">
            <a:avLst/>
          </a:prstGeom>
        </p:spPr>
      </p:pic>
      <p:sp>
        <p:nvSpPr>
          <p:cNvPr id="28" name="Espace réservé du texte 8">
            <a:extLst>
              <a:ext uri="{FF2B5EF4-FFF2-40B4-BE49-F238E27FC236}">
                <a16:creationId xmlns:a16="http://schemas.microsoft.com/office/drawing/2014/main" id="{4E03DC69-0807-4C53-A7A1-B164E285F054}"/>
              </a:ext>
            </a:extLst>
          </p:cNvPr>
          <p:cNvSpPr txBox="1">
            <a:spLocks/>
          </p:cNvSpPr>
          <p:nvPr/>
        </p:nvSpPr>
        <p:spPr>
          <a:xfrm>
            <a:off x="7171310" y="1306137"/>
            <a:ext cx="4770481" cy="1884489"/>
          </a:xfrm>
          <a:prstGeom prst="rect">
            <a:avLst/>
          </a:prstGeom>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En cliquant sur la bouton « planning hebdomadaire » une alerte s’affiche automatiquement pour confirmer la sauvegarde des modifications apportées sur la fiche activité. </a:t>
            </a:r>
          </a:p>
          <a:p>
            <a:pPr marL="0" indent="0" algn="just">
              <a:lnSpc>
                <a:spcPts val="1500"/>
              </a:lnSpc>
              <a:spcBef>
                <a:spcPts val="400"/>
              </a:spcBef>
              <a:buNone/>
            </a:pPr>
            <a:r>
              <a:rPr lang="fr-FR" sz="900">
                <a:latin typeface="Marianne" panose="02000000000000000000" pitchFamily="2" charset="0"/>
              </a:rPr>
              <a:t>Pour renseigner les horaires hebdomadaire il faut cliquer sur </a:t>
            </a:r>
          </a:p>
        </p:txBody>
      </p:sp>
      <p:pic>
        <p:nvPicPr>
          <p:cNvPr id="30" name="Image 29" descr="Une image contenant texte&#10;&#10;Description générée automatiquement">
            <a:extLst>
              <a:ext uri="{FF2B5EF4-FFF2-40B4-BE49-F238E27FC236}">
                <a16:creationId xmlns:a16="http://schemas.microsoft.com/office/drawing/2014/main" id="{BEDA84E4-BC94-4A87-91FE-58F38D1EFE32}"/>
              </a:ext>
            </a:extLst>
          </p:cNvPr>
          <p:cNvPicPr>
            <a:picLocks noChangeAspect="1"/>
          </p:cNvPicPr>
          <p:nvPr/>
        </p:nvPicPr>
        <p:blipFill rotWithShape="1">
          <a:blip r:embed="rId5"/>
          <a:srcRect l="87020" t="74812" r="3400" b="9037"/>
          <a:stretch/>
        </p:blipFill>
        <p:spPr>
          <a:xfrm>
            <a:off x="10669110" y="1979059"/>
            <a:ext cx="259040" cy="184206"/>
          </a:xfrm>
          <a:prstGeom prst="rect">
            <a:avLst/>
          </a:prstGeom>
        </p:spPr>
      </p:pic>
      <p:pic>
        <p:nvPicPr>
          <p:cNvPr id="5" name="Image 4">
            <a:extLst>
              <a:ext uri="{FF2B5EF4-FFF2-40B4-BE49-F238E27FC236}">
                <a16:creationId xmlns:a16="http://schemas.microsoft.com/office/drawing/2014/main" id="{4BC4D540-4647-42FB-8140-4CB2955FECC3}"/>
              </a:ext>
            </a:extLst>
          </p:cNvPr>
          <p:cNvPicPr>
            <a:picLocks noChangeAspect="1"/>
          </p:cNvPicPr>
          <p:nvPr/>
        </p:nvPicPr>
        <p:blipFill rotWithShape="1">
          <a:blip r:embed="rId6"/>
          <a:srcRect l="1288" t="1747" r="2493" b="3059"/>
          <a:stretch/>
        </p:blipFill>
        <p:spPr>
          <a:xfrm>
            <a:off x="7773025" y="3227661"/>
            <a:ext cx="3803397" cy="2526733"/>
          </a:xfrm>
          <a:prstGeom prst="rect">
            <a:avLst/>
          </a:prstGeom>
        </p:spPr>
      </p:pic>
      <p:cxnSp>
        <p:nvCxnSpPr>
          <p:cNvPr id="31" name="Connecteur en arc 24">
            <a:extLst>
              <a:ext uri="{FF2B5EF4-FFF2-40B4-BE49-F238E27FC236}">
                <a16:creationId xmlns:a16="http://schemas.microsoft.com/office/drawing/2014/main" id="{5B027DA3-D1B0-4FE1-89CF-34844ABC1F5D}"/>
              </a:ext>
            </a:extLst>
          </p:cNvPr>
          <p:cNvCxnSpPr>
            <a:cxnSpLocks/>
            <a:stCxn id="27" idx="0"/>
          </p:cNvCxnSpPr>
          <p:nvPr/>
        </p:nvCxnSpPr>
        <p:spPr>
          <a:xfrm rot="5400000" flipH="1" flipV="1">
            <a:off x="4315494" y="1550064"/>
            <a:ext cx="1013041" cy="6140422"/>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Espace réservé du texte 8">
            <a:extLst>
              <a:ext uri="{FF2B5EF4-FFF2-40B4-BE49-F238E27FC236}">
                <a16:creationId xmlns:a16="http://schemas.microsoft.com/office/drawing/2014/main" id="{EB4E389F-CEAE-48CC-B144-94B80BA7C2F4}"/>
              </a:ext>
            </a:extLst>
          </p:cNvPr>
          <p:cNvSpPr txBox="1">
            <a:spLocks/>
          </p:cNvSpPr>
          <p:nvPr/>
        </p:nvSpPr>
        <p:spPr>
          <a:xfrm>
            <a:off x="457903" y="5556367"/>
            <a:ext cx="3582765" cy="1200166"/>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200"/>
              </a:lnSpc>
              <a:spcBef>
                <a:spcPts val="400"/>
              </a:spcBef>
              <a:buNone/>
            </a:pPr>
            <a:r>
              <a:rPr lang="fr-FR" sz="800" i="1">
                <a:solidFill>
                  <a:srgbClr val="7030A0"/>
                </a:solidFill>
                <a:latin typeface="Marianne" panose="02000000000000000000" pitchFamily="2" charset="0"/>
              </a:rPr>
              <a:t>Si les horaires sont identiques pour plusieurs jours, vous pouvez les saisir une seule fois dans les premiers champs « horaires génériques ».</a:t>
            </a:r>
          </a:p>
          <a:p>
            <a:pPr marL="0" indent="0" algn="just">
              <a:lnSpc>
                <a:spcPts val="1200"/>
              </a:lnSpc>
              <a:spcBef>
                <a:spcPts val="400"/>
              </a:spcBef>
              <a:buNone/>
            </a:pPr>
            <a:r>
              <a:rPr lang="fr-FR" sz="800" i="1">
                <a:solidFill>
                  <a:srgbClr val="7030A0"/>
                </a:solidFill>
                <a:latin typeface="Marianne" panose="02000000000000000000" pitchFamily="2" charset="0"/>
              </a:rPr>
              <a:t>Ensuite, cochez les jours concernés : les horaires y sont dupliqués.</a:t>
            </a:r>
          </a:p>
          <a:p>
            <a:pPr marL="0" indent="0" algn="just">
              <a:lnSpc>
                <a:spcPts val="1200"/>
              </a:lnSpc>
              <a:spcBef>
                <a:spcPts val="400"/>
              </a:spcBef>
              <a:buNone/>
            </a:pPr>
            <a:r>
              <a:rPr lang="fr-FR" sz="800" i="1">
                <a:solidFill>
                  <a:srgbClr val="7030A0"/>
                </a:solidFill>
                <a:latin typeface="Marianne" panose="02000000000000000000" pitchFamily="2" charset="0"/>
              </a:rPr>
              <a:t>Si un horaire est spécifique, vous pouvez le modifier, après avoir dupliqué les horaires génériques. Exemple ci-contre : 16h le vendredi contre 16h30 les autres jours.</a:t>
            </a:r>
          </a:p>
        </p:txBody>
      </p:sp>
      <p:pic>
        <p:nvPicPr>
          <p:cNvPr id="36" name="Graphique 35" descr="Informations avec un remplissage uni">
            <a:extLst>
              <a:ext uri="{FF2B5EF4-FFF2-40B4-BE49-F238E27FC236}">
                <a16:creationId xmlns:a16="http://schemas.microsoft.com/office/drawing/2014/main" id="{B98263BC-7466-4A5C-9E4A-F097242CC3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3607" y="5443862"/>
            <a:ext cx="251356" cy="251356"/>
          </a:xfrm>
          <a:prstGeom prst="rect">
            <a:avLst/>
          </a:prstGeom>
        </p:spPr>
      </p:pic>
      <p:sp>
        <p:nvSpPr>
          <p:cNvPr id="40" name="Espace réservé du texte 8">
            <a:extLst>
              <a:ext uri="{FF2B5EF4-FFF2-40B4-BE49-F238E27FC236}">
                <a16:creationId xmlns:a16="http://schemas.microsoft.com/office/drawing/2014/main" id="{F55DBEDC-6255-46C9-8EA5-07618C018D9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2" name="Espace réservé du texte 8">
            <a:extLst>
              <a:ext uri="{FF2B5EF4-FFF2-40B4-BE49-F238E27FC236}">
                <a16:creationId xmlns:a16="http://schemas.microsoft.com/office/drawing/2014/main" id="{916C4D4D-CA6F-4CD9-9F45-B19A27207291}"/>
              </a:ext>
            </a:extLst>
          </p:cNvPr>
          <p:cNvSpPr txBox="1">
            <a:spLocks/>
          </p:cNvSpPr>
          <p:nvPr/>
        </p:nvSpPr>
        <p:spPr>
          <a:xfrm>
            <a:off x="4698560" y="5726362"/>
            <a:ext cx="4561395" cy="1000524"/>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1500"/>
              </a:lnSpc>
              <a:buFont typeface="Wingdings" panose="05000000000000000000" pitchFamily="2" charset="2"/>
              <a:buChar char="à"/>
            </a:pPr>
            <a:r>
              <a:rPr lang="fr-FR" sz="900">
                <a:latin typeface="Marianne" panose="02000000000000000000" pitchFamily="2" charset="0"/>
                <a:sym typeface="Wingdings" panose="05000000000000000000" pitchFamily="2" charset="2"/>
              </a:rPr>
              <a:t>Le planning correspond aux horaires de l’activité et non aux horaires d’accès aux ateliers pour le partenaire, ni aux cycles de travail individuels.</a:t>
            </a:r>
          </a:p>
          <a:p>
            <a:pPr algn="just">
              <a:lnSpc>
                <a:spcPts val="1500"/>
              </a:lnSpc>
              <a:buFont typeface="Wingdings" panose="05000000000000000000" pitchFamily="2" charset="2"/>
              <a:buChar char="à"/>
            </a:pPr>
            <a:r>
              <a:rPr lang="fr-FR" sz="900">
                <a:latin typeface="Marianne" panose="02000000000000000000" pitchFamily="2" charset="0"/>
              </a:rPr>
              <a:t>Pour sauvegarder les données renseignées, il faut appuyer sur         puis enregistrer vos modification en cliquant sur  l’icône</a:t>
            </a:r>
          </a:p>
        </p:txBody>
      </p:sp>
      <p:pic>
        <p:nvPicPr>
          <p:cNvPr id="23" name="Image 22">
            <a:extLst>
              <a:ext uri="{FF2B5EF4-FFF2-40B4-BE49-F238E27FC236}">
                <a16:creationId xmlns:a16="http://schemas.microsoft.com/office/drawing/2014/main" id="{58AFAD71-5C87-4DE4-817C-AFAD072803E1}"/>
              </a:ext>
            </a:extLst>
          </p:cNvPr>
          <p:cNvPicPr>
            <a:picLocks noChangeAspect="1"/>
          </p:cNvPicPr>
          <p:nvPr/>
        </p:nvPicPr>
        <p:blipFill rotWithShape="1">
          <a:blip r:embed="rId9"/>
          <a:srcRect l="92020" t="82210" r="3479" b="7755"/>
          <a:stretch/>
        </p:blipFill>
        <p:spPr>
          <a:xfrm>
            <a:off x="8599585" y="6306614"/>
            <a:ext cx="235430" cy="207920"/>
          </a:xfrm>
          <a:prstGeom prst="rect">
            <a:avLst/>
          </a:prstGeom>
          <a:effectLst/>
        </p:spPr>
      </p:pic>
      <p:pic>
        <p:nvPicPr>
          <p:cNvPr id="24" name="Image 23" descr="Une image contenant texte&#10;&#10;Description générée automatiquement">
            <a:extLst>
              <a:ext uri="{FF2B5EF4-FFF2-40B4-BE49-F238E27FC236}">
                <a16:creationId xmlns:a16="http://schemas.microsoft.com/office/drawing/2014/main" id="{023D8630-3D5D-4FBD-ACF3-1B4CB8ED8978}"/>
              </a:ext>
            </a:extLst>
          </p:cNvPr>
          <p:cNvPicPr>
            <a:picLocks noChangeAspect="1"/>
          </p:cNvPicPr>
          <p:nvPr/>
        </p:nvPicPr>
        <p:blipFill rotWithShape="1">
          <a:blip r:embed="rId10"/>
          <a:srcRect l="16520" t="-1853" r="19064" b="18739"/>
          <a:stretch/>
        </p:blipFill>
        <p:spPr>
          <a:xfrm>
            <a:off x="7899046" y="6439181"/>
            <a:ext cx="257452" cy="261839"/>
          </a:xfrm>
          <a:prstGeom prst="rect">
            <a:avLst/>
          </a:prstGeom>
        </p:spPr>
      </p:pic>
    </p:spTree>
    <p:extLst>
      <p:ext uri="{BB962C8B-B14F-4D97-AF65-F5344CB8AC3E}">
        <p14:creationId xmlns:p14="http://schemas.microsoft.com/office/powerpoint/2010/main" val="1396649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Une image contenant texte, capture d’écran, intérieur&#10;&#10;Description générée automatiquement">
            <a:extLst>
              <a:ext uri="{FF2B5EF4-FFF2-40B4-BE49-F238E27FC236}">
                <a16:creationId xmlns:a16="http://schemas.microsoft.com/office/drawing/2014/main" id="{5BF38E71-597A-4C6F-89B8-E1F8CBF395E4}"/>
              </a:ext>
            </a:extLst>
          </p:cNvPr>
          <p:cNvPicPr>
            <a:picLocks noChangeAspect="1"/>
          </p:cNvPicPr>
          <p:nvPr/>
        </p:nvPicPr>
        <p:blipFill rotWithShape="1">
          <a:blip r:embed="rId3"/>
          <a:srcRect l="10973" t="3601" r="1123" b="7"/>
          <a:stretch/>
        </p:blipFill>
        <p:spPr>
          <a:xfrm>
            <a:off x="3068655" y="1668017"/>
            <a:ext cx="7960858" cy="3858450"/>
          </a:xfrm>
          <a:prstGeom prst="rect">
            <a:avLst/>
          </a:prstGeom>
        </p:spPr>
      </p:pic>
      <p:sp>
        <p:nvSpPr>
          <p:cNvPr id="6" name="ZoneTexte 5">
            <a:extLst>
              <a:ext uri="{FF2B5EF4-FFF2-40B4-BE49-F238E27FC236}">
                <a16:creationId xmlns:a16="http://schemas.microsoft.com/office/drawing/2014/main" id="{03F83FB8-3ED9-4C65-AA46-6BECFB49EC05}"/>
              </a:ext>
            </a:extLst>
          </p:cNvPr>
          <p:cNvSpPr txBox="1"/>
          <p:nvPr/>
        </p:nvSpPr>
        <p:spPr>
          <a:xfrm>
            <a:off x="335359" y="629885"/>
            <a:ext cx="11843025"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Gestion de la fiche « Activité de travail » (1/2)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64" name="Rectangle : coins arrondis 63">
            <a:extLst>
              <a:ext uri="{FF2B5EF4-FFF2-40B4-BE49-F238E27FC236}">
                <a16:creationId xmlns:a16="http://schemas.microsoft.com/office/drawing/2014/main" id="{3DF49042-351E-4B0E-BF67-13D862D8CD98}"/>
              </a:ext>
            </a:extLst>
          </p:cNvPr>
          <p:cNvSpPr/>
          <p:nvPr/>
        </p:nvSpPr>
        <p:spPr>
          <a:xfrm>
            <a:off x="3513508" y="1766833"/>
            <a:ext cx="673096" cy="719717"/>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en arc 24">
            <a:extLst>
              <a:ext uri="{FF2B5EF4-FFF2-40B4-BE49-F238E27FC236}">
                <a16:creationId xmlns:a16="http://schemas.microsoft.com/office/drawing/2014/main" id="{3BBE9C52-74FF-40CE-855F-8C47E86A1DC5}"/>
              </a:ext>
            </a:extLst>
          </p:cNvPr>
          <p:cNvCxnSpPr>
            <a:cxnSpLocks/>
            <a:stCxn id="64" idx="2"/>
            <a:endCxn id="18" idx="3"/>
          </p:cNvCxnSpPr>
          <p:nvPr/>
        </p:nvCxnSpPr>
        <p:spPr>
          <a:xfrm rot="5400000">
            <a:off x="2687320" y="3224866"/>
            <a:ext cx="1901052" cy="424421"/>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0" name="Image 29" descr="Une image contenant texte, capture d’écran, portable, ordinateur&#10;&#10;Description générée automatiquement">
            <a:extLst>
              <a:ext uri="{FF2B5EF4-FFF2-40B4-BE49-F238E27FC236}">
                <a16:creationId xmlns:a16="http://schemas.microsoft.com/office/drawing/2014/main" id="{78A659F6-1CE7-465D-8FB4-F401A6CD726A}"/>
              </a:ext>
            </a:extLst>
          </p:cNvPr>
          <p:cNvPicPr>
            <a:picLocks noChangeAspect="1"/>
          </p:cNvPicPr>
          <p:nvPr/>
        </p:nvPicPr>
        <p:blipFill rotWithShape="1">
          <a:blip r:embed="rId5"/>
          <a:srcRect l="23056" t="79691" r="73449" b="15280"/>
          <a:stretch/>
        </p:blipFill>
        <p:spPr>
          <a:xfrm>
            <a:off x="8704571" y="5286250"/>
            <a:ext cx="426129" cy="240217"/>
          </a:xfrm>
          <a:prstGeom prst="rect">
            <a:avLst/>
          </a:prstGeom>
        </p:spPr>
      </p:pic>
      <p:sp>
        <p:nvSpPr>
          <p:cNvPr id="32" name="Espace réservé du texte 8">
            <a:extLst>
              <a:ext uri="{FF2B5EF4-FFF2-40B4-BE49-F238E27FC236}">
                <a16:creationId xmlns:a16="http://schemas.microsoft.com/office/drawing/2014/main" id="{98B54FA5-D67C-47F2-9A43-946BEEDFD3B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18" name="Espace réservé du texte 8">
            <a:extLst>
              <a:ext uri="{FF2B5EF4-FFF2-40B4-BE49-F238E27FC236}">
                <a16:creationId xmlns:a16="http://schemas.microsoft.com/office/drawing/2014/main" id="{E1F2E439-8990-40D3-9BD9-126D378A69B3}"/>
              </a:ext>
            </a:extLst>
          </p:cNvPr>
          <p:cNvSpPr txBox="1">
            <a:spLocks/>
          </p:cNvSpPr>
          <p:nvPr/>
        </p:nvSpPr>
        <p:spPr>
          <a:xfrm>
            <a:off x="62571" y="2285303"/>
            <a:ext cx="3363064" cy="4204597"/>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L’action « suspendre » permet </a:t>
            </a:r>
            <a:r>
              <a:rPr lang="fr-FR" sz="900" b="1">
                <a:latin typeface="Marianne" panose="02000000000000000000" pitchFamily="2" charset="0"/>
              </a:rPr>
              <a:t>d’arrêter de manière temporaire une activité</a:t>
            </a:r>
            <a:r>
              <a:rPr lang="fr-FR" sz="900">
                <a:latin typeface="Marianne" panose="02000000000000000000" pitchFamily="2" charset="0"/>
              </a:rPr>
              <a:t>. Cette dernière pourra être réactivée par la suite. Par exemple, une activité peut être suspendue en cas d’arrêt temporaire lié à la situation sanitaire ou à une forte baisse de l’activité pour le partenaire. </a:t>
            </a:r>
          </a:p>
          <a:p>
            <a:pPr marL="0" indent="0" algn="just">
              <a:lnSpc>
                <a:spcPts val="1500"/>
              </a:lnSpc>
              <a:buNone/>
            </a:pPr>
            <a:r>
              <a:rPr lang="fr-FR" sz="900">
                <a:latin typeface="Marianne" panose="02000000000000000000" pitchFamily="2" charset="0"/>
              </a:rPr>
              <a:t>Pour valider la suspension, il est nécessaire de renseigner un type de suspension : </a:t>
            </a: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r>
              <a:rPr lang="fr-FR" sz="900">
                <a:latin typeface="Marianne" panose="02000000000000000000" pitchFamily="2" charset="0"/>
              </a:rPr>
              <a:t>Une fois la suspension confirmée, le statut de l’activité passe à « Suspendu ». Il est ensuite possible de réactiver l’activité ou de la supprimer, depuis le menu « autres actions »</a:t>
            </a:r>
          </a:p>
        </p:txBody>
      </p:sp>
      <p:pic>
        <p:nvPicPr>
          <p:cNvPr id="19" name="Image 18">
            <a:extLst>
              <a:ext uri="{FF2B5EF4-FFF2-40B4-BE49-F238E27FC236}">
                <a16:creationId xmlns:a16="http://schemas.microsoft.com/office/drawing/2014/main" id="{F010D1F7-0A41-4B74-B84C-5591BF227B62}"/>
              </a:ext>
            </a:extLst>
          </p:cNvPr>
          <p:cNvPicPr>
            <a:picLocks noChangeAspect="1"/>
          </p:cNvPicPr>
          <p:nvPr/>
        </p:nvPicPr>
        <p:blipFill rotWithShape="1">
          <a:blip r:embed="rId6"/>
          <a:srcRect l="1542" t="3021" r="2671" b="4824"/>
          <a:stretch/>
        </p:blipFill>
        <p:spPr>
          <a:xfrm>
            <a:off x="182947" y="4031810"/>
            <a:ext cx="3184403" cy="1669100"/>
          </a:xfrm>
          <a:prstGeom prst="rect">
            <a:avLst/>
          </a:prstGeom>
        </p:spPr>
      </p:pic>
      <p:sp>
        <p:nvSpPr>
          <p:cNvPr id="21" name="Espace réservé du texte 8">
            <a:extLst>
              <a:ext uri="{FF2B5EF4-FFF2-40B4-BE49-F238E27FC236}">
                <a16:creationId xmlns:a16="http://schemas.microsoft.com/office/drawing/2014/main" id="{82760420-54B3-42C4-AA85-657D1B25A1C1}"/>
              </a:ext>
            </a:extLst>
          </p:cNvPr>
          <p:cNvSpPr txBox="1">
            <a:spLocks/>
          </p:cNvSpPr>
          <p:nvPr/>
        </p:nvSpPr>
        <p:spPr>
          <a:xfrm>
            <a:off x="8474419" y="1766833"/>
            <a:ext cx="3363064" cy="4900663"/>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dirty="0">
                <a:latin typeface="Marianne" panose="02000000000000000000" pitchFamily="2" charset="0"/>
              </a:rPr>
              <a:t>L’action « clôturer » permet de </a:t>
            </a:r>
            <a:r>
              <a:rPr lang="fr-FR" sz="900" b="1" dirty="0">
                <a:latin typeface="Marianne" panose="02000000000000000000" pitchFamily="2" charset="0"/>
              </a:rPr>
              <a:t>fermer définitivement la fiche activité</a:t>
            </a:r>
            <a:r>
              <a:rPr lang="fr-FR" sz="900" dirty="0">
                <a:latin typeface="Marianne" panose="02000000000000000000" pitchFamily="2" charset="0"/>
              </a:rPr>
              <a:t>. La clôture est recommandée en cas d’arrêt définitif de l’activité. Celle-ci ne s’affichera plus dans la liste des activités. </a:t>
            </a:r>
          </a:p>
          <a:p>
            <a:pPr marL="0" indent="0" algn="just">
              <a:lnSpc>
                <a:spcPts val="1500"/>
              </a:lnSpc>
              <a:buNone/>
            </a:pPr>
            <a:r>
              <a:rPr lang="fr-FR" sz="900" dirty="0">
                <a:latin typeface="Marianne" panose="02000000000000000000" pitchFamily="2" charset="0"/>
              </a:rPr>
              <a:t>Pour valider la clôture, il est nécessaire de renseigner un type de clôture :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r>
              <a:rPr lang="fr-FR" sz="900" dirty="0">
                <a:latin typeface="Marianne" panose="02000000000000000000" pitchFamily="2" charset="0"/>
              </a:rPr>
              <a:t>Une fois la clôture confirmée, le statut de l’activité passe à « Fermé ». L’activité ne s’affiche plus dans la liste des activités dès que l’utilisateur quitte la fiche. Avant de quitter la fiche, il lui est possible de la supprimer, depuis le menu « autres actions » </a:t>
            </a:r>
          </a:p>
          <a:p>
            <a:pPr marL="0" indent="0" algn="just">
              <a:lnSpc>
                <a:spcPts val="1500"/>
              </a:lnSpc>
              <a:buNone/>
            </a:pPr>
            <a:r>
              <a:rPr lang="fr-FR" sz="900" dirty="0">
                <a:latin typeface="Marianne" panose="02000000000000000000" pitchFamily="2" charset="0"/>
              </a:rPr>
              <a:t>Afin de conserver un historique des activités, la suppression n’est préconisée qu’en cas de création par erreur d’une fiche activité.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p:txBody>
      </p:sp>
      <p:pic>
        <p:nvPicPr>
          <p:cNvPr id="20" name="Image 19">
            <a:extLst>
              <a:ext uri="{FF2B5EF4-FFF2-40B4-BE49-F238E27FC236}">
                <a16:creationId xmlns:a16="http://schemas.microsoft.com/office/drawing/2014/main" id="{44E2178F-5E2D-4E56-A731-7BE9102E945A}"/>
              </a:ext>
            </a:extLst>
          </p:cNvPr>
          <p:cNvPicPr>
            <a:picLocks noChangeAspect="1"/>
          </p:cNvPicPr>
          <p:nvPr/>
        </p:nvPicPr>
        <p:blipFill rotWithShape="1">
          <a:blip r:embed="rId7"/>
          <a:srcRect l="2172" t="2296" r="2189" b="3926"/>
          <a:stretch/>
        </p:blipFill>
        <p:spPr>
          <a:xfrm>
            <a:off x="8653080" y="3118151"/>
            <a:ext cx="3184403" cy="1677899"/>
          </a:xfrm>
          <a:prstGeom prst="rect">
            <a:avLst/>
          </a:prstGeom>
        </p:spPr>
      </p:pic>
      <p:cxnSp>
        <p:nvCxnSpPr>
          <p:cNvPr id="33" name="Connecteur en arc 24">
            <a:extLst>
              <a:ext uri="{FF2B5EF4-FFF2-40B4-BE49-F238E27FC236}">
                <a16:creationId xmlns:a16="http://schemas.microsoft.com/office/drawing/2014/main" id="{5D9808DA-4852-4610-AC73-A694E9457064}"/>
              </a:ext>
            </a:extLst>
          </p:cNvPr>
          <p:cNvCxnSpPr>
            <a:cxnSpLocks/>
            <a:stCxn id="64" idx="0"/>
            <a:endCxn id="21" idx="0"/>
          </p:cNvCxnSpPr>
          <p:nvPr/>
        </p:nvCxnSpPr>
        <p:spPr>
          <a:xfrm rot="5400000" flipH="1" flipV="1">
            <a:off x="7003003" y="-1386114"/>
            <a:ext cx="12700" cy="6305895"/>
          </a:xfrm>
          <a:prstGeom prst="curvedConnector3">
            <a:avLst>
              <a:gd name="adj1" fmla="val 180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Espace réservé du texte 8">
            <a:extLst>
              <a:ext uri="{FF2B5EF4-FFF2-40B4-BE49-F238E27FC236}">
                <a16:creationId xmlns:a16="http://schemas.microsoft.com/office/drawing/2014/main" id="{CEC293E5-5C5F-4FF2-AE0E-AAE77599DACB}"/>
              </a:ext>
            </a:extLst>
          </p:cNvPr>
          <p:cNvSpPr txBox="1">
            <a:spLocks/>
          </p:cNvSpPr>
          <p:nvPr/>
        </p:nvSpPr>
        <p:spPr>
          <a:xfrm>
            <a:off x="3725946" y="4808751"/>
            <a:ext cx="4448162" cy="2003304"/>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Aft>
                <a:spcPts val="300"/>
              </a:spcAft>
              <a:buNone/>
            </a:pPr>
            <a:r>
              <a:rPr lang="fr-FR" sz="800">
                <a:latin typeface="Marianne" panose="02000000000000000000" pitchFamily="2" charset="0"/>
              </a:rPr>
              <a:t>Les activités « clôturées » qui ne s’affichent plus dans la liste du tableau de bord, peuvent être retrouvées dans les archives.</a:t>
            </a:r>
          </a:p>
          <a:p>
            <a:pPr marL="0" indent="0" algn="just">
              <a:lnSpc>
                <a:spcPts val="1500"/>
              </a:lnSpc>
              <a:spcBef>
                <a:spcPts val="0"/>
              </a:spcBef>
              <a:spcAft>
                <a:spcPts val="300"/>
              </a:spcAft>
              <a:buNone/>
            </a:pPr>
            <a:r>
              <a:rPr lang="fr-FR" sz="800">
                <a:latin typeface="Marianne" panose="02000000000000000000" pitchFamily="2" charset="0"/>
              </a:rPr>
              <a:t>Depuis le menu « Recherche avancée », cliquez sur « afficher archives » puis « appliquer » pour afficher la liste des activités clôturées. Les activités « supprimées ne s’affichent pas dans les archives puisqu’elles sont supprimées définitivement de l’outil.</a:t>
            </a:r>
          </a:p>
          <a:p>
            <a:pPr marL="0" indent="0" algn="just">
              <a:lnSpc>
                <a:spcPts val="1300"/>
              </a:lnSpc>
              <a:spcBef>
                <a:spcPts val="600"/>
              </a:spcBef>
              <a:buNone/>
            </a:pPr>
            <a:endParaRPr lang="fr-FR" sz="800">
              <a:latin typeface="Marianne" panose="02000000000000000000" pitchFamily="2" charset="0"/>
            </a:endParaRPr>
          </a:p>
        </p:txBody>
      </p:sp>
      <p:pic>
        <p:nvPicPr>
          <p:cNvPr id="25" name="Image 24" descr="Une image contenant texte&#10;&#10;Description générée automatiquement">
            <a:extLst>
              <a:ext uri="{FF2B5EF4-FFF2-40B4-BE49-F238E27FC236}">
                <a16:creationId xmlns:a16="http://schemas.microsoft.com/office/drawing/2014/main" id="{EDB2AE68-ACD1-4C7C-93D1-5AA41AD8C49B}"/>
              </a:ext>
            </a:extLst>
          </p:cNvPr>
          <p:cNvPicPr>
            <a:picLocks noChangeAspect="1"/>
          </p:cNvPicPr>
          <p:nvPr/>
        </p:nvPicPr>
        <p:blipFill>
          <a:blip r:embed="rId8"/>
          <a:stretch>
            <a:fillRect/>
          </a:stretch>
        </p:blipFill>
        <p:spPr>
          <a:xfrm>
            <a:off x="4944310" y="5847465"/>
            <a:ext cx="2011433" cy="946834"/>
          </a:xfrm>
          <a:prstGeom prst="rect">
            <a:avLst/>
          </a:prstGeom>
        </p:spPr>
      </p:pic>
    </p:spTree>
    <p:extLst>
      <p:ext uri="{BB962C8B-B14F-4D97-AF65-F5344CB8AC3E}">
        <p14:creationId xmlns:p14="http://schemas.microsoft.com/office/powerpoint/2010/main" val="2866282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59" y="629885"/>
            <a:ext cx="11843025" cy="523220"/>
          </a:xfrm>
          <a:prstGeom prst="rect">
            <a:avLst/>
          </a:prstGeom>
          <a:noFill/>
        </p:spPr>
        <p:txBody>
          <a:bodyPr wrap="square" lIns="91440" tIns="45720" rIns="91440" bIns="45720" rtlCol="0" anchor="t">
            <a:spAutoFit/>
          </a:bodyPr>
          <a:lstStyle/>
          <a:p>
            <a:pPr>
              <a:defRPr/>
            </a:pPr>
            <a:r>
              <a:rPr lang="fr-FR" sz="2800" b="1">
                <a:solidFill>
                  <a:srgbClr val="494F57"/>
                </a:solidFill>
                <a:latin typeface="Marianne"/>
              </a:rPr>
              <a:t>Gestion de la fiche « Activité de travail » (2/2)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32" name="Espace réservé du texte 8">
            <a:extLst>
              <a:ext uri="{FF2B5EF4-FFF2-40B4-BE49-F238E27FC236}">
                <a16:creationId xmlns:a16="http://schemas.microsoft.com/office/drawing/2014/main" id="{98B54FA5-D67C-47F2-9A43-946BEEDFD3B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1" name="Espace réservé du texte 8">
            <a:extLst>
              <a:ext uri="{FF2B5EF4-FFF2-40B4-BE49-F238E27FC236}">
                <a16:creationId xmlns:a16="http://schemas.microsoft.com/office/drawing/2014/main" id="{82760420-54B3-42C4-AA85-657D1B25A1C1}"/>
              </a:ext>
            </a:extLst>
          </p:cNvPr>
          <p:cNvSpPr txBox="1">
            <a:spLocks/>
          </p:cNvSpPr>
          <p:nvPr/>
        </p:nvSpPr>
        <p:spPr>
          <a:xfrm>
            <a:off x="199754" y="1677691"/>
            <a:ext cx="2721246" cy="3897610"/>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Afin de faciliter la saisie de nouvelles activités, l’utilisateur peut décider de dupliquer une activité travail existante. </a:t>
            </a:r>
          </a:p>
          <a:p>
            <a:pPr marL="0" indent="0" algn="just">
              <a:lnSpc>
                <a:spcPts val="1500"/>
              </a:lnSpc>
              <a:buNone/>
            </a:pPr>
            <a:r>
              <a:rPr lang="fr-FR" sz="900">
                <a:latin typeface="Marianne" panose="02000000000000000000" pitchFamily="2" charset="0"/>
              </a:rPr>
              <a:t>Pour cela il doit se rendre sur la fiche activité travail concernée puis cliquer sur « autres actions » puis sur « Dupliquer »</a:t>
            </a: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r>
              <a:rPr lang="fr-FR" sz="900">
                <a:latin typeface="Marianne" panose="02000000000000000000" pitchFamily="2" charset="0"/>
              </a:rPr>
              <a:t>Une nouvelle fiche activité travail s’ouvre dans un nouvel onglet. Cette fiche reprend les données de l’activité dupliquée, à l’exception de l’établissement pénitentiaire qui doit être saisi. </a:t>
            </a:r>
          </a:p>
          <a:p>
            <a:pPr marL="0" indent="0" algn="just">
              <a:lnSpc>
                <a:spcPts val="1500"/>
              </a:lnSpc>
              <a:buNone/>
            </a:pPr>
            <a:r>
              <a:rPr lang="fr-FR" sz="900">
                <a:latin typeface="Marianne" panose="02000000000000000000" pitchFamily="2" charset="0"/>
              </a:rPr>
              <a:t>L’utilisateur doit sauvegarder la fiche activité afin de confirmer sa création. </a:t>
            </a: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p:txBody>
      </p:sp>
      <p:pic>
        <p:nvPicPr>
          <p:cNvPr id="22" name="Image 21" descr="Une image contenant texte, capture d’écran, portable, ordinateur&#10;&#10;Description générée automatiquement">
            <a:extLst>
              <a:ext uri="{FF2B5EF4-FFF2-40B4-BE49-F238E27FC236}">
                <a16:creationId xmlns:a16="http://schemas.microsoft.com/office/drawing/2014/main" id="{411AC123-7CDB-4C6D-9B68-E0B059AF7FB8}"/>
              </a:ext>
            </a:extLst>
          </p:cNvPr>
          <p:cNvPicPr>
            <a:picLocks noChangeAspect="1"/>
          </p:cNvPicPr>
          <p:nvPr/>
        </p:nvPicPr>
        <p:blipFill rotWithShape="1">
          <a:blip r:embed="rId4"/>
          <a:srcRect l="17928" t="8570" r="75005" b="71809"/>
          <a:stretch/>
        </p:blipFill>
        <p:spPr>
          <a:xfrm>
            <a:off x="1151449" y="3100407"/>
            <a:ext cx="808735" cy="879622"/>
          </a:xfrm>
          <a:prstGeom prst="rect">
            <a:avLst/>
          </a:prstGeom>
        </p:spPr>
      </p:pic>
      <p:pic>
        <p:nvPicPr>
          <p:cNvPr id="2050" name="Image 2">
            <a:extLst>
              <a:ext uri="{FF2B5EF4-FFF2-40B4-BE49-F238E27FC236}">
                <a16:creationId xmlns:a16="http://schemas.microsoft.com/office/drawing/2014/main" id="{CBB0E8AC-3461-4774-9515-5DAB031FF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264" y="1618112"/>
            <a:ext cx="861695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 coins arrondis 24">
            <a:extLst>
              <a:ext uri="{FF2B5EF4-FFF2-40B4-BE49-F238E27FC236}">
                <a16:creationId xmlns:a16="http://schemas.microsoft.com/office/drawing/2014/main" id="{63E62871-5339-491F-A50F-398CAA7D1EBA}"/>
              </a:ext>
            </a:extLst>
          </p:cNvPr>
          <p:cNvSpPr/>
          <p:nvPr/>
        </p:nvSpPr>
        <p:spPr>
          <a:xfrm>
            <a:off x="7377738" y="3146011"/>
            <a:ext cx="3912561" cy="384589"/>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CB5EED04-1C31-4871-8506-B13783ADC921}"/>
              </a:ext>
            </a:extLst>
          </p:cNvPr>
          <p:cNvCxnSpPr>
            <a:cxnSpLocks/>
            <a:stCxn id="21" idx="3"/>
            <a:endCxn id="25" idx="1"/>
          </p:cNvCxnSpPr>
          <p:nvPr/>
        </p:nvCxnSpPr>
        <p:spPr>
          <a:xfrm flipV="1">
            <a:off x="2921000" y="3338306"/>
            <a:ext cx="4456738" cy="28819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627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Espace réservé du numéro de diapositive 1">
            <a:extLst>
              <a:ext uri="{FF2B5EF4-FFF2-40B4-BE49-F238E27FC236}">
                <a16:creationId xmlns:a16="http://schemas.microsoft.com/office/drawing/2014/main" id="{6C7E9696-CEB6-4B3B-9D29-299A95057230}"/>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8" name="Rectangle 7">
            <a:extLst>
              <a:ext uri="{FF2B5EF4-FFF2-40B4-BE49-F238E27FC236}">
                <a16:creationId xmlns:a16="http://schemas.microsoft.com/office/drawing/2014/main" id="{9BED926C-FA14-469E-AD5F-34954579B2E5}"/>
              </a:ext>
            </a:extLst>
          </p:cNvPr>
          <p:cNvSpPr/>
          <p:nvPr/>
        </p:nvSpPr>
        <p:spPr>
          <a:xfrm>
            <a:off x="424200" y="1714814"/>
            <a:ext cx="11343600" cy="1431516"/>
          </a:xfrm>
          <a:prstGeom prst="rect">
            <a:avLst/>
          </a:prstGeom>
          <a:noFill/>
          <a:ln w="25400" cap="flat" cmpd="sng" algn="ctr">
            <a:solidFill>
              <a:srgbClr val="7CA180"/>
            </a:solid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a:t>
            </a:r>
            <a:r>
              <a:rPr lang="fr-FR" b="1" kern="0">
                <a:solidFill>
                  <a:srgbClr val="7CA180"/>
                </a:solidFill>
                <a:latin typeface="Marianne"/>
              </a:rPr>
              <a:t>1</a:t>
            </a:r>
            <a:endParaRPr kumimoji="0" lang="fr-FR" sz="1800" b="1" i="0" u="none" strike="noStrike" kern="0" cap="none" spc="0" normalizeH="0" baseline="0" noProof="0">
              <a:ln>
                <a:noFill/>
              </a:ln>
              <a:solidFill>
                <a:srgbClr val="7CA180"/>
              </a:solidFill>
              <a:effectLst/>
              <a:uLnTx/>
              <a:uFillTx/>
              <a:latin typeface="Marianne"/>
              <a:ea typeface="+mn-ea"/>
              <a:cs typeface="+mn-cs"/>
            </a:endParaRPr>
          </a:p>
        </p:txBody>
      </p:sp>
      <p:sp>
        <p:nvSpPr>
          <p:cNvPr id="29" name="ZoneTexte 28">
            <a:extLst>
              <a:ext uri="{FF2B5EF4-FFF2-40B4-BE49-F238E27FC236}">
                <a16:creationId xmlns:a16="http://schemas.microsoft.com/office/drawing/2014/main" id="{DAF0A542-5DAA-4233-B130-CB752630F70C}"/>
              </a:ext>
            </a:extLst>
          </p:cNvPr>
          <p:cNvSpPr txBox="1"/>
          <p:nvPr/>
        </p:nvSpPr>
        <p:spPr>
          <a:xfrm>
            <a:off x="335360" y="629885"/>
            <a:ext cx="11582320" cy="523220"/>
          </a:xfrm>
          <a:prstGeom prst="rect">
            <a:avLst/>
          </a:prstGeom>
          <a:noFill/>
        </p:spPr>
        <p:txBody>
          <a:bodyPr wrap="square" lIns="91440" tIns="45720" rIns="91440" bIns="45720" rtlCol="0" anchor="ctr">
            <a:spAutoFit/>
          </a:bodyPr>
          <a:lstStyle/>
          <a:p>
            <a:pPr>
              <a:defRPr/>
            </a:pPr>
            <a:r>
              <a:rPr lang="fr-FR" sz="2800" b="1">
                <a:solidFill>
                  <a:srgbClr val="494F57"/>
                </a:solidFill>
                <a:latin typeface="Marianne"/>
              </a:rPr>
              <a:t>Créer et gérer une fiche « Activité de travail »</a:t>
            </a:r>
            <a:endParaRPr lang="fr-FR">
              <a:cs typeface="Calibri" panose="020F0502020204030204"/>
            </a:endParaRPr>
          </a:p>
        </p:txBody>
      </p:sp>
      <p:cxnSp>
        <p:nvCxnSpPr>
          <p:cNvPr id="30" name="Connecteur droit 29">
            <a:extLst>
              <a:ext uri="{FF2B5EF4-FFF2-40B4-BE49-F238E27FC236}">
                <a16:creationId xmlns:a16="http://schemas.microsoft.com/office/drawing/2014/main" id="{460057E8-2C2D-4384-9DE5-13175F5E6245}"/>
              </a:ext>
            </a:extLst>
          </p:cNvPr>
          <p:cNvCxnSpPr/>
          <p:nvPr/>
        </p:nvCxnSpPr>
        <p:spPr>
          <a:xfrm>
            <a:off x="335360" y="548680"/>
            <a:ext cx="1632181" cy="0"/>
          </a:xfrm>
          <a:prstGeom prst="line">
            <a:avLst/>
          </a:prstGeom>
          <a:noFill/>
          <a:ln w="19050" cap="flat" cmpd="sng" algn="ctr">
            <a:solidFill>
              <a:srgbClr val="F3B237"/>
            </a:solidFill>
            <a:prstDash val="solid"/>
          </a:ln>
          <a:effectLst/>
        </p:spPr>
      </p:cxnSp>
      <p:pic>
        <p:nvPicPr>
          <p:cNvPr id="31" name="Image 30">
            <a:extLst>
              <a:ext uri="{FF2B5EF4-FFF2-40B4-BE49-F238E27FC236}">
                <a16:creationId xmlns:a16="http://schemas.microsoft.com/office/drawing/2014/main" id="{B5AE8FAE-34B6-46D9-9801-2B5D672E7CAB}"/>
              </a:ext>
            </a:extLst>
          </p:cNvPr>
          <p:cNvPicPr>
            <a:picLocks noChangeAspect="1"/>
          </p:cNvPicPr>
          <p:nvPr/>
        </p:nvPicPr>
        <p:blipFill rotWithShape="1">
          <a:blip r:embed="rId2"/>
          <a:srcRect b="8504"/>
          <a:stretch/>
        </p:blipFill>
        <p:spPr>
          <a:xfrm>
            <a:off x="596417" y="1174839"/>
            <a:ext cx="3114000" cy="364038"/>
          </a:xfrm>
          <a:prstGeom prst="rect">
            <a:avLst/>
          </a:prstGeom>
        </p:spPr>
      </p:pic>
      <p:sp>
        <p:nvSpPr>
          <p:cNvPr id="32" name="Espace réservé du texte 8">
            <a:extLst>
              <a:ext uri="{FF2B5EF4-FFF2-40B4-BE49-F238E27FC236}">
                <a16:creationId xmlns:a16="http://schemas.microsoft.com/office/drawing/2014/main" id="{4EF8100D-BE53-407C-A1B4-85235199E68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EXERCICE</a:t>
            </a:r>
          </a:p>
        </p:txBody>
      </p:sp>
      <p:sp>
        <p:nvSpPr>
          <p:cNvPr id="27" name="Rectangle 26">
            <a:extLst>
              <a:ext uri="{FF2B5EF4-FFF2-40B4-BE49-F238E27FC236}">
                <a16:creationId xmlns:a16="http://schemas.microsoft.com/office/drawing/2014/main" id="{DE9A80FD-8886-43E4-B096-5E33A49A643A}"/>
              </a:ext>
            </a:extLst>
          </p:cNvPr>
          <p:cNvSpPr/>
          <p:nvPr/>
        </p:nvSpPr>
        <p:spPr>
          <a:xfrm>
            <a:off x="1959439" y="1884253"/>
            <a:ext cx="9529716" cy="1092639"/>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lgn="ctr">
              <a:defRPr/>
            </a:pPr>
            <a:endParaRPr lang="fr-FR" sz="1400" kern="0">
              <a:solidFill>
                <a:srgbClr val="494F57"/>
              </a:solidFill>
              <a:latin typeface="Marianne"/>
              <a:ea typeface="+mn-lt"/>
              <a:cs typeface="+mn-lt"/>
            </a:endParaRPr>
          </a:p>
          <a:p>
            <a:pPr>
              <a:defRPr/>
            </a:pPr>
            <a:r>
              <a:rPr lang="fr-FR" sz="1400" b="1" kern="0">
                <a:solidFill>
                  <a:srgbClr val="494F57"/>
                </a:solidFill>
                <a:latin typeface="Marianne" panose="02000000000000000000"/>
                <a:ea typeface="+mn-lt"/>
                <a:cs typeface="+mn-lt"/>
              </a:rPr>
              <a:t>Créer une activité Travail « Production » : </a:t>
            </a:r>
            <a:endParaRPr lang="fr-FR" sz="1400" b="1">
              <a:solidFill>
                <a:srgbClr val="494F57"/>
              </a:solidFill>
              <a:latin typeface="Marianne" panose="02000000000000000000"/>
            </a:endParaRPr>
          </a:p>
          <a:p>
            <a:pPr marL="285750" indent="-285750">
              <a:buFontTx/>
              <a:buChar char="-"/>
              <a:defRPr/>
            </a:pPr>
            <a:r>
              <a:rPr lang="fr-FR" sz="1400" kern="0">
                <a:solidFill>
                  <a:srgbClr val="494F57"/>
                </a:solidFill>
                <a:latin typeface="Marianne"/>
                <a:ea typeface="+mn-lt"/>
                <a:cs typeface="+mn-lt"/>
              </a:rPr>
              <a:t>Renseigner le domaine professionnel (libre)</a:t>
            </a:r>
            <a:endParaRPr lang="fr-FR" sz="1400">
              <a:solidFill>
                <a:srgbClr val="494F57"/>
              </a:solidFill>
              <a:latin typeface="Marianne" panose="02000000000000000000"/>
            </a:endParaRPr>
          </a:p>
          <a:p>
            <a:pPr marL="285750" indent="-285750">
              <a:buFontTx/>
              <a:buChar char="-"/>
              <a:defRPr/>
            </a:pPr>
            <a:r>
              <a:rPr lang="fr-FR" sz="1400" kern="0">
                <a:solidFill>
                  <a:srgbClr val="494F57"/>
                </a:solidFill>
                <a:latin typeface="Marianne" panose="02000000000000000000"/>
                <a:ea typeface="+mn-lt"/>
                <a:cs typeface="+mn-lt"/>
              </a:rPr>
              <a:t>Renseigner comme horaires : 9h-12h et 13h-16h du lundi au mercredi</a:t>
            </a:r>
            <a:endParaRPr lang="fr-FR" sz="1400">
              <a:solidFill>
                <a:srgbClr val="494F57"/>
              </a:solidFill>
              <a:latin typeface="Marianne" panose="02000000000000000000"/>
            </a:endParaRPr>
          </a:p>
          <a:p>
            <a:pPr marL="0" marR="0" lvl="0" indent="0" algn="ctr" defTabSz="914400">
              <a:lnSpc>
                <a:spcPct val="100000"/>
              </a:lnSpc>
              <a:spcBef>
                <a:spcPts val="0"/>
              </a:spcBef>
              <a:spcAft>
                <a:spcPts val="0"/>
              </a:spcAft>
              <a:buClrTx/>
              <a:buSzTx/>
              <a:buFontTx/>
              <a:buNone/>
              <a:tabLst/>
              <a:defRPr/>
            </a:pPr>
            <a:endParaRPr lang="fr-FR" b="0" i="0" u="none" strike="noStrike" kern="0" cap="none" spc="0" normalizeH="0" baseline="0" noProof="0">
              <a:ln>
                <a:noFill/>
              </a:ln>
              <a:solidFill>
                <a:srgbClr val="000000"/>
              </a:solidFill>
              <a:effectLst/>
              <a:uLnTx/>
              <a:uFillTx/>
              <a:latin typeface="Marianne"/>
              <a:cs typeface="Calibri"/>
            </a:endParaRPr>
          </a:p>
        </p:txBody>
      </p:sp>
      <p:sp>
        <p:nvSpPr>
          <p:cNvPr id="12" name="Rectangle 11">
            <a:extLst>
              <a:ext uri="{FF2B5EF4-FFF2-40B4-BE49-F238E27FC236}">
                <a16:creationId xmlns:a16="http://schemas.microsoft.com/office/drawing/2014/main" id="{27666E02-EDE3-4031-B69B-2C300ED20A1D}"/>
              </a:ext>
            </a:extLst>
          </p:cNvPr>
          <p:cNvSpPr/>
          <p:nvPr/>
        </p:nvSpPr>
        <p:spPr>
          <a:xfrm>
            <a:off x="433271" y="3374885"/>
            <a:ext cx="11343600" cy="1431516"/>
          </a:xfrm>
          <a:prstGeom prst="rect">
            <a:avLst/>
          </a:prstGeom>
          <a:noFill/>
          <a:ln w="25400" cap="flat" cmpd="sng" algn="ctr">
            <a:solidFill>
              <a:srgbClr val="7CA180"/>
            </a:solid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a:t>
            </a:r>
            <a:r>
              <a:rPr lang="fr-FR" b="1" kern="0">
                <a:solidFill>
                  <a:srgbClr val="7CA180"/>
                </a:solidFill>
                <a:latin typeface="Marianne"/>
              </a:rPr>
              <a:t>2</a:t>
            </a:r>
            <a:endParaRPr kumimoji="0" lang="fr-FR" sz="1800" b="1" i="0" u="none" strike="noStrike" kern="0" cap="none" spc="0" normalizeH="0" baseline="0" noProof="0">
              <a:ln>
                <a:noFill/>
              </a:ln>
              <a:solidFill>
                <a:srgbClr val="7CA180"/>
              </a:solidFill>
              <a:effectLst/>
              <a:uLnTx/>
              <a:uFillTx/>
              <a:latin typeface="Marianne"/>
              <a:ea typeface="+mn-ea"/>
              <a:cs typeface="+mn-cs"/>
            </a:endParaRPr>
          </a:p>
        </p:txBody>
      </p:sp>
      <p:sp>
        <p:nvSpPr>
          <p:cNvPr id="13" name="Rectangle 12">
            <a:extLst>
              <a:ext uri="{FF2B5EF4-FFF2-40B4-BE49-F238E27FC236}">
                <a16:creationId xmlns:a16="http://schemas.microsoft.com/office/drawing/2014/main" id="{BC428EEC-43EC-490E-A435-54671D72A752}"/>
              </a:ext>
            </a:extLst>
          </p:cNvPr>
          <p:cNvSpPr/>
          <p:nvPr/>
        </p:nvSpPr>
        <p:spPr>
          <a:xfrm>
            <a:off x="1968510" y="3544324"/>
            <a:ext cx="9529716" cy="1092639"/>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lgn="ctr">
              <a:defRPr/>
            </a:pPr>
            <a:endParaRPr lang="fr-FR" sz="1600" kern="0">
              <a:latin typeface="Marianne"/>
              <a:ea typeface="+mn-lt"/>
              <a:cs typeface="+mn-lt"/>
            </a:endParaRPr>
          </a:p>
          <a:p>
            <a:pPr>
              <a:defRPr/>
            </a:pPr>
            <a:r>
              <a:rPr lang="fr-FR" sz="1400" b="1" kern="0">
                <a:solidFill>
                  <a:srgbClr val="494F57"/>
                </a:solidFill>
                <a:latin typeface="Marianne" panose="02000000000000000000"/>
                <a:ea typeface="+mn-lt"/>
                <a:cs typeface="+mn-lt"/>
              </a:rPr>
              <a:t>Dupliquer l’activité Travail « Production » et en faire une activité Travail « Service Général » : </a:t>
            </a:r>
            <a:endParaRPr lang="fr-FR" sz="1400" b="1">
              <a:solidFill>
                <a:srgbClr val="494F57"/>
              </a:solidFill>
              <a:latin typeface="Marianne" panose="02000000000000000000"/>
            </a:endParaRPr>
          </a:p>
          <a:p>
            <a:pPr marL="285750" indent="-285750">
              <a:buFontTx/>
              <a:buChar char="-"/>
              <a:defRPr/>
            </a:pPr>
            <a:r>
              <a:rPr lang="fr-FR" sz="1400" kern="0">
                <a:solidFill>
                  <a:srgbClr val="494F57"/>
                </a:solidFill>
                <a:latin typeface="Marianne" panose="02000000000000000000"/>
                <a:ea typeface="+mn-lt"/>
                <a:cs typeface="+mn-lt"/>
              </a:rPr>
              <a:t>Renseigner comme domaine professionnel (libre)</a:t>
            </a:r>
            <a:endParaRPr lang="fr-FR" sz="1400">
              <a:solidFill>
                <a:srgbClr val="494F57"/>
              </a:solidFill>
              <a:latin typeface="Marianne" panose="02000000000000000000"/>
              <a:ea typeface="+mn-lt"/>
              <a:cs typeface="+mn-lt"/>
            </a:endParaRPr>
          </a:p>
          <a:p>
            <a:pPr marL="285750" indent="-285750">
              <a:buFontTx/>
              <a:buChar char="-"/>
              <a:defRPr/>
            </a:pPr>
            <a:r>
              <a:rPr lang="fr-FR" sz="1400" kern="0">
                <a:solidFill>
                  <a:srgbClr val="494F57"/>
                </a:solidFill>
                <a:latin typeface="Marianne" panose="02000000000000000000"/>
                <a:ea typeface="+mn-lt"/>
                <a:cs typeface="+mn-lt"/>
              </a:rPr>
              <a:t>Renseigner comme horaires : 6h-10h du mercredi au samedi </a:t>
            </a:r>
            <a:endParaRPr lang="fr-FR" sz="1400">
              <a:solidFill>
                <a:srgbClr val="494F57"/>
              </a:solidFill>
              <a:latin typeface="Marianne" panose="02000000000000000000"/>
            </a:endParaRPr>
          </a:p>
          <a:p>
            <a:pPr marL="0" marR="0" lvl="0" indent="0" algn="ctr" defTabSz="914400">
              <a:lnSpc>
                <a:spcPct val="100000"/>
              </a:lnSpc>
              <a:spcBef>
                <a:spcPts val="0"/>
              </a:spcBef>
              <a:spcAft>
                <a:spcPts val="0"/>
              </a:spcAft>
              <a:buClrTx/>
              <a:buSzTx/>
              <a:buFontTx/>
              <a:buNone/>
              <a:tabLst/>
              <a:defRPr/>
            </a:pPr>
            <a:endParaRPr lang="fr-FR" b="0" i="0" u="none" strike="noStrike" kern="0" cap="none" spc="0" normalizeH="0" baseline="0" noProof="0">
              <a:ln>
                <a:noFill/>
              </a:ln>
              <a:solidFill>
                <a:srgbClr val="000000"/>
              </a:solidFill>
              <a:effectLst/>
              <a:uLnTx/>
              <a:uFillTx/>
              <a:latin typeface="Calibri"/>
              <a:cs typeface="Calibri"/>
            </a:endParaRPr>
          </a:p>
        </p:txBody>
      </p:sp>
      <p:sp>
        <p:nvSpPr>
          <p:cNvPr id="14" name="Rectangle 13">
            <a:extLst>
              <a:ext uri="{FF2B5EF4-FFF2-40B4-BE49-F238E27FC236}">
                <a16:creationId xmlns:a16="http://schemas.microsoft.com/office/drawing/2014/main" id="{6AEDDFDB-4930-4A63-BA25-D0420F46D02B}"/>
              </a:ext>
            </a:extLst>
          </p:cNvPr>
          <p:cNvSpPr/>
          <p:nvPr/>
        </p:nvSpPr>
        <p:spPr>
          <a:xfrm>
            <a:off x="433271" y="5034955"/>
            <a:ext cx="11343600" cy="1549444"/>
          </a:xfrm>
          <a:prstGeom prst="rect">
            <a:avLst/>
          </a:prstGeom>
          <a:noFill/>
          <a:ln w="25400" cap="flat" cmpd="sng" algn="ctr">
            <a:solidFill>
              <a:srgbClr val="7CA180"/>
            </a:solid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a:t>
            </a:r>
            <a:r>
              <a:rPr lang="fr-FR" b="1" kern="0">
                <a:solidFill>
                  <a:srgbClr val="7CA180"/>
                </a:solidFill>
                <a:latin typeface="Marianne"/>
              </a:rPr>
              <a:t>3</a:t>
            </a:r>
            <a:endParaRPr lang="fr-FR">
              <a:ea typeface="+mn-ea"/>
              <a:cs typeface="+mn-cs"/>
            </a:endParaRPr>
          </a:p>
        </p:txBody>
      </p:sp>
      <p:sp>
        <p:nvSpPr>
          <p:cNvPr id="15" name="Rectangle 14">
            <a:extLst>
              <a:ext uri="{FF2B5EF4-FFF2-40B4-BE49-F238E27FC236}">
                <a16:creationId xmlns:a16="http://schemas.microsoft.com/office/drawing/2014/main" id="{7E363E3A-689A-4382-960E-8C4620D25837}"/>
              </a:ext>
            </a:extLst>
          </p:cNvPr>
          <p:cNvSpPr/>
          <p:nvPr/>
        </p:nvSpPr>
        <p:spPr>
          <a:xfrm>
            <a:off x="1959439" y="5154501"/>
            <a:ext cx="9538787" cy="1310352"/>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lgn="ctr">
              <a:defRPr/>
            </a:pPr>
            <a:endParaRPr lang="fr-FR" sz="1400" kern="0">
              <a:latin typeface="Marianne" panose="02000000000000000000"/>
              <a:ea typeface="+mn-lt"/>
              <a:cs typeface="+mn-lt"/>
            </a:endParaRPr>
          </a:p>
          <a:p>
            <a:pPr>
              <a:defRPr/>
            </a:pPr>
            <a:r>
              <a:rPr lang="fr-FR" sz="1400" b="1" kern="0">
                <a:solidFill>
                  <a:srgbClr val="494F57"/>
                </a:solidFill>
                <a:latin typeface="Marianne" panose="02000000000000000000"/>
                <a:ea typeface="+mn-lt"/>
                <a:cs typeface="+mn-lt"/>
              </a:rPr>
              <a:t>Pour l’activité Travail « Production » : </a:t>
            </a:r>
            <a:endParaRPr lang="fr-FR" sz="1400" b="1">
              <a:solidFill>
                <a:srgbClr val="494F57"/>
              </a:solidFill>
              <a:latin typeface="Marianne" panose="02000000000000000000"/>
              <a:cs typeface="Calibri"/>
            </a:endParaRPr>
          </a:p>
          <a:p>
            <a:pPr marL="285750" indent="-285750">
              <a:buFontTx/>
              <a:buChar char="-"/>
              <a:defRPr/>
            </a:pPr>
            <a:r>
              <a:rPr lang="fr-FR" sz="1400" kern="0">
                <a:solidFill>
                  <a:srgbClr val="494F57"/>
                </a:solidFill>
                <a:latin typeface="Marianne" panose="02000000000000000000"/>
                <a:ea typeface="+mn-lt"/>
                <a:cs typeface="+mn-lt"/>
              </a:rPr>
              <a:t>Suspendre et réactiver l’activité</a:t>
            </a:r>
            <a:endParaRPr lang="fr-FR" sz="1400">
              <a:solidFill>
                <a:srgbClr val="494F57"/>
              </a:solidFill>
              <a:latin typeface="Marianne" panose="02000000000000000000"/>
            </a:endParaRPr>
          </a:p>
          <a:p>
            <a:pPr marL="285750" indent="-285750">
              <a:buFontTx/>
              <a:buChar char="-"/>
              <a:defRPr/>
            </a:pPr>
            <a:r>
              <a:rPr lang="fr-FR" sz="1400" kern="0">
                <a:solidFill>
                  <a:srgbClr val="494F57"/>
                </a:solidFill>
                <a:latin typeface="Marianne" panose="02000000000000000000"/>
                <a:ea typeface="+mn-lt"/>
                <a:cs typeface="+mn-lt"/>
              </a:rPr>
              <a:t>Clôturer et supprimer l’activité</a:t>
            </a:r>
          </a:p>
          <a:p>
            <a:pPr>
              <a:defRPr/>
            </a:pPr>
            <a:endParaRPr lang="fr-FR" sz="1400">
              <a:solidFill>
                <a:srgbClr val="494F57"/>
              </a:solidFill>
              <a:latin typeface="Marianne" panose="02000000000000000000"/>
            </a:endParaRPr>
          </a:p>
          <a:p>
            <a:pPr>
              <a:defRPr/>
            </a:pPr>
            <a:r>
              <a:rPr lang="fr-FR" sz="1400" b="1" kern="0">
                <a:solidFill>
                  <a:srgbClr val="494F57"/>
                </a:solidFill>
                <a:latin typeface="Marianne" panose="02000000000000000000"/>
                <a:ea typeface="+mn-lt"/>
                <a:cs typeface="+mn-lt"/>
              </a:rPr>
              <a:t>Puis clôturer la relation de Travail </a:t>
            </a:r>
            <a:endParaRPr lang="fr-FR" sz="1400" b="1">
              <a:solidFill>
                <a:srgbClr val="494F57"/>
              </a:solidFill>
              <a:latin typeface="Marianne" panose="02000000000000000000"/>
            </a:endParaRPr>
          </a:p>
          <a:p>
            <a:pPr marL="0" marR="0" lvl="0" indent="0" algn="ctr" defTabSz="914400">
              <a:lnSpc>
                <a:spcPct val="100000"/>
              </a:lnSpc>
              <a:spcBef>
                <a:spcPts val="0"/>
              </a:spcBef>
              <a:spcAft>
                <a:spcPts val="0"/>
              </a:spcAft>
              <a:buClrTx/>
              <a:buSzTx/>
              <a:buFontTx/>
              <a:buNone/>
              <a:tabLst/>
              <a:defRPr/>
            </a:pPr>
            <a:endParaRPr lang="fr-FR" b="0" i="0" u="none" strike="noStrike" kern="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377365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D539A9F4-5ADA-4AD1-9959-0E45CB7DA46F}"/>
              </a:ext>
            </a:extLst>
          </p:cNvPr>
          <p:cNvSpPr txBox="1">
            <a:spLocks/>
          </p:cNvSpPr>
          <p:nvPr/>
        </p:nvSpPr>
        <p:spPr bwMode="gray">
          <a:xfrm>
            <a:off x="537887" y="2930641"/>
            <a:ext cx="6684005" cy="996714"/>
          </a:xfrm>
          <a:prstGeom prst="rect">
            <a:avLst/>
          </a:prstGeom>
          <a:solidFill>
            <a:srgbClr val="4F4F59"/>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1800" spc="300">
                <a:solidFill>
                  <a:schemeClr val="bg1"/>
                </a:solidFill>
                <a:latin typeface="Marianne" panose="02000000000000000000" pitchFamily="2" charset="0"/>
              </a:rPr>
              <a:t>Parcours utilisateurs</a:t>
            </a:r>
          </a:p>
          <a:p>
            <a:pPr algn="ctr"/>
            <a:r>
              <a:rPr lang="fr-FR" sz="1800" spc="300">
                <a:solidFill>
                  <a:schemeClr val="bg1"/>
                </a:solidFill>
                <a:latin typeface="Marianne" panose="02000000000000000000" pitchFamily="2" charset="0"/>
              </a:rPr>
              <a:t>Cartographie des activités de formation professionnelle</a:t>
            </a:r>
          </a:p>
        </p:txBody>
      </p:sp>
      <p:sp>
        <p:nvSpPr>
          <p:cNvPr id="3" name="ZoneTexte 2">
            <a:extLst>
              <a:ext uri="{FF2B5EF4-FFF2-40B4-BE49-F238E27FC236}">
                <a16:creationId xmlns:a16="http://schemas.microsoft.com/office/drawing/2014/main" id="{E30DB995-BF0C-4D7D-BC01-F1D0D817984C}"/>
              </a:ext>
            </a:extLst>
          </p:cNvPr>
          <p:cNvSpPr txBox="1"/>
          <p:nvPr/>
        </p:nvSpPr>
        <p:spPr>
          <a:xfrm>
            <a:off x="537886" y="4220721"/>
            <a:ext cx="6684005" cy="1200329"/>
          </a:xfrm>
          <a:prstGeom prst="rect">
            <a:avLst/>
          </a:prstGeom>
          <a:noFill/>
        </p:spPr>
        <p:txBody>
          <a:bodyPr wrap="square" rtlCol="0">
            <a:spAutoFit/>
          </a:bodyPr>
          <a:lstStyle/>
          <a:p>
            <a:pPr algn="ctr"/>
            <a:r>
              <a:rPr lang="fr-FR" b="1" spc="300">
                <a:latin typeface="Marianne" panose="02000000000000000000" pitchFamily="2" charset="0"/>
              </a:rPr>
              <a:t>Présentation de la cartographie des activités de formation professionnelle et des référentiels associés</a:t>
            </a:r>
            <a:r>
              <a:rPr lang="fr-FR" b="1" spc="300">
                <a:latin typeface="Marianne" panose="02000000000000000000" pitchFamily="2" charset="0"/>
                <a:sym typeface="Wingdings" panose="05000000000000000000" pitchFamily="2" charset="2"/>
              </a:rPr>
              <a:t> </a:t>
            </a:r>
            <a:r>
              <a:rPr lang="fr-FR" b="1" i="1" spc="300">
                <a:latin typeface="Marianne" panose="02000000000000000000" pitchFamily="2" charset="0"/>
              </a:rPr>
              <a:t>Exercices d’application</a:t>
            </a:r>
          </a:p>
        </p:txBody>
      </p:sp>
    </p:spTree>
    <p:extLst>
      <p:ext uri="{BB962C8B-B14F-4D97-AF65-F5344CB8AC3E}">
        <p14:creationId xmlns:p14="http://schemas.microsoft.com/office/powerpoint/2010/main" val="3866499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856640"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Rappel du processus de création et gestion d’une activité formation professionnelle</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 name="Accolade ouvrante 1">
            <a:extLst>
              <a:ext uri="{FF2B5EF4-FFF2-40B4-BE49-F238E27FC236}">
                <a16:creationId xmlns:a16="http://schemas.microsoft.com/office/drawing/2014/main" id="{23C42C4B-3CC7-4D7A-B26D-DEAF3A66D7AB}"/>
              </a:ext>
            </a:extLst>
          </p:cNvPr>
          <p:cNvSpPr/>
          <p:nvPr/>
        </p:nvSpPr>
        <p:spPr>
          <a:xfrm>
            <a:off x="2072953" y="2536984"/>
            <a:ext cx="373550" cy="1296000"/>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4" name="Rectangle : coins arrondis 123">
            <a:extLst>
              <a:ext uri="{FF2B5EF4-FFF2-40B4-BE49-F238E27FC236}">
                <a16:creationId xmlns:a16="http://schemas.microsoft.com/office/drawing/2014/main" id="{3CC726AD-BC6D-4D71-A728-114277DECEF7}"/>
              </a:ext>
            </a:extLst>
          </p:cNvPr>
          <p:cNvSpPr/>
          <p:nvPr/>
        </p:nvSpPr>
        <p:spPr>
          <a:xfrm>
            <a:off x="207638" y="2928279"/>
            <a:ext cx="1809757" cy="540000"/>
          </a:xfrm>
          <a:prstGeom prst="roundRect">
            <a:avLst/>
          </a:prstGeom>
          <a:solidFill>
            <a:schemeClr val="bg1"/>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b="1">
                <a:solidFill>
                  <a:srgbClr val="FF0000"/>
                </a:solidFill>
                <a:latin typeface="Marianne" panose="02000000000000000000" pitchFamily="50" charset="0"/>
              </a:rPr>
              <a:t>Etapes préalables à la création d’une activité formation professionnelle</a:t>
            </a:r>
          </a:p>
        </p:txBody>
      </p:sp>
      <p:sp>
        <p:nvSpPr>
          <p:cNvPr id="51" name="Rectangle : coins arrondis 50">
            <a:extLst>
              <a:ext uri="{FF2B5EF4-FFF2-40B4-BE49-F238E27FC236}">
                <a16:creationId xmlns:a16="http://schemas.microsoft.com/office/drawing/2014/main" id="{2FD8FBF2-6DB5-451F-AD6F-82876752FE6D}"/>
              </a:ext>
            </a:extLst>
          </p:cNvPr>
          <p:cNvSpPr/>
          <p:nvPr/>
        </p:nvSpPr>
        <p:spPr>
          <a:xfrm>
            <a:off x="5604831" y="384224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nouvelle activité formation professionnelle</a:t>
            </a:r>
          </a:p>
        </p:txBody>
      </p:sp>
      <p:sp>
        <p:nvSpPr>
          <p:cNvPr id="52" name="Ellipse 51">
            <a:extLst>
              <a:ext uri="{FF2B5EF4-FFF2-40B4-BE49-F238E27FC236}">
                <a16:creationId xmlns:a16="http://schemas.microsoft.com/office/drawing/2014/main" id="{59EECB2F-28EB-47AB-9F80-D3AB3F7906CB}"/>
              </a:ext>
            </a:extLst>
          </p:cNvPr>
          <p:cNvSpPr/>
          <p:nvPr/>
        </p:nvSpPr>
        <p:spPr>
          <a:xfrm>
            <a:off x="5471948" y="3714142"/>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2</a:t>
            </a:r>
          </a:p>
        </p:txBody>
      </p:sp>
      <p:sp>
        <p:nvSpPr>
          <p:cNvPr id="53" name="Rectangle : coins arrondis 52">
            <a:extLst>
              <a:ext uri="{FF2B5EF4-FFF2-40B4-BE49-F238E27FC236}">
                <a16:creationId xmlns:a16="http://schemas.microsoft.com/office/drawing/2014/main" id="{DA8F014E-B6C6-4079-9945-DDEA23BF1A42}"/>
              </a:ext>
            </a:extLst>
          </p:cNvPr>
          <p:cNvSpPr/>
          <p:nvPr/>
        </p:nvSpPr>
        <p:spPr>
          <a:xfrm>
            <a:off x="5604831" y="262798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Recherche de l’organisme dans la liste des partenaires</a:t>
            </a:r>
          </a:p>
        </p:txBody>
      </p:sp>
      <p:sp>
        <p:nvSpPr>
          <p:cNvPr id="54" name="Ellipse 53">
            <a:extLst>
              <a:ext uri="{FF2B5EF4-FFF2-40B4-BE49-F238E27FC236}">
                <a16:creationId xmlns:a16="http://schemas.microsoft.com/office/drawing/2014/main" id="{2D96D8B4-70D3-4BEC-809E-FAC835A8DB11}"/>
              </a:ext>
            </a:extLst>
          </p:cNvPr>
          <p:cNvSpPr/>
          <p:nvPr/>
        </p:nvSpPr>
        <p:spPr>
          <a:xfrm>
            <a:off x="5471948" y="2430204"/>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55" name="Rectangle : coins arrondis 54">
            <a:extLst>
              <a:ext uri="{FF2B5EF4-FFF2-40B4-BE49-F238E27FC236}">
                <a16:creationId xmlns:a16="http://schemas.microsoft.com/office/drawing/2014/main" id="{E631A174-6389-4AD1-ADC5-1D466BCBA76D}"/>
              </a:ext>
            </a:extLst>
          </p:cNvPr>
          <p:cNvSpPr/>
          <p:nvPr/>
        </p:nvSpPr>
        <p:spPr>
          <a:xfrm>
            <a:off x="2541999" y="3058473"/>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d’une fiche partenaire</a:t>
            </a:r>
          </a:p>
        </p:txBody>
      </p:sp>
      <p:sp>
        <p:nvSpPr>
          <p:cNvPr id="57" name="Rectangle : coins arrondis 56">
            <a:extLst>
              <a:ext uri="{FF2B5EF4-FFF2-40B4-BE49-F238E27FC236}">
                <a16:creationId xmlns:a16="http://schemas.microsoft.com/office/drawing/2014/main" id="{2037AEBE-D0FD-4EF2-A29F-084400CD7769}"/>
              </a:ext>
            </a:extLst>
          </p:cNvPr>
          <p:cNvSpPr/>
          <p:nvPr/>
        </p:nvSpPr>
        <p:spPr>
          <a:xfrm>
            <a:off x="8933181" y="5600185"/>
            <a:ext cx="2016000" cy="540000"/>
          </a:xfrm>
          <a:prstGeom prst="roundRect">
            <a:avLst/>
          </a:prstGeom>
          <a:solidFill>
            <a:schemeClr val="bg1"/>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Gestion des inscriptions</a:t>
            </a:r>
          </a:p>
        </p:txBody>
      </p:sp>
      <p:sp>
        <p:nvSpPr>
          <p:cNvPr id="63" name="Ellipse 62">
            <a:extLst>
              <a:ext uri="{FF2B5EF4-FFF2-40B4-BE49-F238E27FC236}">
                <a16:creationId xmlns:a16="http://schemas.microsoft.com/office/drawing/2014/main" id="{AA2978C5-57D7-43EC-928B-9C53E6C4926E}"/>
              </a:ext>
            </a:extLst>
          </p:cNvPr>
          <p:cNvSpPr/>
          <p:nvPr/>
        </p:nvSpPr>
        <p:spPr>
          <a:xfrm>
            <a:off x="2446503" y="2869489"/>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1’</a:t>
            </a:r>
          </a:p>
        </p:txBody>
      </p:sp>
      <p:sp>
        <p:nvSpPr>
          <p:cNvPr id="67" name="Rectangle : coins arrondis 66">
            <a:extLst>
              <a:ext uri="{FF2B5EF4-FFF2-40B4-BE49-F238E27FC236}">
                <a16:creationId xmlns:a16="http://schemas.microsoft.com/office/drawing/2014/main" id="{A481213D-B4B5-4033-922B-05E405A927C9}"/>
              </a:ext>
            </a:extLst>
          </p:cNvPr>
          <p:cNvSpPr/>
          <p:nvPr/>
        </p:nvSpPr>
        <p:spPr>
          <a:xfrm>
            <a:off x="5604831" y="4807499"/>
            <a:ext cx="2016000" cy="540000"/>
          </a:xfrm>
          <a:prstGeom prst="roundRect">
            <a:avLst/>
          </a:prstGeom>
          <a:solidFill>
            <a:schemeClr val="bg1"/>
          </a:solidFill>
          <a:ln w="12700">
            <a:solidFill>
              <a:srgbClr val="83A4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sz="1050">
                <a:solidFill>
                  <a:schemeClr val="tx1"/>
                </a:solidFill>
                <a:latin typeface="Marianne" panose="02000000000000000000" pitchFamily="50" charset="0"/>
              </a:rPr>
              <a:t>Création des sessions de formation rattachées à l’activité</a:t>
            </a:r>
          </a:p>
        </p:txBody>
      </p:sp>
      <p:sp>
        <p:nvSpPr>
          <p:cNvPr id="68" name="Ellipse 67">
            <a:extLst>
              <a:ext uri="{FF2B5EF4-FFF2-40B4-BE49-F238E27FC236}">
                <a16:creationId xmlns:a16="http://schemas.microsoft.com/office/drawing/2014/main" id="{03732FFA-CD13-47BF-A518-CF84FBBAB03C}"/>
              </a:ext>
            </a:extLst>
          </p:cNvPr>
          <p:cNvSpPr/>
          <p:nvPr/>
        </p:nvSpPr>
        <p:spPr>
          <a:xfrm>
            <a:off x="5471948" y="4673614"/>
            <a:ext cx="288000" cy="288000"/>
          </a:xfrm>
          <a:prstGeom prst="ellipse">
            <a:avLst/>
          </a:prstGeom>
          <a:solidFill>
            <a:srgbClr val="83A47D"/>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r>
              <a:rPr lang="fr-FR" sz="1200" b="1">
                <a:solidFill>
                  <a:schemeClr val="bg1"/>
                </a:solidFill>
                <a:latin typeface="Marianne" panose="02000000000000000000" pitchFamily="50" charset="0"/>
              </a:rPr>
              <a:t>3</a:t>
            </a:r>
          </a:p>
        </p:txBody>
      </p:sp>
      <p:cxnSp>
        <p:nvCxnSpPr>
          <p:cNvPr id="70" name="Connecteur droit avec flèche 69">
            <a:extLst>
              <a:ext uri="{FF2B5EF4-FFF2-40B4-BE49-F238E27FC236}">
                <a16:creationId xmlns:a16="http://schemas.microsoft.com/office/drawing/2014/main" id="{2ADABE89-6321-4E31-808A-301DEAE5C258}"/>
              </a:ext>
            </a:extLst>
          </p:cNvPr>
          <p:cNvCxnSpPr>
            <a:cxnSpLocks/>
            <a:stCxn id="53" idx="2"/>
            <a:endCxn id="51" idx="0"/>
          </p:cNvCxnSpPr>
          <p:nvPr/>
        </p:nvCxnSpPr>
        <p:spPr>
          <a:xfrm>
            <a:off x="6612831" y="3167983"/>
            <a:ext cx="0" cy="674260"/>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592F98E8-CB63-4464-A38E-FDDD352CC568}"/>
              </a:ext>
            </a:extLst>
          </p:cNvPr>
          <p:cNvCxnSpPr>
            <a:cxnSpLocks/>
            <a:stCxn id="51" idx="2"/>
            <a:endCxn id="67" idx="0"/>
          </p:cNvCxnSpPr>
          <p:nvPr/>
        </p:nvCxnSpPr>
        <p:spPr>
          <a:xfrm>
            <a:off x="6612831" y="4382243"/>
            <a:ext cx="0" cy="425256"/>
          </a:xfrm>
          <a:prstGeom prst="straightConnector1">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 en angle 72">
            <a:extLst>
              <a:ext uri="{FF2B5EF4-FFF2-40B4-BE49-F238E27FC236}">
                <a16:creationId xmlns:a16="http://schemas.microsoft.com/office/drawing/2014/main" id="{BCFF9B4D-1407-4292-9C42-D0253755CD46}"/>
              </a:ext>
            </a:extLst>
          </p:cNvPr>
          <p:cNvCxnSpPr>
            <a:stCxn id="53" idx="1"/>
            <a:endCxn id="55" idx="0"/>
          </p:cNvCxnSpPr>
          <p:nvPr/>
        </p:nvCxnSpPr>
        <p:spPr>
          <a:xfrm rot="10800000" flipV="1">
            <a:off x="3549999" y="2897983"/>
            <a:ext cx="2054832" cy="160490"/>
          </a:xfrm>
          <a:prstGeom prst="bentConnector2">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6EC242-A367-4465-8B47-4A45631E0772}"/>
              </a:ext>
            </a:extLst>
          </p:cNvPr>
          <p:cNvSpPr/>
          <p:nvPr/>
        </p:nvSpPr>
        <p:spPr>
          <a:xfrm>
            <a:off x="8733610" y="5397001"/>
            <a:ext cx="2479088" cy="91355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sp>
        <p:nvSpPr>
          <p:cNvPr id="82" name="ZoneTexte 81">
            <a:extLst>
              <a:ext uri="{FF2B5EF4-FFF2-40B4-BE49-F238E27FC236}">
                <a16:creationId xmlns:a16="http://schemas.microsoft.com/office/drawing/2014/main" id="{2BD72201-FE4B-4E2E-9BA7-85127F80A281}"/>
              </a:ext>
            </a:extLst>
          </p:cNvPr>
          <p:cNvSpPr txBox="1"/>
          <p:nvPr/>
        </p:nvSpPr>
        <p:spPr>
          <a:xfrm>
            <a:off x="9247641" y="5211485"/>
            <a:ext cx="1364305" cy="200055"/>
          </a:xfrm>
          <a:prstGeom prst="rect">
            <a:avLst/>
          </a:prstGeom>
          <a:noFill/>
        </p:spPr>
        <p:txBody>
          <a:bodyPr wrap="square" rtlCol="0">
            <a:spAutoFit/>
          </a:bodyPr>
          <a:lstStyle/>
          <a:p>
            <a:pPr algn="ctr"/>
            <a:r>
              <a:rPr lang="fr-FR" sz="700" i="1">
                <a:latin typeface="Marianne" panose="02000000000000000000" pitchFamily="50" charset="0"/>
              </a:rPr>
              <a:t>A partir de octobre 2022</a:t>
            </a:r>
          </a:p>
        </p:txBody>
      </p:sp>
      <p:sp>
        <p:nvSpPr>
          <p:cNvPr id="83" name="ZoneTexte 82">
            <a:extLst>
              <a:ext uri="{FF2B5EF4-FFF2-40B4-BE49-F238E27FC236}">
                <a16:creationId xmlns:a16="http://schemas.microsoft.com/office/drawing/2014/main" id="{C5AB9CE3-5B83-4FB6-9947-9508BB7D457D}"/>
              </a:ext>
            </a:extLst>
          </p:cNvPr>
          <p:cNvSpPr txBox="1"/>
          <p:nvPr/>
        </p:nvSpPr>
        <p:spPr>
          <a:xfrm>
            <a:off x="6972670" y="5953690"/>
            <a:ext cx="1051891" cy="215444"/>
          </a:xfrm>
          <a:prstGeom prst="rect">
            <a:avLst/>
          </a:prstGeom>
          <a:noFill/>
        </p:spPr>
        <p:txBody>
          <a:bodyPr wrap="none" rtlCol="0">
            <a:spAutoFit/>
          </a:bodyPr>
          <a:lstStyle/>
          <a:p>
            <a:r>
              <a:rPr lang="fr-FR" sz="800" i="1">
                <a:latin typeface="Marianne" panose="02000000000000000000" pitchFamily="50" charset="0"/>
              </a:rPr>
              <a:t>Flux vers OCTAVE</a:t>
            </a:r>
          </a:p>
        </p:txBody>
      </p:sp>
      <p:sp>
        <p:nvSpPr>
          <p:cNvPr id="84" name="ZoneTexte 83">
            <a:extLst>
              <a:ext uri="{FF2B5EF4-FFF2-40B4-BE49-F238E27FC236}">
                <a16:creationId xmlns:a16="http://schemas.microsoft.com/office/drawing/2014/main" id="{D2A8F1AF-E812-4917-B66B-13295FA031A6}"/>
              </a:ext>
            </a:extLst>
          </p:cNvPr>
          <p:cNvSpPr txBox="1"/>
          <p:nvPr/>
        </p:nvSpPr>
        <p:spPr>
          <a:xfrm>
            <a:off x="8874297" y="5403295"/>
            <a:ext cx="623889" cy="215444"/>
          </a:xfrm>
          <a:prstGeom prst="rect">
            <a:avLst/>
          </a:prstGeom>
          <a:noFill/>
        </p:spPr>
        <p:txBody>
          <a:bodyPr wrap="none" rtlCol="0">
            <a:spAutoFit/>
          </a:bodyPr>
          <a:lstStyle/>
          <a:p>
            <a:r>
              <a:rPr lang="fr-FR" sz="800" b="1">
                <a:solidFill>
                  <a:schemeClr val="accent2"/>
                </a:solidFill>
                <a:latin typeface="Marianne" panose="02000000000000000000" pitchFamily="50" charset="0"/>
              </a:rPr>
              <a:t>OCTAVE</a:t>
            </a:r>
          </a:p>
        </p:txBody>
      </p:sp>
      <p:cxnSp>
        <p:nvCxnSpPr>
          <p:cNvPr id="101" name="Connecteur : en angle 100">
            <a:extLst>
              <a:ext uri="{FF2B5EF4-FFF2-40B4-BE49-F238E27FC236}">
                <a16:creationId xmlns:a16="http://schemas.microsoft.com/office/drawing/2014/main" id="{F6C7F892-0AC4-4315-8C96-AEFDB747FA15}"/>
              </a:ext>
            </a:extLst>
          </p:cNvPr>
          <p:cNvCxnSpPr>
            <a:cxnSpLocks/>
            <a:stCxn id="67" idx="2"/>
            <a:endCxn id="57" idx="1"/>
          </p:cNvCxnSpPr>
          <p:nvPr/>
        </p:nvCxnSpPr>
        <p:spPr>
          <a:xfrm rot="16200000" flipH="1">
            <a:off x="7511663" y="4448667"/>
            <a:ext cx="522686" cy="2320350"/>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CC19FCD9-FADD-48B9-A478-031CADCDE6DC}"/>
              </a:ext>
            </a:extLst>
          </p:cNvPr>
          <p:cNvSpPr/>
          <p:nvPr/>
        </p:nvSpPr>
        <p:spPr>
          <a:xfrm>
            <a:off x="1248802" y="1689139"/>
            <a:ext cx="9461828" cy="34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83A47D"/>
                </a:solidFill>
              </a:rPr>
              <a:t>Cas d’usage : </a:t>
            </a:r>
            <a:r>
              <a:rPr lang="fr-FR">
                <a:solidFill>
                  <a:schemeClr val="tx1"/>
                </a:solidFill>
              </a:rPr>
              <a:t>Une nouvelle formation est organisée dans mon établissement pénitentiaire</a:t>
            </a:r>
          </a:p>
        </p:txBody>
      </p:sp>
      <p:cxnSp>
        <p:nvCxnSpPr>
          <p:cNvPr id="104" name="Connecteur : en angle 103">
            <a:extLst>
              <a:ext uri="{FF2B5EF4-FFF2-40B4-BE49-F238E27FC236}">
                <a16:creationId xmlns:a16="http://schemas.microsoft.com/office/drawing/2014/main" id="{BBC63666-20E7-4866-839F-8643A6D48430}"/>
              </a:ext>
            </a:extLst>
          </p:cNvPr>
          <p:cNvCxnSpPr>
            <a:cxnSpLocks/>
            <a:stCxn id="55" idx="2"/>
            <a:endCxn id="51" idx="1"/>
          </p:cNvCxnSpPr>
          <p:nvPr/>
        </p:nvCxnSpPr>
        <p:spPr>
          <a:xfrm rot="16200000" flipH="1">
            <a:off x="4320530" y="2827942"/>
            <a:ext cx="513770" cy="2054832"/>
          </a:xfrm>
          <a:prstGeom prst="bentConnector2">
            <a:avLst/>
          </a:prstGeom>
          <a:ln>
            <a:solidFill>
              <a:srgbClr val="83A47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DECFD393-0347-4FD4-BB5C-D21853044FE2}"/>
              </a:ext>
            </a:extLst>
          </p:cNvPr>
          <p:cNvCxnSpPr/>
          <p:nvPr/>
        </p:nvCxnSpPr>
        <p:spPr>
          <a:xfrm flipV="1">
            <a:off x="5423229" y="3456874"/>
            <a:ext cx="2857712" cy="12031"/>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5" name="Espace réservé du texte 8">
            <a:extLst>
              <a:ext uri="{FF2B5EF4-FFF2-40B4-BE49-F238E27FC236}">
                <a16:creationId xmlns:a16="http://schemas.microsoft.com/office/drawing/2014/main" id="{5D172027-7A3A-4FAD-A9A7-E7A67AC71FB5}"/>
              </a:ext>
            </a:extLst>
          </p:cNvPr>
          <p:cNvSpPr txBox="1">
            <a:spLocks/>
          </p:cNvSpPr>
          <p:nvPr/>
        </p:nvSpPr>
        <p:spPr>
          <a:xfrm>
            <a:off x="8959347" y="3178851"/>
            <a:ext cx="2930198" cy="1326784"/>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1000" i="1">
                <a:solidFill>
                  <a:srgbClr val="7030A0"/>
                </a:solidFill>
                <a:latin typeface="Marianne" panose="02000000000000000000" pitchFamily="2" charset="0"/>
              </a:rPr>
              <a:t>Une session de formation correspond à une occurrence planifiée de l’activité de formation. Chaque session dispose d’un nombre de places ouvertes, utilisé pour l’inscription des personnes détenues. </a:t>
            </a:r>
          </a:p>
        </p:txBody>
      </p:sp>
      <p:pic>
        <p:nvPicPr>
          <p:cNvPr id="36" name="Graphique 35" descr="Informations avec un remplissage uni">
            <a:extLst>
              <a:ext uri="{FF2B5EF4-FFF2-40B4-BE49-F238E27FC236}">
                <a16:creationId xmlns:a16="http://schemas.microsoft.com/office/drawing/2014/main" id="{095396EA-51B0-4EE5-9604-8A1D361359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8768" y="3042940"/>
            <a:ext cx="251356" cy="251356"/>
          </a:xfrm>
          <a:prstGeom prst="rect">
            <a:avLst/>
          </a:prstGeom>
        </p:spPr>
      </p:pic>
      <p:sp>
        <p:nvSpPr>
          <p:cNvPr id="38" name="Rectangle 37">
            <a:extLst>
              <a:ext uri="{FF2B5EF4-FFF2-40B4-BE49-F238E27FC236}">
                <a16:creationId xmlns:a16="http://schemas.microsoft.com/office/drawing/2014/main" id="{146CCBA4-B627-42FF-AFD1-CC478B52A26B}"/>
              </a:ext>
            </a:extLst>
          </p:cNvPr>
          <p:cNvSpPr/>
          <p:nvPr/>
        </p:nvSpPr>
        <p:spPr>
          <a:xfrm>
            <a:off x="3098210" y="3495378"/>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partenaire</a:t>
            </a:r>
          </a:p>
        </p:txBody>
      </p:sp>
      <p:sp>
        <p:nvSpPr>
          <p:cNvPr id="40" name="Rectangle 39">
            <a:extLst>
              <a:ext uri="{FF2B5EF4-FFF2-40B4-BE49-F238E27FC236}">
                <a16:creationId xmlns:a16="http://schemas.microsoft.com/office/drawing/2014/main" id="{7BB15450-F233-458F-B290-0F072D9F9B0A}"/>
              </a:ext>
            </a:extLst>
          </p:cNvPr>
          <p:cNvSpPr/>
          <p:nvPr/>
        </p:nvSpPr>
        <p:spPr>
          <a:xfrm>
            <a:off x="6152914" y="3072925"/>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partenaire</a:t>
            </a:r>
          </a:p>
        </p:txBody>
      </p:sp>
      <p:sp>
        <p:nvSpPr>
          <p:cNvPr id="41" name="Rectangle 40">
            <a:extLst>
              <a:ext uri="{FF2B5EF4-FFF2-40B4-BE49-F238E27FC236}">
                <a16:creationId xmlns:a16="http://schemas.microsoft.com/office/drawing/2014/main" id="{244D684A-9BFE-418A-9E34-D52EF2989A8B}"/>
              </a:ext>
            </a:extLst>
          </p:cNvPr>
          <p:cNvSpPr/>
          <p:nvPr/>
        </p:nvSpPr>
        <p:spPr>
          <a:xfrm>
            <a:off x="6149653" y="4364242"/>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activité formation</a:t>
            </a:r>
          </a:p>
        </p:txBody>
      </p:sp>
      <p:sp>
        <p:nvSpPr>
          <p:cNvPr id="42" name="Rectangle 41">
            <a:extLst>
              <a:ext uri="{FF2B5EF4-FFF2-40B4-BE49-F238E27FC236}">
                <a16:creationId xmlns:a16="http://schemas.microsoft.com/office/drawing/2014/main" id="{B9453CC1-DD7F-4EE4-8E8E-592D81A3248C}"/>
              </a:ext>
            </a:extLst>
          </p:cNvPr>
          <p:cNvSpPr/>
          <p:nvPr/>
        </p:nvSpPr>
        <p:spPr>
          <a:xfrm>
            <a:off x="6157969" y="5320193"/>
            <a:ext cx="1620092"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a:solidFill>
                  <a:schemeClr val="tx1"/>
                </a:solidFill>
                <a:latin typeface="Marianne" panose="02000000000000000000" pitchFamily="50" charset="0"/>
              </a:rPr>
              <a:t>Fiche activité</a:t>
            </a:r>
          </a:p>
        </p:txBody>
      </p:sp>
      <p:sp>
        <p:nvSpPr>
          <p:cNvPr id="43" name="Espace réservé du texte 8">
            <a:extLst>
              <a:ext uri="{FF2B5EF4-FFF2-40B4-BE49-F238E27FC236}">
                <a16:creationId xmlns:a16="http://schemas.microsoft.com/office/drawing/2014/main" id="{93E486D7-6A9F-46CB-BA24-E42B5468E0D0}"/>
              </a:ext>
            </a:extLst>
          </p:cNvPr>
          <p:cNvSpPr txBox="1">
            <a:spLocks/>
          </p:cNvSpPr>
          <p:nvPr/>
        </p:nvSpPr>
        <p:spPr>
          <a:xfrm>
            <a:off x="553074" y="5393548"/>
            <a:ext cx="2642828" cy="1238833"/>
          </a:xfrm>
          <a:prstGeom prst="rect">
            <a:avLst/>
          </a:prstGeom>
          <a:solidFill>
            <a:schemeClr val="bg1">
              <a:lumMod val="95000"/>
            </a:schemeClr>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1000" b="1">
                <a:latin typeface="Marianne" panose="02000000000000000000" pitchFamily="2" charset="0"/>
              </a:rPr>
              <a:t>Légende</a:t>
            </a:r>
            <a:endParaRPr lang="fr-FR" sz="900" b="1">
              <a:latin typeface="Marianne" panose="02000000000000000000" pitchFamily="2" charset="0"/>
            </a:endParaRPr>
          </a:p>
        </p:txBody>
      </p:sp>
      <p:sp>
        <p:nvSpPr>
          <p:cNvPr id="44" name="Espace réservé du texte 8">
            <a:extLst>
              <a:ext uri="{FF2B5EF4-FFF2-40B4-BE49-F238E27FC236}">
                <a16:creationId xmlns:a16="http://schemas.microsoft.com/office/drawing/2014/main" id="{8219832F-1536-47F1-A97A-FF2DC0897976}"/>
              </a:ext>
            </a:extLst>
          </p:cNvPr>
          <p:cNvSpPr txBox="1">
            <a:spLocks/>
          </p:cNvSpPr>
          <p:nvPr/>
        </p:nvSpPr>
        <p:spPr>
          <a:xfrm>
            <a:off x="1179902" y="5688180"/>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Étape du processus de création</a:t>
            </a:r>
          </a:p>
        </p:txBody>
      </p:sp>
      <p:sp>
        <p:nvSpPr>
          <p:cNvPr id="45" name="Rectangle 44">
            <a:extLst>
              <a:ext uri="{FF2B5EF4-FFF2-40B4-BE49-F238E27FC236}">
                <a16:creationId xmlns:a16="http://schemas.microsoft.com/office/drawing/2014/main" id="{60B5F765-0073-4FD2-A5D5-7BC977DF0EE6}"/>
              </a:ext>
            </a:extLst>
          </p:cNvPr>
          <p:cNvSpPr/>
          <p:nvPr/>
        </p:nvSpPr>
        <p:spPr>
          <a:xfrm>
            <a:off x="667543" y="6177897"/>
            <a:ext cx="490988"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i="1">
              <a:solidFill>
                <a:schemeClr val="tx1"/>
              </a:solidFill>
              <a:latin typeface="Marianne" panose="02000000000000000000" pitchFamily="50" charset="0"/>
            </a:endParaRPr>
          </a:p>
        </p:txBody>
      </p:sp>
      <p:sp>
        <p:nvSpPr>
          <p:cNvPr id="47" name="Ellipse 46">
            <a:extLst>
              <a:ext uri="{FF2B5EF4-FFF2-40B4-BE49-F238E27FC236}">
                <a16:creationId xmlns:a16="http://schemas.microsoft.com/office/drawing/2014/main" id="{BE3DFE3D-94BB-4B12-B9C6-8455F5164E50}"/>
              </a:ext>
            </a:extLst>
          </p:cNvPr>
          <p:cNvSpPr/>
          <p:nvPr/>
        </p:nvSpPr>
        <p:spPr>
          <a:xfrm>
            <a:off x="765935" y="5712285"/>
            <a:ext cx="288000" cy="288000"/>
          </a:xfrm>
          <a:prstGeom prst="ellipse">
            <a:avLst/>
          </a:prstGeom>
          <a:solidFill>
            <a:srgbClr val="83A47D"/>
          </a:solidFill>
          <a:ln w="952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endParaRPr lang="fr-FR" sz="1200" b="1">
              <a:solidFill>
                <a:schemeClr val="bg1"/>
              </a:solidFill>
              <a:latin typeface="Marianne" panose="02000000000000000000" pitchFamily="50" charset="0"/>
            </a:endParaRPr>
          </a:p>
        </p:txBody>
      </p:sp>
      <p:sp>
        <p:nvSpPr>
          <p:cNvPr id="48" name="Espace réservé du texte 8">
            <a:extLst>
              <a:ext uri="{FF2B5EF4-FFF2-40B4-BE49-F238E27FC236}">
                <a16:creationId xmlns:a16="http://schemas.microsoft.com/office/drawing/2014/main" id="{BA5E9627-2187-44F6-957C-2DA6B9AE779C}"/>
              </a:ext>
            </a:extLst>
          </p:cNvPr>
          <p:cNvSpPr txBox="1">
            <a:spLocks/>
          </p:cNvSpPr>
          <p:nvPr/>
        </p:nvSpPr>
        <p:spPr>
          <a:xfrm>
            <a:off x="1179902" y="6140268"/>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Objets manipulés dans IPRO360°</a:t>
            </a:r>
          </a:p>
        </p:txBody>
      </p:sp>
    </p:spTree>
    <p:extLst>
      <p:ext uri="{BB962C8B-B14F-4D97-AF65-F5344CB8AC3E}">
        <p14:creationId xmlns:p14="http://schemas.microsoft.com/office/powerpoint/2010/main" val="829188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des référentiels RNCP &amp; NSF</a:t>
            </a: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123" name="Image 122">
            <a:extLst>
              <a:ext uri="{FF2B5EF4-FFF2-40B4-BE49-F238E27FC236}">
                <a16:creationId xmlns:a16="http://schemas.microsoft.com/office/drawing/2014/main" id="{9C56D23E-9C3E-4F03-B118-11FFD080841C}"/>
              </a:ext>
            </a:extLst>
          </p:cNvPr>
          <p:cNvPicPr>
            <a:picLocks noChangeAspect="1"/>
          </p:cNvPicPr>
          <p:nvPr/>
        </p:nvPicPr>
        <p:blipFill rotWithShape="1">
          <a:blip r:embed="rId3"/>
          <a:srcRect b="8504"/>
          <a:stretch/>
        </p:blipFill>
        <p:spPr>
          <a:xfrm>
            <a:off x="596417" y="1174839"/>
            <a:ext cx="3114000" cy="364038"/>
          </a:xfrm>
          <a:prstGeom prst="rect">
            <a:avLst/>
          </a:prstGeom>
        </p:spPr>
      </p:pic>
      <p:pic>
        <p:nvPicPr>
          <p:cNvPr id="3" name="Image 2">
            <a:extLst>
              <a:ext uri="{FF2B5EF4-FFF2-40B4-BE49-F238E27FC236}">
                <a16:creationId xmlns:a16="http://schemas.microsoft.com/office/drawing/2014/main" id="{7D0743F2-006B-4F16-BCBB-339639F7D52D}"/>
              </a:ext>
            </a:extLst>
          </p:cNvPr>
          <p:cNvPicPr>
            <a:picLocks noChangeAspect="1"/>
          </p:cNvPicPr>
          <p:nvPr/>
        </p:nvPicPr>
        <p:blipFill>
          <a:blip r:embed="rId4"/>
          <a:stretch>
            <a:fillRect/>
          </a:stretch>
        </p:blipFill>
        <p:spPr>
          <a:xfrm>
            <a:off x="6721041" y="3442751"/>
            <a:ext cx="3568824" cy="3233260"/>
          </a:xfrm>
          <a:prstGeom prst="rect">
            <a:avLst/>
          </a:prstGeom>
        </p:spPr>
      </p:pic>
      <p:sp>
        <p:nvSpPr>
          <p:cNvPr id="14" name="Rectangle 13">
            <a:extLst>
              <a:ext uri="{FF2B5EF4-FFF2-40B4-BE49-F238E27FC236}">
                <a16:creationId xmlns:a16="http://schemas.microsoft.com/office/drawing/2014/main" id="{0FE5FDF1-1D62-46DD-89AF-957330739732}"/>
              </a:ext>
            </a:extLst>
          </p:cNvPr>
          <p:cNvSpPr/>
          <p:nvPr/>
        </p:nvSpPr>
        <p:spPr>
          <a:xfrm>
            <a:off x="169789" y="1672241"/>
            <a:ext cx="11793855" cy="1641178"/>
          </a:xfrm>
          <a:prstGeom prst="rect">
            <a:avLst/>
          </a:prstGeom>
          <a:solidFill>
            <a:schemeClr val="bg1">
              <a:lumMod val="95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FR" sz="1400" err="1">
              <a:solidFill>
                <a:schemeClr val="tx1"/>
              </a:solidFill>
            </a:endParaRPr>
          </a:p>
        </p:txBody>
      </p:sp>
      <p:sp>
        <p:nvSpPr>
          <p:cNvPr id="15" name="ZoneTexte 14">
            <a:extLst>
              <a:ext uri="{FF2B5EF4-FFF2-40B4-BE49-F238E27FC236}">
                <a16:creationId xmlns:a16="http://schemas.microsoft.com/office/drawing/2014/main" id="{3D1707FE-58CB-41AD-B746-EF5E2D184DA8}"/>
              </a:ext>
            </a:extLst>
          </p:cNvPr>
          <p:cNvSpPr txBox="1"/>
          <p:nvPr/>
        </p:nvSpPr>
        <p:spPr>
          <a:xfrm>
            <a:off x="335358" y="1687137"/>
            <a:ext cx="11462715" cy="1616385"/>
          </a:xfrm>
          <a:prstGeom prst="rect">
            <a:avLst/>
          </a:prstGeom>
          <a:noFill/>
        </p:spPr>
        <p:txBody>
          <a:bodyPr wrap="square" rtlCol="0" anchor="ctr">
            <a:noAutofit/>
          </a:bodyPr>
          <a:lstStyle/>
          <a:p>
            <a:pPr marL="171450" indent="-171450" algn="just">
              <a:lnSpc>
                <a:spcPts val="1800"/>
              </a:lnSpc>
              <a:spcAft>
                <a:spcPts val="600"/>
              </a:spcAft>
              <a:buFont typeface="Arial" panose="020B0604020202020204" pitchFamily="34" charset="0"/>
              <a:buChar char="•"/>
            </a:pPr>
            <a:r>
              <a:rPr lang="fr-FR" sz="1050"/>
              <a:t>Le catalogue IPRO360° des activités de formation professionnelle est basé sur plusieurs référentiels existants : </a:t>
            </a:r>
          </a:p>
          <a:p>
            <a:pPr marL="628650" lvl="1" indent="-171450" algn="just">
              <a:spcAft>
                <a:spcPts val="600"/>
              </a:spcAft>
              <a:buFont typeface="Wingdings" panose="05000000000000000000" pitchFamily="2" charset="2"/>
              <a:buChar char="Ø"/>
            </a:pPr>
            <a:r>
              <a:rPr lang="fr-FR" sz="1050" b="1"/>
              <a:t>Le répertoire national de la certification professionnelle (RNCP) et les répertoires spécifiques (RS) </a:t>
            </a:r>
            <a:r>
              <a:rPr lang="fr-FR" sz="1050"/>
              <a:t>permettant de lister l’ensemble des formations et des titres certifiés par la commission nationale de la certification professionnelle (CNCP).</a:t>
            </a:r>
          </a:p>
          <a:p>
            <a:pPr lvl="2" algn="just">
              <a:spcAft>
                <a:spcPts val="600"/>
              </a:spcAft>
            </a:pPr>
            <a:r>
              <a:rPr lang="fr-FR" sz="1050">
                <a:sym typeface="Wingdings" panose="05000000000000000000" pitchFamily="2" charset="2"/>
              </a:rPr>
              <a:t> Ces référentiels sont utilisés pour renseigner l’intitulé d’une formation, pour les formations certifiantes</a:t>
            </a:r>
            <a:endParaRPr lang="fr-FR" sz="1050"/>
          </a:p>
          <a:p>
            <a:pPr marL="628650" lvl="1" indent="-171450" algn="just">
              <a:spcAft>
                <a:spcPts val="600"/>
              </a:spcAft>
              <a:buFont typeface="Wingdings" panose="05000000000000000000" pitchFamily="2" charset="2"/>
              <a:buChar char="Ø"/>
            </a:pPr>
            <a:r>
              <a:rPr lang="fr-FR" sz="1050" b="1"/>
              <a:t>La nomenclature des spécialités de formation (NSF), </a:t>
            </a:r>
            <a:r>
              <a:rPr lang="fr-FR" sz="1050"/>
              <a:t>qui</a:t>
            </a:r>
            <a:r>
              <a:rPr lang="fr-FR" sz="1050" b="1"/>
              <a:t> </a:t>
            </a:r>
            <a:r>
              <a:rPr lang="fr-FR" sz="1050"/>
              <a:t>comporte 4 niveaux et liste les groupes de spécialités de formation</a:t>
            </a:r>
          </a:p>
          <a:p>
            <a:pPr lvl="1" algn="just">
              <a:spcAft>
                <a:spcPts val="600"/>
              </a:spcAft>
            </a:pPr>
            <a:r>
              <a:rPr lang="fr-FR" sz="1050">
                <a:sym typeface="Wingdings" panose="05000000000000000000" pitchFamily="2" charset="2"/>
              </a:rPr>
              <a:t>	 Ce référentiel est utilisé pour renseigner le domaine de formation associé à l’activité de formation</a:t>
            </a:r>
            <a:endParaRPr lang="fr-FR" sz="1050"/>
          </a:p>
        </p:txBody>
      </p:sp>
      <p:sp>
        <p:nvSpPr>
          <p:cNvPr id="18" name="ZoneTexte 17">
            <a:extLst>
              <a:ext uri="{FF2B5EF4-FFF2-40B4-BE49-F238E27FC236}">
                <a16:creationId xmlns:a16="http://schemas.microsoft.com/office/drawing/2014/main" id="{5E59647B-C30A-4D7F-8E6E-04EEBE8464BF}"/>
              </a:ext>
            </a:extLst>
          </p:cNvPr>
          <p:cNvSpPr txBox="1"/>
          <p:nvPr/>
        </p:nvSpPr>
        <p:spPr>
          <a:xfrm>
            <a:off x="263983" y="5482490"/>
            <a:ext cx="5819313" cy="584775"/>
          </a:xfrm>
          <a:prstGeom prst="rect">
            <a:avLst/>
          </a:prstGeom>
          <a:noFill/>
        </p:spPr>
        <p:txBody>
          <a:bodyPr wrap="square">
            <a:spAutoFit/>
          </a:bodyPr>
          <a:lstStyle/>
          <a:p>
            <a:pPr algn="ctr"/>
            <a:r>
              <a:rPr lang="fr-FR" sz="1600">
                <a:latin typeface="Marianne" panose="02000000000000000000" pitchFamily="50" charset="0"/>
                <a:hlinkClick r:id="rId5"/>
              </a:rPr>
              <a:t>Vérifier ou rechercher une certification - France compétences (francecompetences.fr)</a:t>
            </a:r>
            <a:endParaRPr lang="fr-FR" sz="1600">
              <a:latin typeface="Marianne" panose="02000000000000000000" pitchFamily="50" charset="0"/>
            </a:endParaRPr>
          </a:p>
        </p:txBody>
      </p:sp>
      <p:sp>
        <p:nvSpPr>
          <p:cNvPr id="19" name="Espace réservé du texte 8">
            <a:extLst>
              <a:ext uri="{FF2B5EF4-FFF2-40B4-BE49-F238E27FC236}">
                <a16:creationId xmlns:a16="http://schemas.microsoft.com/office/drawing/2014/main" id="{C4FE3C42-7C34-4ECE-818B-964B913416A4}"/>
              </a:ext>
            </a:extLst>
          </p:cNvPr>
          <p:cNvSpPr txBox="1">
            <a:spLocks/>
          </p:cNvSpPr>
          <p:nvPr/>
        </p:nvSpPr>
        <p:spPr>
          <a:xfrm>
            <a:off x="1389229" y="3625269"/>
            <a:ext cx="3568823" cy="1737983"/>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1000" i="1">
                <a:solidFill>
                  <a:srgbClr val="7030A0"/>
                </a:solidFill>
                <a:latin typeface="Marianne" panose="02000000000000000000" pitchFamily="2" charset="0"/>
              </a:rPr>
              <a:t>Le répertoire national de la certification professionnelle (RNCP) et les répertoires spécifiques sont accessibles en ligne sur le site de France compétences. Il est possible de rechercher par mot clé les certifications et de consulter leur état (active / inactive). Il est demandé de ne pas renseigner dans IPRO360° des références RNCP ou RS inactives.</a:t>
            </a:r>
          </a:p>
        </p:txBody>
      </p:sp>
      <p:pic>
        <p:nvPicPr>
          <p:cNvPr id="20" name="Graphique 19" descr="Informations avec un remplissage uni">
            <a:extLst>
              <a:ext uri="{FF2B5EF4-FFF2-40B4-BE49-F238E27FC236}">
                <a16:creationId xmlns:a16="http://schemas.microsoft.com/office/drawing/2014/main" id="{5B909A02-AE11-481A-86B8-E4084F0AFF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7962" y="3499592"/>
            <a:ext cx="251356" cy="251356"/>
          </a:xfrm>
          <a:prstGeom prst="rect">
            <a:avLst/>
          </a:prstGeom>
        </p:spPr>
      </p:pic>
    </p:spTree>
    <p:extLst>
      <p:ext uri="{BB962C8B-B14F-4D97-AF65-F5344CB8AC3E}">
        <p14:creationId xmlns:p14="http://schemas.microsoft.com/office/powerpoint/2010/main" val="4276483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616A3B95-550A-45DC-86AE-AE74C8185AD1}"/>
              </a:ext>
            </a:extLst>
          </p:cNvPr>
          <p:cNvPicPr>
            <a:picLocks noChangeAspect="1"/>
          </p:cNvPicPr>
          <p:nvPr/>
        </p:nvPicPr>
        <p:blipFill>
          <a:blip r:embed="rId3"/>
          <a:stretch>
            <a:fillRect/>
          </a:stretch>
        </p:blipFill>
        <p:spPr>
          <a:xfrm>
            <a:off x="1865715" y="2041289"/>
            <a:ext cx="9971768" cy="4368165"/>
          </a:xfrm>
          <a:prstGeom prst="rect">
            <a:avLst/>
          </a:prstGeom>
        </p:spPr>
      </p:pic>
      <p:sp>
        <p:nvSpPr>
          <p:cNvPr id="47" name="Espace réservé du texte 8">
            <a:extLst>
              <a:ext uri="{FF2B5EF4-FFF2-40B4-BE49-F238E27FC236}">
                <a16:creationId xmlns:a16="http://schemas.microsoft.com/office/drawing/2014/main" id="{C69A2ECE-D610-4C94-9A6D-3AC50B81394D}"/>
              </a:ext>
            </a:extLst>
          </p:cNvPr>
          <p:cNvSpPr txBox="1">
            <a:spLocks/>
          </p:cNvSpPr>
          <p:nvPr/>
        </p:nvSpPr>
        <p:spPr>
          <a:xfrm>
            <a:off x="8806389" y="4545752"/>
            <a:ext cx="3206848" cy="890641"/>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endParaRPr lang="fr-FR" sz="900">
              <a:latin typeface="Marianne" panose="02000000000000000000" pitchFamily="2" charset="0"/>
            </a:endParaRPr>
          </a:p>
        </p:txBody>
      </p: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Rechercher et afficher les listes d’activités de formation</a:t>
            </a: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3976" y="1110730"/>
            <a:ext cx="3114000" cy="364038"/>
          </a:xfrm>
          <a:prstGeom prst="rect">
            <a:avLst/>
          </a:prstGeom>
        </p:spPr>
      </p:pic>
      <p:sp>
        <p:nvSpPr>
          <p:cNvPr id="31" name="Rectangle : coins arrondis 30">
            <a:extLst>
              <a:ext uri="{FF2B5EF4-FFF2-40B4-BE49-F238E27FC236}">
                <a16:creationId xmlns:a16="http://schemas.microsoft.com/office/drawing/2014/main" id="{05E751B2-207F-4FE5-8E03-3EAC52A74CE0}"/>
              </a:ext>
            </a:extLst>
          </p:cNvPr>
          <p:cNvSpPr/>
          <p:nvPr/>
        </p:nvSpPr>
        <p:spPr>
          <a:xfrm>
            <a:off x="1872364" y="2963620"/>
            <a:ext cx="1071052" cy="168676"/>
          </a:xfrm>
          <a:prstGeom prst="roundRect">
            <a:avLst/>
          </a:prstGeom>
          <a:solidFill>
            <a:srgbClr val="83A47D">
              <a:alpha val="30980"/>
            </a:srgbClr>
          </a:solidFill>
          <a:ln w="19050">
            <a:solidFill>
              <a:srgbClr val="83A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5" name="Espace réservé du texte 8">
            <a:extLst>
              <a:ext uri="{FF2B5EF4-FFF2-40B4-BE49-F238E27FC236}">
                <a16:creationId xmlns:a16="http://schemas.microsoft.com/office/drawing/2014/main" id="{6BEF27D2-841C-4266-91D1-0521198A1FC9}"/>
              </a:ext>
            </a:extLst>
          </p:cNvPr>
          <p:cNvSpPr txBox="1">
            <a:spLocks/>
          </p:cNvSpPr>
          <p:nvPr/>
        </p:nvSpPr>
        <p:spPr>
          <a:xfrm>
            <a:off x="2400708" y="5320274"/>
            <a:ext cx="4462414" cy="1478865"/>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panose="02000000000000000000" pitchFamily="2" charset="0"/>
              </a:rPr>
              <a:t>Fonction « Grouper »</a:t>
            </a:r>
          </a:p>
          <a:p>
            <a:pPr marL="0" indent="0" algn="just">
              <a:lnSpc>
                <a:spcPts val="1500"/>
              </a:lnSpc>
              <a:spcBef>
                <a:spcPts val="400"/>
              </a:spcBef>
              <a:buNone/>
            </a:pPr>
            <a:r>
              <a:rPr lang="fr-FR" sz="900">
                <a:latin typeface="Marianne" panose="02000000000000000000" pitchFamily="2" charset="0"/>
              </a:rPr>
              <a:t>En cliquant sur l’icône        à droite d’un intitulé de colonne, vous pouvez trier ou grouper les activités de la liste. </a:t>
            </a:r>
          </a:p>
        </p:txBody>
      </p:sp>
      <p:pic>
        <p:nvPicPr>
          <p:cNvPr id="27" name="Image 26">
            <a:extLst>
              <a:ext uri="{FF2B5EF4-FFF2-40B4-BE49-F238E27FC236}">
                <a16:creationId xmlns:a16="http://schemas.microsoft.com/office/drawing/2014/main" id="{58E1CADE-E55F-4937-B1AF-643B85F7A9FF}"/>
              </a:ext>
            </a:extLst>
          </p:cNvPr>
          <p:cNvPicPr>
            <a:picLocks noChangeAspect="1"/>
          </p:cNvPicPr>
          <p:nvPr/>
        </p:nvPicPr>
        <p:blipFill>
          <a:blip r:embed="rId5"/>
          <a:stretch>
            <a:fillRect/>
          </a:stretch>
        </p:blipFill>
        <p:spPr>
          <a:xfrm>
            <a:off x="3751478" y="5635428"/>
            <a:ext cx="131520" cy="148491"/>
          </a:xfrm>
          <a:prstGeom prst="rect">
            <a:avLst/>
          </a:prstGeom>
        </p:spPr>
      </p:pic>
      <p:sp>
        <p:nvSpPr>
          <p:cNvPr id="28" name="ZoneTexte 27">
            <a:extLst>
              <a:ext uri="{FF2B5EF4-FFF2-40B4-BE49-F238E27FC236}">
                <a16:creationId xmlns:a16="http://schemas.microsoft.com/office/drawing/2014/main" id="{733BC124-A1EC-49E9-BB12-2B573C356819}"/>
              </a:ext>
            </a:extLst>
          </p:cNvPr>
          <p:cNvSpPr txBox="1"/>
          <p:nvPr/>
        </p:nvSpPr>
        <p:spPr>
          <a:xfrm>
            <a:off x="2445098" y="6014309"/>
            <a:ext cx="2285681" cy="646331"/>
          </a:xfrm>
          <a:prstGeom prst="rect">
            <a:avLst/>
          </a:prstGeom>
          <a:noFill/>
        </p:spPr>
        <p:txBody>
          <a:bodyPr wrap="square">
            <a:spAutoFit/>
          </a:bodyPr>
          <a:lstStyle/>
          <a:p>
            <a:pPr marL="0" indent="0" algn="just">
              <a:buNone/>
            </a:pPr>
            <a:r>
              <a:rPr lang="fr-FR" sz="900" i="1">
                <a:latin typeface="Marianne" panose="02000000000000000000" pitchFamily="2" charset="0"/>
              </a:rPr>
              <a:t>Exemple :  en groupant les résultats par organisme gestionnaire la liste s’ordonne en autant de rubriques « Région», « SEP-RIEP »,…</a:t>
            </a:r>
          </a:p>
        </p:txBody>
      </p:sp>
      <p:pic>
        <p:nvPicPr>
          <p:cNvPr id="43" name="Image 42" descr="Une image contenant texte, intérieur, ordinateur, portable&#10;&#10;Description générée automatiquement">
            <a:extLst>
              <a:ext uri="{FF2B5EF4-FFF2-40B4-BE49-F238E27FC236}">
                <a16:creationId xmlns:a16="http://schemas.microsoft.com/office/drawing/2014/main" id="{0CD4405B-5B14-48EF-B2C6-AFC0A5BEA4E1}"/>
              </a:ext>
            </a:extLst>
          </p:cNvPr>
          <p:cNvPicPr>
            <a:picLocks noChangeAspect="1"/>
          </p:cNvPicPr>
          <p:nvPr/>
        </p:nvPicPr>
        <p:blipFill rotWithShape="1">
          <a:blip r:embed="rId6"/>
          <a:srcRect l="13194" t="10258" r="85239" b="86695"/>
          <a:stretch/>
        </p:blipFill>
        <p:spPr>
          <a:xfrm>
            <a:off x="8838547" y="4729984"/>
            <a:ext cx="572738" cy="489648"/>
          </a:xfrm>
          <a:prstGeom prst="rect">
            <a:avLst/>
          </a:prstGeom>
        </p:spPr>
      </p:pic>
      <p:sp>
        <p:nvSpPr>
          <p:cNvPr id="44" name="Espace réservé du texte 8">
            <a:extLst>
              <a:ext uri="{FF2B5EF4-FFF2-40B4-BE49-F238E27FC236}">
                <a16:creationId xmlns:a16="http://schemas.microsoft.com/office/drawing/2014/main" id="{4E7D52DA-DB6F-4874-8082-931479B32EAD}"/>
              </a:ext>
            </a:extLst>
          </p:cNvPr>
          <p:cNvSpPr txBox="1">
            <a:spLocks/>
          </p:cNvSpPr>
          <p:nvPr/>
        </p:nvSpPr>
        <p:spPr>
          <a:xfrm>
            <a:off x="9291098" y="4690304"/>
            <a:ext cx="2617283" cy="62615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kumimoji="0" lang="fr-FR" sz="800" b="0" i="0" u="none" strike="noStrike" kern="1200" cap="none" spc="0" normalizeH="0" baseline="0" noProof="0">
                <a:ln>
                  <a:noFill/>
                </a:ln>
                <a:effectLst/>
                <a:uLnTx/>
                <a:uFillTx/>
                <a:latin typeface="Marianne"/>
              </a:rPr>
              <a:t>Depuis la liste des activités, cliquez sur cet icône à gauche de l’écran pour créer une nouvelle fiche activité de formation.</a:t>
            </a:r>
            <a:r>
              <a:rPr lang="fr-FR" sz="800">
                <a:latin typeface="Marianne"/>
              </a:rPr>
              <a:t> </a:t>
            </a:r>
            <a:r>
              <a:rPr lang="fr-FR" sz="800">
                <a:solidFill>
                  <a:srgbClr val="FF0000"/>
                </a:solidFill>
                <a:latin typeface="Marianne"/>
              </a:rPr>
              <a:t>Vous êtes dirigé vers un nouvel onglet "Activité formation" vierge.</a:t>
            </a:r>
          </a:p>
        </p:txBody>
      </p:sp>
      <p:sp>
        <p:nvSpPr>
          <p:cNvPr id="45" name="Rectangle : coins arrondis 44">
            <a:extLst>
              <a:ext uri="{FF2B5EF4-FFF2-40B4-BE49-F238E27FC236}">
                <a16:creationId xmlns:a16="http://schemas.microsoft.com/office/drawing/2014/main" id="{4E8FE326-2138-4A40-942C-F757E4ECA62A}"/>
              </a:ext>
            </a:extLst>
          </p:cNvPr>
          <p:cNvSpPr/>
          <p:nvPr/>
        </p:nvSpPr>
        <p:spPr>
          <a:xfrm>
            <a:off x="2914418" y="2385480"/>
            <a:ext cx="267703" cy="147065"/>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en arc 24">
            <a:extLst>
              <a:ext uri="{FF2B5EF4-FFF2-40B4-BE49-F238E27FC236}">
                <a16:creationId xmlns:a16="http://schemas.microsoft.com/office/drawing/2014/main" id="{33BB9D23-149E-4BDE-97B0-9333420C292D}"/>
              </a:ext>
            </a:extLst>
          </p:cNvPr>
          <p:cNvCxnSpPr>
            <a:cxnSpLocks/>
            <a:stCxn id="43" idx="1"/>
            <a:endCxn id="45" idx="2"/>
          </p:cNvCxnSpPr>
          <p:nvPr/>
        </p:nvCxnSpPr>
        <p:spPr>
          <a:xfrm rot="10800000">
            <a:off x="3048271" y="2532546"/>
            <a:ext cx="5790277" cy="2442263"/>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Espace réservé du texte 8">
            <a:extLst>
              <a:ext uri="{FF2B5EF4-FFF2-40B4-BE49-F238E27FC236}">
                <a16:creationId xmlns:a16="http://schemas.microsoft.com/office/drawing/2014/main" id="{1BC0A281-17AA-4163-B196-8C0566356EED}"/>
              </a:ext>
            </a:extLst>
          </p:cNvPr>
          <p:cNvSpPr txBox="1">
            <a:spLocks/>
          </p:cNvSpPr>
          <p:nvPr/>
        </p:nvSpPr>
        <p:spPr>
          <a:xfrm>
            <a:off x="231687" y="2046667"/>
            <a:ext cx="1524067" cy="4054752"/>
          </a:xfrm>
          <a:prstGeom prst="rect">
            <a:avLst/>
          </a:prstGeom>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a:rPr>
              <a:t>Le menu déroulant « Activités formation » est composé de deux onglets « Toutes les activités », qui affiche la liste de toutes les activités formation au niveau national et, « Mes activités », qui affiche uniquement la liste des activités formation réalisées dans les établissements du ressort de l’utilisateur.  L’utilisateur peut réaliser des modifications sur les activités réalisées dans les établissements de son ressort.</a:t>
            </a:r>
          </a:p>
        </p:txBody>
      </p:sp>
      <p:sp>
        <p:nvSpPr>
          <p:cNvPr id="56" name="Rectangle : coins arrondis 55">
            <a:extLst>
              <a:ext uri="{FF2B5EF4-FFF2-40B4-BE49-F238E27FC236}">
                <a16:creationId xmlns:a16="http://schemas.microsoft.com/office/drawing/2014/main" id="{A276CF97-983F-4C3C-B28E-0A7D0642663F}"/>
              </a:ext>
            </a:extLst>
          </p:cNvPr>
          <p:cNvSpPr/>
          <p:nvPr/>
        </p:nvSpPr>
        <p:spPr>
          <a:xfrm>
            <a:off x="3514799" y="2376569"/>
            <a:ext cx="900000" cy="16867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space réservé du texte 8">
            <a:extLst>
              <a:ext uri="{FF2B5EF4-FFF2-40B4-BE49-F238E27FC236}">
                <a16:creationId xmlns:a16="http://schemas.microsoft.com/office/drawing/2014/main" id="{B63A5136-0F18-43C4-82C5-090AA80181C5}"/>
              </a:ext>
            </a:extLst>
          </p:cNvPr>
          <p:cNvSpPr txBox="1">
            <a:spLocks/>
          </p:cNvSpPr>
          <p:nvPr/>
        </p:nvSpPr>
        <p:spPr>
          <a:xfrm>
            <a:off x="10260286" y="1246444"/>
            <a:ext cx="1778659" cy="1279083"/>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900" b="1">
                <a:latin typeface="Marianne" panose="02000000000000000000" pitchFamily="2" charset="0"/>
              </a:rPr>
              <a:t>Recherche par colonne </a:t>
            </a:r>
          </a:p>
          <a:p>
            <a:pPr marL="0" indent="0" algn="just">
              <a:lnSpc>
                <a:spcPts val="1500"/>
              </a:lnSpc>
              <a:spcBef>
                <a:spcPts val="400"/>
              </a:spcBef>
              <a:buNone/>
            </a:pPr>
            <a:r>
              <a:rPr lang="fr-FR" sz="900">
                <a:latin typeface="Marianne" panose="02000000000000000000" pitchFamily="2" charset="0"/>
              </a:rPr>
              <a:t>La barre de recherche par colonne permet de réaliser un tri sur la base des données renseignées dans chaque colonne. </a:t>
            </a:r>
            <a:endParaRPr lang="fr-FR" sz="900" i="1">
              <a:latin typeface="Marianne" panose="02000000000000000000" pitchFamily="2" charset="0"/>
            </a:endParaRPr>
          </a:p>
        </p:txBody>
      </p:sp>
      <p:cxnSp>
        <p:nvCxnSpPr>
          <p:cNvPr id="58" name="Connecteur en arc 24">
            <a:extLst>
              <a:ext uri="{FF2B5EF4-FFF2-40B4-BE49-F238E27FC236}">
                <a16:creationId xmlns:a16="http://schemas.microsoft.com/office/drawing/2014/main" id="{E9A978E7-9402-4967-A8EE-9466D420D197}"/>
              </a:ext>
            </a:extLst>
          </p:cNvPr>
          <p:cNvCxnSpPr>
            <a:cxnSpLocks/>
            <a:stCxn id="57" idx="2"/>
          </p:cNvCxnSpPr>
          <p:nvPr/>
        </p:nvCxnSpPr>
        <p:spPr>
          <a:xfrm rot="5400000">
            <a:off x="10662745" y="2252422"/>
            <a:ext cx="213766" cy="759977"/>
          </a:xfrm>
          <a:prstGeom prst="curvedConnector2">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BD56E58-A999-4945-BA9A-B4411B26AFC1}"/>
              </a:ext>
            </a:extLst>
          </p:cNvPr>
          <p:cNvSpPr/>
          <p:nvPr/>
        </p:nvSpPr>
        <p:spPr>
          <a:xfrm>
            <a:off x="2918960" y="2667838"/>
            <a:ext cx="7488000" cy="14849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Image 2">
            <a:extLst>
              <a:ext uri="{FF2B5EF4-FFF2-40B4-BE49-F238E27FC236}">
                <a16:creationId xmlns:a16="http://schemas.microsoft.com/office/drawing/2014/main" id="{E046BD29-B132-4D7A-920D-5D4D9A77E5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7380" y="5783919"/>
            <a:ext cx="2175742" cy="94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Espace réservé du texte 8">
            <a:extLst>
              <a:ext uri="{FF2B5EF4-FFF2-40B4-BE49-F238E27FC236}">
                <a16:creationId xmlns:a16="http://schemas.microsoft.com/office/drawing/2014/main" id="{82D32773-8A33-44F6-ADC6-0D3A224EB7ED}"/>
              </a:ext>
            </a:extLst>
          </p:cNvPr>
          <p:cNvSpPr txBox="1">
            <a:spLocks/>
          </p:cNvSpPr>
          <p:nvPr/>
        </p:nvSpPr>
        <p:spPr>
          <a:xfrm>
            <a:off x="9193152" y="5775837"/>
            <a:ext cx="2644331" cy="781724"/>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Les activités de formation dont la date de fin de la dernière session planifiée est dépassée apparaissent en rouge sur la liste. </a:t>
            </a:r>
          </a:p>
        </p:txBody>
      </p:sp>
      <p:pic>
        <p:nvPicPr>
          <p:cNvPr id="33" name="Graphique 32" descr="Informations avec un remplissage uni">
            <a:extLst>
              <a:ext uri="{FF2B5EF4-FFF2-40B4-BE49-F238E27FC236}">
                <a16:creationId xmlns:a16="http://schemas.microsoft.com/office/drawing/2014/main" id="{B9AD032A-D871-4DE5-B22D-3E598D58F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89639" y="5650159"/>
            <a:ext cx="251356" cy="251356"/>
          </a:xfrm>
          <a:prstGeom prst="rect">
            <a:avLst/>
          </a:prstGeom>
        </p:spPr>
      </p:pic>
      <p:sp>
        <p:nvSpPr>
          <p:cNvPr id="49" name="Espace réservé du texte 8">
            <a:extLst>
              <a:ext uri="{FF2B5EF4-FFF2-40B4-BE49-F238E27FC236}">
                <a16:creationId xmlns:a16="http://schemas.microsoft.com/office/drawing/2014/main" id="{A532C273-7E3E-478D-8655-9B168A4784F7}"/>
              </a:ext>
            </a:extLst>
          </p:cNvPr>
          <p:cNvSpPr txBox="1">
            <a:spLocks/>
          </p:cNvSpPr>
          <p:nvPr/>
        </p:nvSpPr>
        <p:spPr>
          <a:xfrm>
            <a:off x="3882999" y="1262667"/>
            <a:ext cx="5165752" cy="640123"/>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La barre de recherche permet de retrouver facilement l’activité recherchée en saisissant son intitulé, son public, etc… avant de cliquer sur        . Pour réinitialiser le filtre, il suffit d’effacer la donnée saisie et de cliquer à nouveau sur </a:t>
            </a:r>
          </a:p>
        </p:txBody>
      </p:sp>
      <p:pic>
        <p:nvPicPr>
          <p:cNvPr id="50" name="Image 49">
            <a:extLst>
              <a:ext uri="{FF2B5EF4-FFF2-40B4-BE49-F238E27FC236}">
                <a16:creationId xmlns:a16="http://schemas.microsoft.com/office/drawing/2014/main" id="{280F5CAA-E7AD-4832-8DDE-569C93A9B4A7}"/>
              </a:ext>
            </a:extLst>
          </p:cNvPr>
          <p:cNvPicPr>
            <a:picLocks noChangeAspect="1"/>
          </p:cNvPicPr>
          <p:nvPr/>
        </p:nvPicPr>
        <p:blipFill rotWithShape="1">
          <a:blip r:embed="rId10"/>
          <a:srcRect l="11506" t="12017" r="23550" b="10484"/>
          <a:stretch/>
        </p:blipFill>
        <p:spPr>
          <a:xfrm>
            <a:off x="6780171" y="1474768"/>
            <a:ext cx="175383" cy="230213"/>
          </a:xfrm>
          <a:prstGeom prst="rect">
            <a:avLst/>
          </a:prstGeom>
        </p:spPr>
      </p:pic>
      <p:pic>
        <p:nvPicPr>
          <p:cNvPr id="60" name="Image 59">
            <a:extLst>
              <a:ext uri="{FF2B5EF4-FFF2-40B4-BE49-F238E27FC236}">
                <a16:creationId xmlns:a16="http://schemas.microsoft.com/office/drawing/2014/main" id="{653A6C62-C358-4C97-83E0-DC75EF409602}"/>
              </a:ext>
            </a:extLst>
          </p:cNvPr>
          <p:cNvPicPr>
            <a:picLocks noChangeAspect="1"/>
          </p:cNvPicPr>
          <p:nvPr/>
        </p:nvPicPr>
        <p:blipFill rotWithShape="1">
          <a:blip r:embed="rId10"/>
          <a:srcRect l="11506" t="12017" r="23550" b="10484"/>
          <a:stretch/>
        </p:blipFill>
        <p:spPr>
          <a:xfrm>
            <a:off x="6955194" y="1685272"/>
            <a:ext cx="175383" cy="230213"/>
          </a:xfrm>
          <a:prstGeom prst="rect">
            <a:avLst/>
          </a:prstGeom>
        </p:spPr>
      </p:pic>
    </p:spTree>
    <p:extLst>
      <p:ext uri="{BB962C8B-B14F-4D97-AF65-F5344CB8AC3E}">
        <p14:creationId xmlns:p14="http://schemas.microsoft.com/office/powerpoint/2010/main" val="2151738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a:extLst>
              <a:ext uri="{FF2B5EF4-FFF2-40B4-BE49-F238E27FC236}">
                <a16:creationId xmlns:a16="http://schemas.microsoft.com/office/drawing/2014/main" id="{532DBA0E-2183-4C7A-9423-8401BFA0D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389" y="1688942"/>
            <a:ext cx="6917277" cy="439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pic>
        <p:nvPicPr>
          <p:cNvPr id="38" name="Image 37">
            <a:extLst>
              <a:ext uri="{FF2B5EF4-FFF2-40B4-BE49-F238E27FC236}">
                <a16:creationId xmlns:a16="http://schemas.microsoft.com/office/drawing/2014/main" id="{5F6515AF-1BBD-4D2D-906F-E23A66333265}"/>
              </a:ext>
            </a:extLst>
          </p:cNvPr>
          <p:cNvPicPr>
            <a:picLocks noChangeAspect="1"/>
          </p:cNvPicPr>
          <p:nvPr/>
        </p:nvPicPr>
        <p:blipFill rotWithShape="1">
          <a:blip r:embed="rId5"/>
          <a:srcRect l="11506" t="12017" r="23550" b="10484"/>
          <a:stretch/>
        </p:blipFill>
        <p:spPr>
          <a:xfrm>
            <a:off x="5720601" y="4693369"/>
            <a:ext cx="175383" cy="230213"/>
          </a:xfrm>
          <a:prstGeom prst="rect">
            <a:avLst/>
          </a:prstGeom>
        </p:spPr>
      </p:pic>
      <p:sp>
        <p:nvSpPr>
          <p:cNvPr id="39" name="Rectangle : coins arrondis 38">
            <a:extLst>
              <a:ext uri="{FF2B5EF4-FFF2-40B4-BE49-F238E27FC236}">
                <a16:creationId xmlns:a16="http://schemas.microsoft.com/office/drawing/2014/main" id="{B464F8CF-9ED9-439A-99D9-DCE1158E7E5D}"/>
              </a:ext>
            </a:extLst>
          </p:cNvPr>
          <p:cNvSpPr/>
          <p:nvPr/>
        </p:nvSpPr>
        <p:spPr>
          <a:xfrm>
            <a:off x="2878387" y="1933713"/>
            <a:ext cx="3096000" cy="26504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en arc 24">
            <a:extLst>
              <a:ext uri="{FF2B5EF4-FFF2-40B4-BE49-F238E27FC236}">
                <a16:creationId xmlns:a16="http://schemas.microsoft.com/office/drawing/2014/main" id="{D5620A24-665D-4A46-A4EC-1D6D9769939F}"/>
              </a:ext>
            </a:extLst>
          </p:cNvPr>
          <p:cNvCxnSpPr>
            <a:cxnSpLocks/>
            <a:stCxn id="39" idx="0"/>
            <a:endCxn id="30" idx="0"/>
          </p:cNvCxnSpPr>
          <p:nvPr/>
        </p:nvCxnSpPr>
        <p:spPr>
          <a:xfrm rot="16200000" flipV="1">
            <a:off x="2870568" y="377893"/>
            <a:ext cx="75724" cy="3035915"/>
          </a:xfrm>
          <a:prstGeom prst="curvedConnector3">
            <a:avLst>
              <a:gd name="adj1" fmla="val 401886"/>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Espace réservé du texte 8">
            <a:extLst>
              <a:ext uri="{FF2B5EF4-FFF2-40B4-BE49-F238E27FC236}">
                <a16:creationId xmlns:a16="http://schemas.microsoft.com/office/drawing/2014/main" id="{87124F4E-AC1D-416E-BE94-972B79538F1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52" name="Rectangle : coins arrondis 51">
            <a:extLst>
              <a:ext uri="{FF2B5EF4-FFF2-40B4-BE49-F238E27FC236}">
                <a16:creationId xmlns:a16="http://schemas.microsoft.com/office/drawing/2014/main" id="{D42DB48A-3932-45DB-B832-19DF0AF5C401}"/>
              </a:ext>
            </a:extLst>
          </p:cNvPr>
          <p:cNvSpPr/>
          <p:nvPr/>
        </p:nvSpPr>
        <p:spPr>
          <a:xfrm>
            <a:off x="2878387" y="2224347"/>
            <a:ext cx="3096000" cy="26504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0" name="Connecteur en arc 24">
            <a:extLst>
              <a:ext uri="{FF2B5EF4-FFF2-40B4-BE49-F238E27FC236}">
                <a16:creationId xmlns:a16="http://schemas.microsoft.com/office/drawing/2014/main" id="{9F4C3049-4B5E-40B9-9E0A-01286BD2328C}"/>
              </a:ext>
            </a:extLst>
          </p:cNvPr>
          <p:cNvCxnSpPr>
            <a:cxnSpLocks/>
            <a:stCxn id="76" idx="1"/>
            <a:endCxn id="52" idx="3"/>
          </p:cNvCxnSpPr>
          <p:nvPr/>
        </p:nvCxnSpPr>
        <p:spPr>
          <a:xfrm rot="10800000" flipV="1">
            <a:off x="5974388" y="1829663"/>
            <a:ext cx="515223" cy="527204"/>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2" name="ZoneTexte 111">
            <a:extLst>
              <a:ext uri="{FF2B5EF4-FFF2-40B4-BE49-F238E27FC236}">
                <a16:creationId xmlns:a16="http://schemas.microsoft.com/office/drawing/2014/main" id="{2F09B132-B30D-4534-A66B-5A7C63C5E517}"/>
              </a:ext>
            </a:extLst>
          </p:cNvPr>
          <p:cNvSpPr txBox="1"/>
          <p:nvPr/>
        </p:nvSpPr>
        <p:spPr>
          <a:xfrm>
            <a:off x="335359" y="629885"/>
            <a:ext cx="11843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Structure de la fiche « activité de formation professionnelle » (1/3)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30" name="Espace réservé du texte 8">
            <a:extLst>
              <a:ext uri="{FF2B5EF4-FFF2-40B4-BE49-F238E27FC236}">
                <a16:creationId xmlns:a16="http://schemas.microsoft.com/office/drawing/2014/main" id="{58593942-7BA9-4EC9-9A9E-0D439D9F8367}"/>
              </a:ext>
            </a:extLst>
          </p:cNvPr>
          <p:cNvSpPr txBox="1">
            <a:spLocks/>
          </p:cNvSpPr>
          <p:nvPr/>
        </p:nvSpPr>
        <p:spPr>
          <a:xfrm>
            <a:off x="152348" y="1857989"/>
            <a:ext cx="2476247" cy="2121188"/>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Les actions sélectionnables sont : </a:t>
            </a:r>
          </a:p>
          <a:p>
            <a:pPr marL="0" indent="0" algn="just">
              <a:lnSpc>
                <a:spcPts val="1500"/>
              </a:lnSpc>
              <a:buNone/>
            </a:pPr>
            <a:endParaRPr lang="fr-FR" sz="900">
              <a:latin typeface="Marianne" panose="02000000000000000000" pitchFamily="2" charset="0"/>
            </a:endParaRPr>
          </a:p>
        </p:txBody>
      </p:sp>
      <p:pic>
        <p:nvPicPr>
          <p:cNvPr id="32" name="Image 31" descr="Une image contenant texte&#10;&#10;Description générée automatiquement">
            <a:extLst>
              <a:ext uri="{FF2B5EF4-FFF2-40B4-BE49-F238E27FC236}">
                <a16:creationId xmlns:a16="http://schemas.microsoft.com/office/drawing/2014/main" id="{299C7FF6-A916-4CF4-A0B0-888B4E2C586C}"/>
              </a:ext>
            </a:extLst>
          </p:cNvPr>
          <p:cNvPicPr>
            <a:picLocks noChangeAspect="1"/>
          </p:cNvPicPr>
          <p:nvPr/>
        </p:nvPicPr>
        <p:blipFill rotWithShape="1">
          <a:blip r:embed="rId6"/>
          <a:srcRect l="49503" t="19523" r="12387" b="29840"/>
          <a:stretch/>
        </p:blipFill>
        <p:spPr>
          <a:xfrm>
            <a:off x="335359" y="2150848"/>
            <a:ext cx="2176777" cy="1828329"/>
          </a:xfrm>
          <a:prstGeom prst="rect">
            <a:avLst/>
          </a:prstGeom>
        </p:spPr>
      </p:pic>
      <p:sp>
        <p:nvSpPr>
          <p:cNvPr id="36" name="Espace réservé du texte 8">
            <a:extLst>
              <a:ext uri="{FF2B5EF4-FFF2-40B4-BE49-F238E27FC236}">
                <a16:creationId xmlns:a16="http://schemas.microsoft.com/office/drawing/2014/main" id="{22197E18-37BD-4F83-9A28-AD1532F43ACD}"/>
              </a:ext>
            </a:extLst>
          </p:cNvPr>
          <p:cNvSpPr txBox="1">
            <a:spLocks/>
          </p:cNvSpPr>
          <p:nvPr/>
        </p:nvSpPr>
        <p:spPr>
          <a:xfrm>
            <a:off x="303167" y="4099393"/>
            <a:ext cx="2325428" cy="1583768"/>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Les niveaux de formation sélectionnables sont : </a:t>
            </a:r>
          </a:p>
        </p:txBody>
      </p:sp>
      <p:pic>
        <p:nvPicPr>
          <p:cNvPr id="37" name="Image 36" descr="Une image contenant texte&#10;&#10;Description générée automatiquement">
            <a:extLst>
              <a:ext uri="{FF2B5EF4-FFF2-40B4-BE49-F238E27FC236}">
                <a16:creationId xmlns:a16="http://schemas.microsoft.com/office/drawing/2014/main" id="{7359DD3D-16BE-4913-ABBB-F099FC36C8A9}"/>
              </a:ext>
            </a:extLst>
          </p:cNvPr>
          <p:cNvPicPr>
            <a:picLocks noChangeAspect="1"/>
          </p:cNvPicPr>
          <p:nvPr/>
        </p:nvPicPr>
        <p:blipFill rotWithShape="1">
          <a:blip r:embed="rId7"/>
          <a:srcRect l="52089" t="19237" r="10804" b="45514"/>
          <a:stretch/>
        </p:blipFill>
        <p:spPr>
          <a:xfrm>
            <a:off x="529476" y="4514615"/>
            <a:ext cx="1944210" cy="1168546"/>
          </a:xfrm>
          <a:prstGeom prst="rect">
            <a:avLst/>
          </a:prstGeom>
        </p:spPr>
      </p:pic>
      <p:sp>
        <p:nvSpPr>
          <p:cNvPr id="43" name="Rectangle : coins arrondis 42">
            <a:extLst>
              <a:ext uri="{FF2B5EF4-FFF2-40B4-BE49-F238E27FC236}">
                <a16:creationId xmlns:a16="http://schemas.microsoft.com/office/drawing/2014/main" id="{C57E1D45-3FAD-4729-9B1D-03FD2EEC7462}"/>
              </a:ext>
            </a:extLst>
          </p:cNvPr>
          <p:cNvSpPr/>
          <p:nvPr/>
        </p:nvSpPr>
        <p:spPr>
          <a:xfrm>
            <a:off x="2878388" y="2978856"/>
            <a:ext cx="3107474" cy="26504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en arc 24">
            <a:extLst>
              <a:ext uri="{FF2B5EF4-FFF2-40B4-BE49-F238E27FC236}">
                <a16:creationId xmlns:a16="http://schemas.microsoft.com/office/drawing/2014/main" id="{7D9CC77D-7E1D-40C9-A325-B042574F9B0A}"/>
              </a:ext>
            </a:extLst>
          </p:cNvPr>
          <p:cNvCxnSpPr>
            <a:cxnSpLocks/>
            <a:stCxn id="43" idx="1"/>
            <a:endCxn id="36" idx="3"/>
          </p:cNvCxnSpPr>
          <p:nvPr/>
        </p:nvCxnSpPr>
        <p:spPr>
          <a:xfrm rot="10800000" flipV="1">
            <a:off x="2628596" y="3111375"/>
            <a:ext cx="249793" cy="1779901"/>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Espace réservé du texte 8">
            <a:extLst>
              <a:ext uri="{FF2B5EF4-FFF2-40B4-BE49-F238E27FC236}">
                <a16:creationId xmlns:a16="http://schemas.microsoft.com/office/drawing/2014/main" id="{FF750DB9-1DC7-4918-A62A-95605FCF3DC1}"/>
              </a:ext>
            </a:extLst>
          </p:cNvPr>
          <p:cNvSpPr txBox="1">
            <a:spLocks/>
          </p:cNvSpPr>
          <p:nvPr/>
        </p:nvSpPr>
        <p:spPr>
          <a:xfrm>
            <a:off x="258508" y="5757502"/>
            <a:ext cx="2370087" cy="1047371"/>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Les publics sélectionnables sont :</a:t>
            </a:r>
          </a:p>
        </p:txBody>
      </p:sp>
      <p:pic>
        <p:nvPicPr>
          <p:cNvPr id="47" name="Image 46">
            <a:extLst>
              <a:ext uri="{FF2B5EF4-FFF2-40B4-BE49-F238E27FC236}">
                <a16:creationId xmlns:a16="http://schemas.microsoft.com/office/drawing/2014/main" id="{04C14C87-8952-4145-B071-4EA30E00B81D}"/>
              </a:ext>
            </a:extLst>
          </p:cNvPr>
          <p:cNvPicPr>
            <a:picLocks noChangeAspect="1"/>
          </p:cNvPicPr>
          <p:nvPr/>
        </p:nvPicPr>
        <p:blipFill>
          <a:blip r:embed="rId8"/>
          <a:stretch>
            <a:fillRect/>
          </a:stretch>
        </p:blipFill>
        <p:spPr>
          <a:xfrm>
            <a:off x="374401" y="6034763"/>
            <a:ext cx="2102088" cy="737890"/>
          </a:xfrm>
          <a:prstGeom prst="rect">
            <a:avLst/>
          </a:prstGeom>
        </p:spPr>
      </p:pic>
      <p:sp>
        <p:nvSpPr>
          <p:cNvPr id="48" name="Rectangle : coins arrondis 47">
            <a:extLst>
              <a:ext uri="{FF2B5EF4-FFF2-40B4-BE49-F238E27FC236}">
                <a16:creationId xmlns:a16="http://schemas.microsoft.com/office/drawing/2014/main" id="{464C1099-7418-4B48-813A-01C38BD92BE2}"/>
              </a:ext>
            </a:extLst>
          </p:cNvPr>
          <p:cNvSpPr/>
          <p:nvPr/>
        </p:nvSpPr>
        <p:spPr>
          <a:xfrm>
            <a:off x="2886207" y="3468169"/>
            <a:ext cx="3107474" cy="26504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en arc 24">
            <a:extLst>
              <a:ext uri="{FF2B5EF4-FFF2-40B4-BE49-F238E27FC236}">
                <a16:creationId xmlns:a16="http://schemas.microsoft.com/office/drawing/2014/main" id="{D05C2C6A-BFF9-4D96-B037-83BDF3C9BFE3}"/>
              </a:ext>
            </a:extLst>
          </p:cNvPr>
          <p:cNvCxnSpPr>
            <a:cxnSpLocks/>
            <a:stCxn id="48" idx="1"/>
            <a:endCxn id="46" idx="3"/>
          </p:cNvCxnSpPr>
          <p:nvPr/>
        </p:nvCxnSpPr>
        <p:spPr>
          <a:xfrm rot="10800000" flipV="1">
            <a:off x="2628595" y="3600688"/>
            <a:ext cx="257612" cy="2680499"/>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3" name="Rectangle : coins arrondis 52">
            <a:extLst>
              <a:ext uri="{FF2B5EF4-FFF2-40B4-BE49-F238E27FC236}">
                <a16:creationId xmlns:a16="http://schemas.microsoft.com/office/drawing/2014/main" id="{565BF661-77A0-4BBF-930B-AE51627E9C73}"/>
              </a:ext>
            </a:extLst>
          </p:cNvPr>
          <p:cNvSpPr/>
          <p:nvPr/>
        </p:nvSpPr>
        <p:spPr>
          <a:xfrm>
            <a:off x="6421889" y="2991427"/>
            <a:ext cx="3118701" cy="26504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 coins arrondis 54">
            <a:extLst>
              <a:ext uri="{FF2B5EF4-FFF2-40B4-BE49-F238E27FC236}">
                <a16:creationId xmlns:a16="http://schemas.microsoft.com/office/drawing/2014/main" id="{EE576B52-818A-4D6C-8990-CB54BA52AE06}"/>
              </a:ext>
            </a:extLst>
          </p:cNvPr>
          <p:cNvSpPr/>
          <p:nvPr/>
        </p:nvSpPr>
        <p:spPr>
          <a:xfrm>
            <a:off x="6425298" y="3902161"/>
            <a:ext cx="3099655" cy="265040"/>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space réservé du texte 8">
            <a:extLst>
              <a:ext uri="{FF2B5EF4-FFF2-40B4-BE49-F238E27FC236}">
                <a16:creationId xmlns:a16="http://schemas.microsoft.com/office/drawing/2014/main" id="{99466743-077A-4F12-829D-F138E20280DE}"/>
              </a:ext>
            </a:extLst>
          </p:cNvPr>
          <p:cNvSpPr txBox="1">
            <a:spLocks/>
          </p:cNvSpPr>
          <p:nvPr/>
        </p:nvSpPr>
        <p:spPr>
          <a:xfrm>
            <a:off x="9790384" y="2558279"/>
            <a:ext cx="2325428" cy="1955834"/>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Les niveaux de validation sélectionnables sont : </a:t>
            </a:r>
          </a:p>
        </p:txBody>
      </p:sp>
      <p:cxnSp>
        <p:nvCxnSpPr>
          <p:cNvPr id="62" name="Connecteur en arc 24">
            <a:extLst>
              <a:ext uri="{FF2B5EF4-FFF2-40B4-BE49-F238E27FC236}">
                <a16:creationId xmlns:a16="http://schemas.microsoft.com/office/drawing/2014/main" id="{F71E4212-0DFF-4B02-B15C-C9DA0D197489}"/>
              </a:ext>
            </a:extLst>
          </p:cNvPr>
          <p:cNvCxnSpPr>
            <a:cxnSpLocks/>
            <a:endCxn id="53" idx="3"/>
          </p:cNvCxnSpPr>
          <p:nvPr/>
        </p:nvCxnSpPr>
        <p:spPr>
          <a:xfrm rot="10800000" flipV="1">
            <a:off x="9540591" y="2978855"/>
            <a:ext cx="257615" cy="145092"/>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63" name="Image 62" descr="Une image contenant texte&#10;&#10;Description générée automatiquement">
            <a:extLst>
              <a:ext uri="{FF2B5EF4-FFF2-40B4-BE49-F238E27FC236}">
                <a16:creationId xmlns:a16="http://schemas.microsoft.com/office/drawing/2014/main" id="{BD312BB1-0148-4D13-8B93-B4296CCC57E4}"/>
              </a:ext>
            </a:extLst>
          </p:cNvPr>
          <p:cNvPicPr>
            <a:picLocks noChangeAspect="1"/>
          </p:cNvPicPr>
          <p:nvPr/>
        </p:nvPicPr>
        <p:blipFill rotWithShape="1">
          <a:blip r:embed="rId9"/>
          <a:srcRect l="51538" t="18752" r="11114" b="30833"/>
          <a:stretch/>
        </p:blipFill>
        <p:spPr>
          <a:xfrm>
            <a:off x="10134690" y="2994805"/>
            <a:ext cx="1636816" cy="1376921"/>
          </a:xfrm>
          <a:prstGeom prst="rect">
            <a:avLst/>
          </a:prstGeom>
        </p:spPr>
      </p:pic>
      <p:sp>
        <p:nvSpPr>
          <p:cNvPr id="68" name="Espace réservé du texte 8">
            <a:extLst>
              <a:ext uri="{FF2B5EF4-FFF2-40B4-BE49-F238E27FC236}">
                <a16:creationId xmlns:a16="http://schemas.microsoft.com/office/drawing/2014/main" id="{25C6B21B-BAD4-4B2C-8AE8-1DC4D0C0B3E2}"/>
              </a:ext>
            </a:extLst>
          </p:cNvPr>
          <p:cNvSpPr txBox="1">
            <a:spLocks/>
          </p:cNvSpPr>
          <p:nvPr/>
        </p:nvSpPr>
        <p:spPr>
          <a:xfrm>
            <a:off x="9307812" y="4756654"/>
            <a:ext cx="2808000" cy="1047371"/>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800">
                <a:latin typeface="Marianne" panose="02000000000000000000" pitchFamily="2" charset="0"/>
              </a:rPr>
              <a:t>Les organismes partenaires sélectionnables sont :</a:t>
            </a:r>
          </a:p>
        </p:txBody>
      </p:sp>
      <p:pic>
        <p:nvPicPr>
          <p:cNvPr id="69" name="Image 68">
            <a:extLst>
              <a:ext uri="{FF2B5EF4-FFF2-40B4-BE49-F238E27FC236}">
                <a16:creationId xmlns:a16="http://schemas.microsoft.com/office/drawing/2014/main" id="{F12DD88D-7F92-44D4-95A8-3CA590643F90}"/>
              </a:ext>
            </a:extLst>
          </p:cNvPr>
          <p:cNvPicPr>
            <a:picLocks noChangeAspect="1"/>
          </p:cNvPicPr>
          <p:nvPr/>
        </p:nvPicPr>
        <p:blipFill>
          <a:blip r:embed="rId10"/>
          <a:stretch>
            <a:fillRect/>
          </a:stretch>
        </p:blipFill>
        <p:spPr>
          <a:xfrm>
            <a:off x="9435391" y="4985247"/>
            <a:ext cx="2552842" cy="708721"/>
          </a:xfrm>
          <a:prstGeom prst="rect">
            <a:avLst/>
          </a:prstGeom>
        </p:spPr>
      </p:pic>
      <p:cxnSp>
        <p:nvCxnSpPr>
          <p:cNvPr id="70" name="Connecteur en arc 24">
            <a:extLst>
              <a:ext uri="{FF2B5EF4-FFF2-40B4-BE49-F238E27FC236}">
                <a16:creationId xmlns:a16="http://schemas.microsoft.com/office/drawing/2014/main" id="{FCCC95C9-49B0-4FE0-AEE4-B61557C992E4}"/>
              </a:ext>
            </a:extLst>
          </p:cNvPr>
          <p:cNvCxnSpPr>
            <a:cxnSpLocks/>
          </p:cNvCxnSpPr>
          <p:nvPr/>
        </p:nvCxnSpPr>
        <p:spPr>
          <a:xfrm rot="16200000" flipV="1">
            <a:off x="9313200" y="4326786"/>
            <a:ext cx="657259" cy="202477"/>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6" name="Espace réservé du texte 8">
            <a:extLst>
              <a:ext uri="{FF2B5EF4-FFF2-40B4-BE49-F238E27FC236}">
                <a16:creationId xmlns:a16="http://schemas.microsoft.com/office/drawing/2014/main" id="{249537E0-B088-4D95-9D63-BE87F6039C96}"/>
              </a:ext>
            </a:extLst>
          </p:cNvPr>
          <p:cNvSpPr txBox="1">
            <a:spLocks/>
          </p:cNvSpPr>
          <p:nvPr/>
        </p:nvSpPr>
        <p:spPr>
          <a:xfrm>
            <a:off x="6489610" y="1378950"/>
            <a:ext cx="3253457" cy="901425"/>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L’intitulé de la formation est un champ « libre » lorsque le « type d’actions » sélectionné est non certifiant. Lorsque l’action est certifiante, un menu déroulant avec les libellés des formations RNCP apparait.</a:t>
            </a:r>
          </a:p>
        </p:txBody>
      </p:sp>
      <p:pic>
        <p:nvPicPr>
          <p:cNvPr id="80" name="Image 79">
            <a:extLst>
              <a:ext uri="{FF2B5EF4-FFF2-40B4-BE49-F238E27FC236}">
                <a16:creationId xmlns:a16="http://schemas.microsoft.com/office/drawing/2014/main" id="{42C4971F-4687-4D58-A431-F3FD8D7010E5}"/>
              </a:ext>
            </a:extLst>
          </p:cNvPr>
          <p:cNvPicPr>
            <a:picLocks noChangeAspect="1"/>
          </p:cNvPicPr>
          <p:nvPr/>
        </p:nvPicPr>
        <p:blipFill>
          <a:blip r:embed="rId11"/>
          <a:stretch>
            <a:fillRect/>
          </a:stretch>
        </p:blipFill>
        <p:spPr>
          <a:xfrm>
            <a:off x="6096000" y="6190464"/>
            <a:ext cx="342900" cy="428625"/>
          </a:xfrm>
          <a:prstGeom prst="rect">
            <a:avLst/>
          </a:prstGeom>
        </p:spPr>
      </p:pic>
      <p:sp>
        <p:nvSpPr>
          <p:cNvPr id="81" name="Espace réservé du texte 8">
            <a:extLst>
              <a:ext uri="{FF2B5EF4-FFF2-40B4-BE49-F238E27FC236}">
                <a16:creationId xmlns:a16="http://schemas.microsoft.com/office/drawing/2014/main" id="{A9F98BB4-3D5B-4344-B5E1-51B3E1852C15}"/>
              </a:ext>
            </a:extLst>
          </p:cNvPr>
          <p:cNvSpPr txBox="1">
            <a:spLocks/>
          </p:cNvSpPr>
          <p:nvPr/>
        </p:nvSpPr>
        <p:spPr>
          <a:xfrm>
            <a:off x="6370927" y="6020715"/>
            <a:ext cx="1953343"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rPr>
              <a:t>Cet icône indique un champ obligatoire. La sauvegarde des modifications est conditionnée au remplissage de ces champs</a:t>
            </a:r>
            <a:r>
              <a:rPr lang="fr-FR" sz="900">
                <a:solidFill>
                  <a:srgbClr val="D9534F"/>
                </a:solidFill>
                <a:latin typeface="Marianne" panose="02000000000000000000" pitchFamily="2" charset="0"/>
              </a:rPr>
              <a:t>.</a:t>
            </a:r>
            <a:endPar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endParaRPr>
          </a:p>
        </p:txBody>
      </p:sp>
    </p:spTree>
    <p:extLst>
      <p:ext uri="{BB962C8B-B14F-4D97-AF65-F5344CB8AC3E}">
        <p14:creationId xmlns:p14="http://schemas.microsoft.com/office/powerpoint/2010/main" val="3617495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123" name="Image 122">
            <a:extLst>
              <a:ext uri="{FF2B5EF4-FFF2-40B4-BE49-F238E27FC236}">
                <a16:creationId xmlns:a16="http://schemas.microsoft.com/office/drawing/2014/main" id="{9C56D23E-9C3E-4F03-B118-11FFD080841C}"/>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58" name="ZoneTexte 57">
            <a:extLst>
              <a:ext uri="{FF2B5EF4-FFF2-40B4-BE49-F238E27FC236}">
                <a16:creationId xmlns:a16="http://schemas.microsoft.com/office/drawing/2014/main" id="{D0260C26-BBD7-4F2E-8AB3-94486046FC3A}"/>
              </a:ext>
            </a:extLst>
          </p:cNvPr>
          <p:cNvSpPr txBox="1"/>
          <p:nvPr/>
        </p:nvSpPr>
        <p:spPr>
          <a:xfrm>
            <a:off x="335359" y="629885"/>
            <a:ext cx="1205786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Modalités de saisie des activités de formation</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grpSp>
        <p:nvGrpSpPr>
          <p:cNvPr id="28" name="Groupe 27">
            <a:extLst>
              <a:ext uri="{FF2B5EF4-FFF2-40B4-BE49-F238E27FC236}">
                <a16:creationId xmlns:a16="http://schemas.microsoft.com/office/drawing/2014/main" id="{CA2F25A7-E0F3-4C49-989E-641A1B7C82ED}"/>
              </a:ext>
            </a:extLst>
          </p:cNvPr>
          <p:cNvGrpSpPr/>
          <p:nvPr/>
        </p:nvGrpSpPr>
        <p:grpSpPr>
          <a:xfrm>
            <a:off x="4246227" y="2137572"/>
            <a:ext cx="3699546" cy="2204376"/>
            <a:chOff x="4246227" y="1740023"/>
            <a:chExt cx="3699546" cy="2204376"/>
          </a:xfrm>
        </p:grpSpPr>
        <p:sp>
          <p:nvSpPr>
            <p:cNvPr id="125" name="Rectangle 124">
              <a:extLst>
                <a:ext uri="{FF2B5EF4-FFF2-40B4-BE49-F238E27FC236}">
                  <a16:creationId xmlns:a16="http://schemas.microsoft.com/office/drawing/2014/main" id="{4371EAF8-8F63-4B2F-B55C-B81ABAEBC626}"/>
                </a:ext>
              </a:extLst>
            </p:cNvPr>
            <p:cNvSpPr/>
            <p:nvPr/>
          </p:nvSpPr>
          <p:spPr bwMode="auto">
            <a:xfrm>
              <a:off x="4246227" y="1740023"/>
              <a:ext cx="3699546" cy="264000"/>
            </a:xfrm>
            <a:prstGeom prst="rect">
              <a:avLst/>
            </a:prstGeom>
            <a:solidFill>
              <a:srgbClr val="83A47D"/>
            </a:solidFill>
            <a:ln>
              <a:solidFill>
                <a:srgbClr val="83A47D"/>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121920" tIns="60960" rIns="121920" bIns="60960" numCol="1" rtlCol="0" anchor="ctr" anchorCtr="0" compatLnSpc="1">
              <a:prstTxWarp prst="textNoShape">
                <a:avLst/>
              </a:prstTxWarp>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1050" b="1" i="0" u="none" strike="noStrike" kern="0" cap="none" spc="0" normalizeH="0" baseline="0" noProof="0">
                  <a:ln>
                    <a:noFill/>
                  </a:ln>
                  <a:solidFill>
                    <a:prstClr val="white"/>
                  </a:solidFill>
                  <a:effectLst/>
                  <a:uLnTx/>
                  <a:uFillTx/>
                  <a:latin typeface="Marianne" panose="02000000000000000000" pitchFamily="50" charset="0"/>
                  <a:ea typeface="Gulim" pitchFamily="34" charset="-127"/>
                  <a:cs typeface="Calibri" pitchFamily="34" charset="0"/>
                </a:rPr>
                <a:t>Saisie du champ « Type d’action » (liste déroulante)</a:t>
              </a:r>
            </a:p>
          </p:txBody>
        </p:sp>
        <p:sp>
          <p:nvSpPr>
            <p:cNvPr id="126" name="Rectangle 125">
              <a:extLst>
                <a:ext uri="{FF2B5EF4-FFF2-40B4-BE49-F238E27FC236}">
                  <a16:creationId xmlns:a16="http://schemas.microsoft.com/office/drawing/2014/main" id="{446BFA1A-8971-4536-B31D-DF0F81C2625B}"/>
                </a:ext>
              </a:extLst>
            </p:cNvPr>
            <p:cNvSpPr/>
            <p:nvPr/>
          </p:nvSpPr>
          <p:spPr>
            <a:xfrm>
              <a:off x="4246227" y="2012079"/>
              <a:ext cx="3699546" cy="1932320"/>
            </a:xfrm>
            <a:prstGeom prst="rect">
              <a:avLst/>
            </a:prstGeom>
            <a:ln>
              <a:solidFill>
                <a:srgbClr val="83A47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600">
                <a:latin typeface="Marianne" panose="02000000000000000000" pitchFamily="50" charset="0"/>
              </a:endParaRPr>
            </a:p>
          </p:txBody>
        </p:sp>
        <p:sp>
          <p:nvSpPr>
            <p:cNvPr id="128" name="Rectangle : coins arrondis 127">
              <a:extLst>
                <a:ext uri="{FF2B5EF4-FFF2-40B4-BE49-F238E27FC236}">
                  <a16:creationId xmlns:a16="http://schemas.microsoft.com/office/drawing/2014/main" id="{6D5A3070-41F7-4D45-B3C9-15E0C59773BF}"/>
                </a:ext>
              </a:extLst>
            </p:cNvPr>
            <p:cNvSpPr/>
            <p:nvPr/>
          </p:nvSpPr>
          <p:spPr>
            <a:xfrm>
              <a:off x="4546781" y="2068044"/>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Habilitation</a:t>
              </a:r>
            </a:p>
          </p:txBody>
        </p:sp>
        <p:sp>
          <p:nvSpPr>
            <p:cNvPr id="136" name="ZoneTexte 135">
              <a:extLst>
                <a:ext uri="{FF2B5EF4-FFF2-40B4-BE49-F238E27FC236}">
                  <a16:creationId xmlns:a16="http://schemas.microsoft.com/office/drawing/2014/main" id="{BDD77369-800C-438D-B6B8-6801AF5D3CA9}"/>
                </a:ext>
              </a:extLst>
            </p:cNvPr>
            <p:cNvSpPr txBox="1"/>
            <p:nvPr/>
          </p:nvSpPr>
          <p:spPr>
            <a:xfrm>
              <a:off x="4306381" y="2031086"/>
              <a:ext cx="284052" cy="253916"/>
            </a:xfrm>
            <a:prstGeom prst="rect">
              <a:avLst/>
            </a:prstGeom>
            <a:noFill/>
          </p:spPr>
          <p:txBody>
            <a:bodyPr wrap="none" rtlCol="0">
              <a:spAutoFit/>
            </a:bodyPr>
            <a:lstStyle/>
            <a:p>
              <a:r>
                <a:rPr lang="fr-FR" sz="1000" b="1">
                  <a:solidFill>
                    <a:schemeClr val="accent1"/>
                  </a:solidFill>
                  <a:latin typeface="Marianne" panose="02000000000000000000" pitchFamily="50" charset="0"/>
                </a:rPr>
                <a:t>X</a:t>
              </a:r>
            </a:p>
          </p:txBody>
        </p:sp>
        <p:sp>
          <p:nvSpPr>
            <p:cNvPr id="131" name="Rectangle : coins arrondis 130">
              <a:extLst>
                <a:ext uri="{FF2B5EF4-FFF2-40B4-BE49-F238E27FC236}">
                  <a16:creationId xmlns:a16="http://schemas.microsoft.com/office/drawing/2014/main" id="{D2E503AB-5688-46F3-ACFE-CC1AF73D9677}"/>
                </a:ext>
              </a:extLst>
            </p:cNvPr>
            <p:cNvSpPr/>
            <p:nvPr/>
          </p:nvSpPr>
          <p:spPr>
            <a:xfrm>
              <a:off x="4548179" y="2274737"/>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Action certifiante</a:t>
              </a:r>
            </a:p>
          </p:txBody>
        </p:sp>
        <p:sp>
          <p:nvSpPr>
            <p:cNvPr id="137" name="ZoneTexte 136">
              <a:extLst>
                <a:ext uri="{FF2B5EF4-FFF2-40B4-BE49-F238E27FC236}">
                  <a16:creationId xmlns:a16="http://schemas.microsoft.com/office/drawing/2014/main" id="{058999AD-1B52-427A-92BE-2D15E355A43E}"/>
                </a:ext>
              </a:extLst>
            </p:cNvPr>
            <p:cNvSpPr txBox="1"/>
            <p:nvPr/>
          </p:nvSpPr>
          <p:spPr>
            <a:xfrm>
              <a:off x="4307779" y="2237779"/>
              <a:ext cx="284052" cy="253916"/>
            </a:xfrm>
            <a:prstGeom prst="rect">
              <a:avLst/>
            </a:prstGeom>
            <a:noFill/>
          </p:spPr>
          <p:txBody>
            <a:bodyPr wrap="none" rtlCol="0">
              <a:spAutoFit/>
            </a:bodyPr>
            <a:lstStyle/>
            <a:p>
              <a:r>
                <a:rPr lang="fr-FR" sz="1000" b="1">
                  <a:solidFill>
                    <a:schemeClr val="accent1"/>
                  </a:solidFill>
                  <a:latin typeface="Marianne" panose="02000000000000000000" pitchFamily="50" charset="0"/>
                </a:rPr>
                <a:t>X</a:t>
              </a:r>
            </a:p>
          </p:txBody>
        </p:sp>
        <p:sp>
          <p:nvSpPr>
            <p:cNvPr id="132" name="Rectangle : coins arrondis 131">
              <a:extLst>
                <a:ext uri="{FF2B5EF4-FFF2-40B4-BE49-F238E27FC236}">
                  <a16:creationId xmlns:a16="http://schemas.microsoft.com/office/drawing/2014/main" id="{27A218C6-FA5F-46D9-96D2-65477B7CB336}"/>
                </a:ext>
              </a:extLst>
            </p:cNvPr>
            <p:cNvSpPr/>
            <p:nvPr/>
          </p:nvSpPr>
          <p:spPr>
            <a:xfrm>
              <a:off x="6293140" y="3514899"/>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Qualification</a:t>
              </a:r>
            </a:p>
          </p:txBody>
        </p:sp>
        <p:sp>
          <p:nvSpPr>
            <p:cNvPr id="127" name="Rectangle : coins arrondis 126">
              <a:extLst>
                <a:ext uri="{FF2B5EF4-FFF2-40B4-BE49-F238E27FC236}">
                  <a16:creationId xmlns:a16="http://schemas.microsoft.com/office/drawing/2014/main" id="{5D89CF70-3988-4699-AC02-AB5909823740}"/>
                </a:ext>
              </a:extLst>
            </p:cNvPr>
            <p:cNvSpPr/>
            <p:nvPr/>
          </p:nvSpPr>
          <p:spPr>
            <a:xfrm>
              <a:off x="6293140" y="2068044"/>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Savoir de base</a:t>
              </a:r>
            </a:p>
          </p:txBody>
        </p:sp>
        <p:sp>
          <p:nvSpPr>
            <p:cNvPr id="139" name="ZoneTexte 138">
              <a:extLst>
                <a:ext uri="{FF2B5EF4-FFF2-40B4-BE49-F238E27FC236}">
                  <a16:creationId xmlns:a16="http://schemas.microsoft.com/office/drawing/2014/main" id="{E9422751-8EC8-474A-B212-504CD3539528}"/>
                </a:ext>
              </a:extLst>
            </p:cNvPr>
            <p:cNvSpPr txBox="1"/>
            <p:nvPr/>
          </p:nvSpPr>
          <p:spPr>
            <a:xfrm>
              <a:off x="6046935" y="2031086"/>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sp>
          <p:nvSpPr>
            <p:cNvPr id="129" name="Rectangle : coins arrondis 128">
              <a:extLst>
                <a:ext uri="{FF2B5EF4-FFF2-40B4-BE49-F238E27FC236}">
                  <a16:creationId xmlns:a16="http://schemas.microsoft.com/office/drawing/2014/main" id="{5528D890-7173-4B0A-9FEA-B8F52BDFC162}"/>
                </a:ext>
              </a:extLst>
            </p:cNvPr>
            <p:cNvSpPr/>
            <p:nvPr/>
          </p:nvSpPr>
          <p:spPr>
            <a:xfrm>
              <a:off x="6293140" y="2274737"/>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Adaptation à l’emploi</a:t>
              </a:r>
            </a:p>
          </p:txBody>
        </p:sp>
        <p:sp>
          <p:nvSpPr>
            <p:cNvPr id="140" name="ZoneTexte 139">
              <a:extLst>
                <a:ext uri="{FF2B5EF4-FFF2-40B4-BE49-F238E27FC236}">
                  <a16:creationId xmlns:a16="http://schemas.microsoft.com/office/drawing/2014/main" id="{208AB190-367E-41ED-B052-E0FCACF2182E}"/>
                </a:ext>
              </a:extLst>
            </p:cNvPr>
            <p:cNvSpPr txBox="1"/>
            <p:nvPr/>
          </p:nvSpPr>
          <p:spPr>
            <a:xfrm>
              <a:off x="6046935" y="2237779"/>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sp>
          <p:nvSpPr>
            <p:cNvPr id="130" name="Rectangle : coins arrondis 129">
              <a:extLst>
                <a:ext uri="{FF2B5EF4-FFF2-40B4-BE49-F238E27FC236}">
                  <a16:creationId xmlns:a16="http://schemas.microsoft.com/office/drawing/2014/main" id="{28333B51-24FF-4CC7-82B2-6F5780FA4138}"/>
                </a:ext>
              </a:extLst>
            </p:cNvPr>
            <p:cNvSpPr/>
            <p:nvPr/>
          </p:nvSpPr>
          <p:spPr>
            <a:xfrm>
              <a:off x="6293140" y="2481430"/>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Bilan (orientation)</a:t>
              </a:r>
            </a:p>
          </p:txBody>
        </p:sp>
        <p:sp>
          <p:nvSpPr>
            <p:cNvPr id="141" name="ZoneTexte 140">
              <a:extLst>
                <a:ext uri="{FF2B5EF4-FFF2-40B4-BE49-F238E27FC236}">
                  <a16:creationId xmlns:a16="http://schemas.microsoft.com/office/drawing/2014/main" id="{8A243E85-2957-456A-B1C9-5B453F29C38D}"/>
                </a:ext>
              </a:extLst>
            </p:cNvPr>
            <p:cNvSpPr txBox="1"/>
            <p:nvPr/>
          </p:nvSpPr>
          <p:spPr>
            <a:xfrm>
              <a:off x="6046935" y="2444472"/>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sp>
          <p:nvSpPr>
            <p:cNvPr id="134" name="Rectangle : coins arrondis 133">
              <a:extLst>
                <a:ext uri="{FF2B5EF4-FFF2-40B4-BE49-F238E27FC236}">
                  <a16:creationId xmlns:a16="http://schemas.microsoft.com/office/drawing/2014/main" id="{57DDE51E-1C36-4E9D-873A-A06F82502040}"/>
                </a:ext>
              </a:extLst>
            </p:cNvPr>
            <p:cNvSpPr/>
            <p:nvPr/>
          </p:nvSpPr>
          <p:spPr>
            <a:xfrm>
              <a:off x="6293140" y="2688123"/>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Préparation à la sortie</a:t>
              </a:r>
            </a:p>
          </p:txBody>
        </p:sp>
        <p:sp>
          <p:nvSpPr>
            <p:cNvPr id="142" name="ZoneTexte 141">
              <a:extLst>
                <a:ext uri="{FF2B5EF4-FFF2-40B4-BE49-F238E27FC236}">
                  <a16:creationId xmlns:a16="http://schemas.microsoft.com/office/drawing/2014/main" id="{ACA66689-00D0-407B-850F-753318471ED3}"/>
                </a:ext>
              </a:extLst>
            </p:cNvPr>
            <p:cNvSpPr txBox="1"/>
            <p:nvPr/>
          </p:nvSpPr>
          <p:spPr>
            <a:xfrm>
              <a:off x="6046935" y="2651165"/>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sp>
          <p:nvSpPr>
            <p:cNvPr id="135" name="Rectangle : coins arrondis 134">
              <a:extLst>
                <a:ext uri="{FF2B5EF4-FFF2-40B4-BE49-F238E27FC236}">
                  <a16:creationId xmlns:a16="http://schemas.microsoft.com/office/drawing/2014/main" id="{D4710BB1-EA04-43BF-8C9A-70FBE9DBECBC}"/>
                </a:ext>
              </a:extLst>
            </p:cNvPr>
            <p:cNvSpPr/>
            <p:nvPr/>
          </p:nvSpPr>
          <p:spPr>
            <a:xfrm>
              <a:off x="6293140" y="3101509"/>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Chantier école</a:t>
              </a:r>
            </a:p>
          </p:txBody>
        </p:sp>
        <p:sp>
          <p:nvSpPr>
            <p:cNvPr id="144" name="ZoneTexte 143">
              <a:extLst>
                <a:ext uri="{FF2B5EF4-FFF2-40B4-BE49-F238E27FC236}">
                  <a16:creationId xmlns:a16="http://schemas.microsoft.com/office/drawing/2014/main" id="{036EEA48-DA2B-4DA9-A291-5B6BF991A743}"/>
                </a:ext>
              </a:extLst>
            </p:cNvPr>
            <p:cNvSpPr txBox="1"/>
            <p:nvPr/>
          </p:nvSpPr>
          <p:spPr>
            <a:xfrm>
              <a:off x="6046935" y="3064551"/>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sp>
          <p:nvSpPr>
            <p:cNvPr id="143" name="ZoneTexte 142">
              <a:extLst>
                <a:ext uri="{FF2B5EF4-FFF2-40B4-BE49-F238E27FC236}">
                  <a16:creationId xmlns:a16="http://schemas.microsoft.com/office/drawing/2014/main" id="{938D60C4-C97F-4547-B262-59E944FCBF2F}"/>
                </a:ext>
              </a:extLst>
            </p:cNvPr>
            <p:cNvSpPr txBox="1"/>
            <p:nvPr/>
          </p:nvSpPr>
          <p:spPr>
            <a:xfrm>
              <a:off x="6046935" y="2857858"/>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sp>
          <p:nvSpPr>
            <p:cNvPr id="145" name="Rectangle : coins arrondis 144">
              <a:extLst>
                <a:ext uri="{FF2B5EF4-FFF2-40B4-BE49-F238E27FC236}">
                  <a16:creationId xmlns:a16="http://schemas.microsoft.com/office/drawing/2014/main" id="{20CDA976-8B9C-4E68-9875-E367A38C9663}"/>
                </a:ext>
              </a:extLst>
            </p:cNvPr>
            <p:cNvSpPr/>
            <p:nvPr/>
          </p:nvSpPr>
          <p:spPr>
            <a:xfrm>
              <a:off x="6293140" y="2894816"/>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Remise à niveau</a:t>
              </a:r>
            </a:p>
          </p:txBody>
        </p:sp>
        <p:sp>
          <p:nvSpPr>
            <p:cNvPr id="133" name="Rectangle : coins arrondis 132">
              <a:extLst>
                <a:ext uri="{FF2B5EF4-FFF2-40B4-BE49-F238E27FC236}">
                  <a16:creationId xmlns:a16="http://schemas.microsoft.com/office/drawing/2014/main" id="{3DD199A8-5387-41AC-9267-DFF1BB0FC2AE}"/>
                </a:ext>
              </a:extLst>
            </p:cNvPr>
            <p:cNvSpPr/>
            <p:nvPr/>
          </p:nvSpPr>
          <p:spPr>
            <a:xfrm>
              <a:off x="6293140" y="3308204"/>
              <a:ext cx="1440000" cy="180000"/>
            </a:xfrm>
            <a:prstGeom prst="roundRect">
              <a:avLst/>
            </a:prstGeom>
            <a:solidFill>
              <a:schemeClr val="accent6">
                <a:lumMod val="20000"/>
                <a:lumOff val="80000"/>
              </a:schemeClr>
            </a:solidFill>
            <a:ln w="25400" cap="flat" cmpd="sng" algn="ctr">
              <a:noFill/>
              <a:prstDash val="solid"/>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kumimoji="0" lang="fr-FR" sz="700" b="0" i="0" u="none" strike="noStrike" kern="0" cap="none" spc="0" normalizeH="0" baseline="0" noProof="0">
                  <a:ln>
                    <a:noFill/>
                  </a:ln>
                  <a:effectLst/>
                  <a:uLnTx/>
                  <a:uFillTx/>
                  <a:latin typeface="Marianne" panose="02000000000000000000" pitchFamily="50" charset="0"/>
                </a:rPr>
                <a:t>Préqualification</a:t>
              </a:r>
            </a:p>
          </p:txBody>
        </p:sp>
        <p:sp>
          <p:nvSpPr>
            <p:cNvPr id="146" name="ZoneTexte 145">
              <a:extLst>
                <a:ext uri="{FF2B5EF4-FFF2-40B4-BE49-F238E27FC236}">
                  <a16:creationId xmlns:a16="http://schemas.microsoft.com/office/drawing/2014/main" id="{42306334-0670-442F-8A14-CE1E6B936DD5}"/>
                </a:ext>
              </a:extLst>
            </p:cNvPr>
            <p:cNvSpPr txBox="1"/>
            <p:nvPr/>
          </p:nvSpPr>
          <p:spPr>
            <a:xfrm>
              <a:off x="6046935" y="3271246"/>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sp>
          <p:nvSpPr>
            <p:cNvPr id="67" name="ZoneTexte 66">
              <a:extLst>
                <a:ext uri="{FF2B5EF4-FFF2-40B4-BE49-F238E27FC236}">
                  <a16:creationId xmlns:a16="http://schemas.microsoft.com/office/drawing/2014/main" id="{C863D87C-21D0-494E-AD28-048D3EF62A52}"/>
                </a:ext>
              </a:extLst>
            </p:cNvPr>
            <p:cNvSpPr txBox="1"/>
            <p:nvPr/>
          </p:nvSpPr>
          <p:spPr>
            <a:xfrm>
              <a:off x="6046935" y="3477941"/>
              <a:ext cx="284052" cy="253916"/>
            </a:xfrm>
            <a:prstGeom prst="rect">
              <a:avLst/>
            </a:prstGeom>
            <a:noFill/>
          </p:spPr>
          <p:txBody>
            <a:bodyPr wrap="none" rtlCol="0">
              <a:spAutoFit/>
            </a:bodyPr>
            <a:lstStyle/>
            <a:p>
              <a:r>
                <a:rPr lang="fr-FR" sz="1000" b="1">
                  <a:solidFill>
                    <a:schemeClr val="accent2"/>
                  </a:solidFill>
                  <a:latin typeface="Marianne" panose="02000000000000000000" pitchFamily="50" charset="0"/>
                </a:rPr>
                <a:t>X</a:t>
              </a:r>
            </a:p>
          </p:txBody>
        </p:sp>
      </p:grpSp>
      <p:sp>
        <p:nvSpPr>
          <p:cNvPr id="147" name="Rectangle 146">
            <a:extLst>
              <a:ext uri="{FF2B5EF4-FFF2-40B4-BE49-F238E27FC236}">
                <a16:creationId xmlns:a16="http://schemas.microsoft.com/office/drawing/2014/main" id="{5C0B7CF7-A1A8-453C-9B8A-813F04038912}"/>
              </a:ext>
            </a:extLst>
          </p:cNvPr>
          <p:cNvSpPr/>
          <p:nvPr/>
        </p:nvSpPr>
        <p:spPr>
          <a:xfrm>
            <a:off x="334048" y="1986486"/>
            <a:ext cx="3699546" cy="2518302"/>
          </a:xfrm>
          <a:prstGeom prst="rect">
            <a:avLst/>
          </a:prstGeom>
          <a:solidFill>
            <a:schemeClr val="bg1"/>
          </a:solidFill>
          <a:ln>
            <a:solidFill>
              <a:srgbClr val="55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grpSp>
        <p:nvGrpSpPr>
          <p:cNvPr id="26" name="Groupe 25">
            <a:extLst>
              <a:ext uri="{FF2B5EF4-FFF2-40B4-BE49-F238E27FC236}">
                <a16:creationId xmlns:a16="http://schemas.microsoft.com/office/drawing/2014/main" id="{D99E4AC7-CB51-4AE3-BC1C-E2039E1ADC34}"/>
              </a:ext>
            </a:extLst>
          </p:cNvPr>
          <p:cNvGrpSpPr/>
          <p:nvPr/>
        </p:nvGrpSpPr>
        <p:grpSpPr>
          <a:xfrm>
            <a:off x="379270" y="2048822"/>
            <a:ext cx="3609102" cy="1161977"/>
            <a:chOff x="379270" y="2237779"/>
            <a:chExt cx="3609102" cy="1161977"/>
          </a:xfrm>
        </p:grpSpPr>
        <p:sp>
          <p:nvSpPr>
            <p:cNvPr id="148" name="Rectangle 147">
              <a:extLst>
                <a:ext uri="{FF2B5EF4-FFF2-40B4-BE49-F238E27FC236}">
                  <a16:creationId xmlns:a16="http://schemas.microsoft.com/office/drawing/2014/main" id="{E620A372-EC89-4547-BD1D-0AAF79B20D99}"/>
                </a:ext>
              </a:extLst>
            </p:cNvPr>
            <p:cNvSpPr/>
            <p:nvPr/>
          </p:nvSpPr>
          <p:spPr bwMode="auto">
            <a:xfrm>
              <a:off x="439435" y="2237779"/>
              <a:ext cx="3488772" cy="355293"/>
            </a:xfrm>
            <a:prstGeom prst="rect">
              <a:avLst/>
            </a:prstGeom>
            <a:solidFill>
              <a:schemeClr val="accent1">
                <a:lumMod val="20000"/>
                <a:lumOff val="80000"/>
              </a:schemeClr>
            </a:solidFill>
            <a:ln w="12700" cap="flat" cmpd="sng" algn="ctr">
              <a:solidFill>
                <a:schemeClr val="accent1">
                  <a:lumMod val="20000"/>
                  <a:lumOff val="80000"/>
                </a:scheme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900" b="1" i="0" u="none" strike="noStrike" kern="0" cap="none" spc="0" normalizeH="0" baseline="0" noProof="0">
                  <a:ln>
                    <a:noFill/>
                  </a:ln>
                  <a:effectLst/>
                  <a:uLnTx/>
                  <a:uFillTx/>
                  <a:latin typeface="Marianne" panose="02000000000000000000" pitchFamily="50" charset="0"/>
                  <a:ea typeface="Gulim" pitchFamily="34" charset="-127"/>
                  <a:cs typeface="Calibri" pitchFamily="34" charset="0"/>
                </a:rPr>
                <a:t>Saisie du code RNCP et intitulé associé</a:t>
              </a:r>
              <a:r>
                <a:rPr kumimoji="0" lang="fr-FR" sz="900" b="1" i="0" u="none" strike="noStrike" kern="0" cap="none" spc="0" normalizeH="0" noProof="0">
                  <a:ln>
                    <a:noFill/>
                  </a:ln>
                  <a:effectLst/>
                  <a:uLnTx/>
                  <a:uFillTx/>
                  <a:latin typeface="Marianne" panose="02000000000000000000" pitchFamily="50" charset="0"/>
                  <a:ea typeface="Gulim" pitchFamily="34" charset="-127"/>
                  <a:cs typeface="Calibri" pitchFamily="34" charset="0"/>
                </a:rPr>
                <a:t> </a:t>
              </a:r>
              <a:r>
                <a:rPr kumimoji="0" lang="fr-FR" sz="900" b="1" i="0" u="none" strike="noStrike" kern="0" cap="none" spc="0" normalizeH="0" baseline="0" noProof="0">
                  <a:ln>
                    <a:noFill/>
                  </a:ln>
                  <a:effectLst/>
                  <a:uLnTx/>
                  <a:uFillTx/>
                  <a:latin typeface="Marianne" panose="02000000000000000000" pitchFamily="50" charset="0"/>
                  <a:ea typeface="Gulim" pitchFamily="34" charset="-127"/>
                  <a:cs typeface="Calibri" pitchFamily="34" charset="0"/>
                </a:rPr>
                <a:t>dans le champ « Intitulé de la formation » (liste déroulante)</a:t>
              </a:r>
            </a:p>
          </p:txBody>
        </p:sp>
        <p:sp>
          <p:nvSpPr>
            <p:cNvPr id="149" name="ZoneTexte 148">
              <a:extLst>
                <a:ext uri="{FF2B5EF4-FFF2-40B4-BE49-F238E27FC236}">
                  <a16:creationId xmlns:a16="http://schemas.microsoft.com/office/drawing/2014/main" id="{62F7EFF9-142E-4699-A2A1-BB0F93CBB8BF}"/>
                </a:ext>
              </a:extLst>
            </p:cNvPr>
            <p:cNvSpPr txBox="1"/>
            <p:nvPr/>
          </p:nvSpPr>
          <p:spPr>
            <a:xfrm>
              <a:off x="379270" y="2614926"/>
              <a:ext cx="3609102" cy="784830"/>
            </a:xfrm>
            <a:prstGeom prst="rect">
              <a:avLst/>
            </a:prstGeom>
            <a:noFill/>
          </p:spPr>
          <p:txBody>
            <a:bodyPr wrap="square" rtlCol="0">
              <a:spAutoFit/>
            </a:bodyPr>
            <a:lstStyle/>
            <a:p>
              <a:pPr marL="171450" indent="-171450" algn="just">
                <a:buFont typeface="Arial" panose="020B0604020202020204" pitchFamily="34" charset="0"/>
                <a:buChar char="•"/>
              </a:pPr>
              <a:r>
                <a:rPr lang="fr-FR" sz="900">
                  <a:latin typeface="Marianne" panose="02000000000000000000" pitchFamily="50" charset="0"/>
                </a:rPr>
                <a:t>Saisie à l’aide d’une liste déroulante en </a:t>
              </a:r>
              <a:r>
                <a:rPr lang="fr-FR" sz="900" err="1">
                  <a:latin typeface="Marianne" panose="02000000000000000000" pitchFamily="50" charset="0"/>
                </a:rPr>
                <a:t>auto-complétion</a:t>
              </a:r>
              <a:r>
                <a:rPr lang="fr-FR" sz="900">
                  <a:latin typeface="Marianne" panose="02000000000000000000" pitchFamily="50" charset="0"/>
                </a:rPr>
                <a:t> à choix unique</a:t>
              </a:r>
            </a:p>
            <a:p>
              <a:pPr marL="171450" indent="-171450" algn="just">
                <a:buFont typeface="Arial" panose="020B0604020202020204" pitchFamily="34" charset="0"/>
                <a:buChar char="•"/>
              </a:pPr>
              <a:r>
                <a:rPr lang="fr-FR" sz="900">
                  <a:latin typeface="Marianne" panose="02000000000000000000" pitchFamily="50" charset="0"/>
                </a:rPr>
                <a:t>Le code RNCP ou l’intitulé exact de la formation doit être fourni par l’organisme de formation ou recherché sur le moteur de recherche de France compétences</a:t>
              </a:r>
            </a:p>
          </p:txBody>
        </p:sp>
      </p:grpSp>
      <p:sp>
        <p:nvSpPr>
          <p:cNvPr id="150" name="Flèche : bas 149">
            <a:extLst>
              <a:ext uri="{FF2B5EF4-FFF2-40B4-BE49-F238E27FC236}">
                <a16:creationId xmlns:a16="http://schemas.microsoft.com/office/drawing/2014/main" id="{3860D2F7-D33E-409A-BC01-C89E19A7FFD6}"/>
              </a:ext>
            </a:extLst>
          </p:cNvPr>
          <p:cNvSpPr/>
          <p:nvPr/>
        </p:nvSpPr>
        <p:spPr>
          <a:xfrm>
            <a:off x="2076487" y="3211052"/>
            <a:ext cx="214668" cy="163694"/>
          </a:xfrm>
          <a:prstGeom prst="downArrow">
            <a:avLst/>
          </a:prstGeom>
          <a:solidFill>
            <a:srgbClr val="4472C4"/>
          </a:solidFill>
          <a:ln>
            <a:solidFill>
              <a:srgbClr val="55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1600">
              <a:latin typeface="Marianne" panose="02000000000000000000" pitchFamily="50" charset="0"/>
            </a:endParaRPr>
          </a:p>
        </p:txBody>
      </p:sp>
      <p:grpSp>
        <p:nvGrpSpPr>
          <p:cNvPr id="25" name="Groupe 24">
            <a:extLst>
              <a:ext uri="{FF2B5EF4-FFF2-40B4-BE49-F238E27FC236}">
                <a16:creationId xmlns:a16="http://schemas.microsoft.com/office/drawing/2014/main" id="{05343D56-5918-4FBA-B064-997EA3C756DB}"/>
              </a:ext>
            </a:extLst>
          </p:cNvPr>
          <p:cNvGrpSpPr/>
          <p:nvPr/>
        </p:nvGrpSpPr>
        <p:grpSpPr>
          <a:xfrm>
            <a:off x="379270" y="3446920"/>
            <a:ext cx="3609102" cy="1002731"/>
            <a:chOff x="379270" y="3789380"/>
            <a:chExt cx="3609102" cy="1002731"/>
          </a:xfrm>
        </p:grpSpPr>
        <p:sp>
          <p:nvSpPr>
            <p:cNvPr id="151" name="Rectangle 150">
              <a:extLst>
                <a:ext uri="{FF2B5EF4-FFF2-40B4-BE49-F238E27FC236}">
                  <a16:creationId xmlns:a16="http://schemas.microsoft.com/office/drawing/2014/main" id="{C42B4D6B-C338-4C5D-A84F-E3893FB121A9}"/>
                </a:ext>
              </a:extLst>
            </p:cNvPr>
            <p:cNvSpPr/>
            <p:nvPr/>
          </p:nvSpPr>
          <p:spPr bwMode="auto">
            <a:xfrm>
              <a:off x="439436" y="3789380"/>
              <a:ext cx="3488771" cy="356400"/>
            </a:xfrm>
            <a:prstGeom prst="rect">
              <a:avLst/>
            </a:prstGeom>
            <a:solidFill>
              <a:schemeClr val="accent1">
                <a:lumMod val="20000"/>
                <a:lumOff val="80000"/>
              </a:schemeClr>
            </a:solidFill>
            <a:ln w="12700" cap="flat" cmpd="sng" algn="ctr">
              <a:solidFill>
                <a:schemeClr val="accent1">
                  <a:lumMod val="20000"/>
                  <a:lumOff val="80000"/>
                </a:scheme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900" b="1" kern="0">
                  <a:latin typeface="Marianne" panose="02000000000000000000" pitchFamily="50" charset="0"/>
                  <a:ea typeface="Gulim" pitchFamily="34" charset="-127"/>
                  <a:cs typeface="Calibri" pitchFamily="34" charset="0"/>
                </a:rPr>
                <a:t>Remplissage automatique du champ « Domaine de formation » une fois le code RNCP saisi</a:t>
              </a:r>
              <a:endParaRPr kumimoji="0" lang="fr-FR" sz="900" b="1" i="0" u="none" strike="noStrike" kern="0" cap="none" spc="0" normalizeH="0" baseline="0" noProof="0">
                <a:ln>
                  <a:noFill/>
                </a:ln>
                <a:effectLst/>
                <a:uLnTx/>
                <a:uFillTx/>
                <a:latin typeface="Marianne" panose="02000000000000000000" pitchFamily="50" charset="0"/>
                <a:ea typeface="Gulim" pitchFamily="34" charset="-127"/>
                <a:cs typeface="Calibri" pitchFamily="34" charset="0"/>
              </a:endParaRPr>
            </a:p>
          </p:txBody>
        </p:sp>
        <p:sp>
          <p:nvSpPr>
            <p:cNvPr id="152" name="ZoneTexte 151">
              <a:extLst>
                <a:ext uri="{FF2B5EF4-FFF2-40B4-BE49-F238E27FC236}">
                  <a16:creationId xmlns:a16="http://schemas.microsoft.com/office/drawing/2014/main" id="{CD5F4044-A3D4-4A9B-AD1F-F94172317770}"/>
                </a:ext>
              </a:extLst>
            </p:cNvPr>
            <p:cNvSpPr txBox="1"/>
            <p:nvPr/>
          </p:nvSpPr>
          <p:spPr>
            <a:xfrm>
              <a:off x="379270" y="4145780"/>
              <a:ext cx="3609102" cy="646331"/>
            </a:xfrm>
            <a:prstGeom prst="rect">
              <a:avLst/>
            </a:prstGeom>
            <a:noFill/>
          </p:spPr>
          <p:txBody>
            <a:bodyPr wrap="square" rtlCol="0">
              <a:spAutoFit/>
            </a:bodyPr>
            <a:lstStyle/>
            <a:p>
              <a:pPr marL="171450" indent="-171450" algn="just">
                <a:buFont typeface="Arial" panose="020B0604020202020204" pitchFamily="34" charset="0"/>
                <a:buChar char="•"/>
              </a:pPr>
              <a:r>
                <a:rPr lang="fr-FR" sz="900">
                  <a:latin typeface="Marianne" panose="02000000000000000000" pitchFamily="50" charset="0"/>
                </a:rPr>
                <a:t>Cette donnée est renseignée automatiquement sur la base du code RNCP saisi</a:t>
              </a:r>
            </a:p>
            <a:p>
              <a:pPr marL="171450" indent="-171450" algn="just">
                <a:buFont typeface="Arial" panose="020B0604020202020204" pitchFamily="34" charset="0"/>
                <a:buChar char="•"/>
              </a:pPr>
              <a:r>
                <a:rPr lang="fr-FR" sz="900">
                  <a:latin typeface="Marianne" panose="02000000000000000000" pitchFamily="50" charset="0"/>
                </a:rPr>
                <a:t>Si aucun code NSF n’est lié au code RNCP, ce champ affichera « Aucun domaine de formation »</a:t>
              </a:r>
            </a:p>
          </p:txBody>
        </p:sp>
      </p:grpSp>
      <p:sp>
        <p:nvSpPr>
          <p:cNvPr id="155" name="Rectangle 154">
            <a:extLst>
              <a:ext uri="{FF2B5EF4-FFF2-40B4-BE49-F238E27FC236}">
                <a16:creationId xmlns:a16="http://schemas.microsoft.com/office/drawing/2014/main" id="{7A9A7676-7A05-4DBE-B156-358E92F3718E}"/>
              </a:ext>
            </a:extLst>
          </p:cNvPr>
          <p:cNvSpPr/>
          <p:nvPr/>
        </p:nvSpPr>
        <p:spPr>
          <a:xfrm>
            <a:off x="334048" y="4584619"/>
            <a:ext cx="3699546" cy="2088000"/>
          </a:xfrm>
          <a:prstGeom prst="rect">
            <a:avLst/>
          </a:prstGeom>
          <a:solidFill>
            <a:schemeClr val="bg1"/>
          </a:solidFill>
          <a:ln>
            <a:solidFill>
              <a:srgbClr val="55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grpSp>
        <p:nvGrpSpPr>
          <p:cNvPr id="156" name="Groupe 155">
            <a:extLst>
              <a:ext uri="{FF2B5EF4-FFF2-40B4-BE49-F238E27FC236}">
                <a16:creationId xmlns:a16="http://schemas.microsoft.com/office/drawing/2014/main" id="{1267B011-ACB3-438A-B0DA-4E50A9D72C5D}"/>
              </a:ext>
            </a:extLst>
          </p:cNvPr>
          <p:cNvGrpSpPr/>
          <p:nvPr/>
        </p:nvGrpSpPr>
        <p:grpSpPr>
          <a:xfrm>
            <a:off x="379270" y="4646955"/>
            <a:ext cx="3609102" cy="746479"/>
            <a:chOff x="379270" y="2237779"/>
            <a:chExt cx="3609102" cy="746479"/>
          </a:xfrm>
        </p:grpSpPr>
        <p:sp>
          <p:nvSpPr>
            <p:cNvPr id="157" name="Rectangle 156">
              <a:extLst>
                <a:ext uri="{FF2B5EF4-FFF2-40B4-BE49-F238E27FC236}">
                  <a16:creationId xmlns:a16="http://schemas.microsoft.com/office/drawing/2014/main" id="{13FD39F4-1A7D-40AF-ACAF-C7EEDC923A45}"/>
                </a:ext>
              </a:extLst>
            </p:cNvPr>
            <p:cNvSpPr/>
            <p:nvPr/>
          </p:nvSpPr>
          <p:spPr bwMode="auto">
            <a:xfrm>
              <a:off x="439435" y="2237779"/>
              <a:ext cx="3488772" cy="355293"/>
            </a:xfrm>
            <a:prstGeom prst="rect">
              <a:avLst/>
            </a:prstGeom>
            <a:solidFill>
              <a:schemeClr val="accent1">
                <a:lumMod val="20000"/>
                <a:lumOff val="80000"/>
              </a:schemeClr>
            </a:solidFill>
            <a:ln w="12700" cap="flat" cmpd="sng" algn="ctr">
              <a:solidFill>
                <a:schemeClr val="accent1">
                  <a:lumMod val="20000"/>
                  <a:lumOff val="80000"/>
                </a:schemeClr>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900" b="1" i="0" u="none" strike="noStrike" kern="0" cap="none" spc="0" normalizeH="0" baseline="0" noProof="0">
                  <a:ln>
                    <a:noFill/>
                  </a:ln>
                  <a:effectLst/>
                  <a:uLnTx/>
                  <a:uFillTx/>
                  <a:latin typeface="Marianne" panose="02000000000000000000" pitchFamily="50" charset="0"/>
                  <a:ea typeface="Gulim" pitchFamily="34" charset="-127"/>
                  <a:cs typeface="Calibri" pitchFamily="34" charset="0"/>
                </a:rPr>
                <a:t>Conditionne les listes déroulantes pour les champs : </a:t>
              </a:r>
            </a:p>
          </p:txBody>
        </p:sp>
        <p:sp>
          <p:nvSpPr>
            <p:cNvPr id="158" name="ZoneTexte 157">
              <a:extLst>
                <a:ext uri="{FF2B5EF4-FFF2-40B4-BE49-F238E27FC236}">
                  <a16:creationId xmlns:a16="http://schemas.microsoft.com/office/drawing/2014/main" id="{0B7B46C5-4FF3-4D38-8F96-70D501EE575F}"/>
                </a:ext>
              </a:extLst>
            </p:cNvPr>
            <p:cNvSpPr txBox="1"/>
            <p:nvPr/>
          </p:nvSpPr>
          <p:spPr>
            <a:xfrm>
              <a:off x="379270" y="2614926"/>
              <a:ext cx="3609102" cy="369332"/>
            </a:xfrm>
            <a:prstGeom prst="rect">
              <a:avLst/>
            </a:prstGeom>
            <a:noFill/>
          </p:spPr>
          <p:txBody>
            <a:bodyPr wrap="square" rtlCol="0">
              <a:spAutoFit/>
            </a:bodyPr>
            <a:lstStyle/>
            <a:p>
              <a:pPr marL="171450" marR="0" lvl="0" indent="-1714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900" kern="0">
                  <a:latin typeface="Marianne" panose="02000000000000000000" pitchFamily="50" charset="0"/>
                  <a:ea typeface="Gulim" pitchFamily="34" charset="-127"/>
                  <a:cs typeface="Calibri" pitchFamily="34" charset="0"/>
                </a:rPr>
                <a:t>Pour</a:t>
              </a:r>
              <a:r>
                <a:rPr lang="fr-FR" sz="900" b="1" kern="0">
                  <a:latin typeface="Marianne" panose="02000000000000000000" pitchFamily="50" charset="0"/>
                  <a:ea typeface="Gulim" pitchFamily="34" charset="-127"/>
                  <a:cs typeface="Calibri" pitchFamily="34" charset="0"/>
                </a:rPr>
                <a:t> le « type de validation » </a:t>
              </a:r>
              <a:r>
                <a:rPr lang="fr-FR" sz="900" kern="0">
                  <a:latin typeface="Marianne" panose="02000000000000000000" pitchFamily="50" charset="0"/>
                  <a:ea typeface="Gulim" pitchFamily="34" charset="-127"/>
                  <a:cs typeface="Calibri" pitchFamily="34" charset="0"/>
                </a:rPr>
                <a:t>seules les mentions suivantes sont accessibles :</a:t>
              </a:r>
            </a:p>
          </p:txBody>
        </p:sp>
      </p:grpSp>
      <p:sp>
        <p:nvSpPr>
          <p:cNvPr id="159" name="ZoneTexte 158">
            <a:extLst>
              <a:ext uri="{FF2B5EF4-FFF2-40B4-BE49-F238E27FC236}">
                <a16:creationId xmlns:a16="http://schemas.microsoft.com/office/drawing/2014/main" id="{9626276F-FC96-4292-A49E-460197B9A0AA}"/>
              </a:ext>
            </a:extLst>
          </p:cNvPr>
          <p:cNvSpPr txBox="1"/>
          <p:nvPr/>
        </p:nvSpPr>
        <p:spPr>
          <a:xfrm>
            <a:off x="379270" y="6312356"/>
            <a:ext cx="3609102" cy="369332"/>
          </a:xfrm>
          <a:prstGeom prst="rect">
            <a:avLst/>
          </a:prstGeom>
          <a:noFill/>
        </p:spPr>
        <p:txBody>
          <a:bodyPr wrap="square" rtlCol="0">
            <a:spAutoFit/>
          </a:bodyPr>
          <a:lstStyle/>
          <a:p>
            <a:pPr marL="171450" marR="0" lvl="0" indent="-1714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900" kern="0">
                <a:latin typeface="Marianne" panose="02000000000000000000" pitchFamily="50" charset="0"/>
                <a:ea typeface="Gulim" pitchFamily="34" charset="-127"/>
                <a:cs typeface="Calibri" pitchFamily="34" charset="0"/>
              </a:rPr>
              <a:t>Pour</a:t>
            </a:r>
            <a:r>
              <a:rPr lang="fr-FR" sz="900" b="1" kern="0">
                <a:latin typeface="Marianne" panose="02000000000000000000" pitchFamily="50" charset="0"/>
                <a:ea typeface="Gulim" pitchFamily="34" charset="-127"/>
                <a:cs typeface="Calibri" pitchFamily="34" charset="0"/>
              </a:rPr>
              <a:t> le « niveau de formation » </a:t>
            </a:r>
            <a:r>
              <a:rPr lang="fr-FR" sz="900" kern="0">
                <a:latin typeface="Marianne" panose="02000000000000000000" pitchFamily="50" charset="0"/>
                <a:ea typeface="Gulim" pitchFamily="34" charset="-127"/>
                <a:cs typeface="Calibri" pitchFamily="34" charset="0"/>
              </a:rPr>
              <a:t>l’ensemble de la liste est accessible </a:t>
            </a:r>
          </a:p>
        </p:txBody>
      </p:sp>
      <p:graphicFrame>
        <p:nvGraphicFramePr>
          <p:cNvPr id="160" name="Tableau 159">
            <a:extLst>
              <a:ext uri="{FF2B5EF4-FFF2-40B4-BE49-F238E27FC236}">
                <a16:creationId xmlns:a16="http://schemas.microsoft.com/office/drawing/2014/main" id="{19AED438-10DB-433D-8E93-188048A9E479}"/>
              </a:ext>
            </a:extLst>
          </p:cNvPr>
          <p:cNvGraphicFramePr>
            <a:graphicFrameLocks noGrp="1"/>
          </p:cNvGraphicFramePr>
          <p:nvPr>
            <p:extLst>
              <p:ext uri="{D42A27DB-BD31-4B8C-83A1-F6EECF244321}">
                <p14:modId xmlns:p14="http://schemas.microsoft.com/office/powerpoint/2010/main" val="2403579145"/>
              </p:ext>
            </p:extLst>
          </p:nvPr>
        </p:nvGraphicFramePr>
        <p:xfrm>
          <a:off x="439435" y="5344843"/>
          <a:ext cx="3422352" cy="961173"/>
        </p:xfrm>
        <a:graphic>
          <a:graphicData uri="http://schemas.openxmlformats.org/drawingml/2006/table">
            <a:tbl>
              <a:tblPr>
                <a:tableStyleId>{5C22544A-7EE6-4342-B048-85BDC9FD1C3A}</a:tableStyleId>
              </a:tblPr>
              <a:tblGrid>
                <a:gridCol w="1711176">
                  <a:extLst>
                    <a:ext uri="{9D8B030D-6E8A-4147-A177-3AD203B41FA5}">
                      <a16:colId xmlns:a16="http://schemas.microsoft.com/office/drawing/2014/main" val="1286102422"/>
                    </a:ext>
                  </a:extLst>
                </a:gridCol>
                <a:gridCol w="1711176">
                  <a:extLst>
                    <a:ext uri="{9D8B030D-6E8A-4147-A177-3AD203B41FA5}">
                      <a16:colId xmlns:a16="http://schemas.microsoft.com/office/drawing/2014/main" val="2148813558"/>
                    </a:ext>
                  </a:extLst>
                </a:gridCol>
              </a:tblGrid>
              <a:tr h="250095">
                <a:tc>
                  <a:txBody>
                    <a:bodyPr/>
                    <a:lstStyle/>
                    <a:p>
                      <a:pPr algn="just" fontAlgn="b"/>
                      <a:r>
                        <a:rPr lang="fr-FR" sz="800" b="0" u="none" strike="noStrike">
                          <a:effectLst/>
                          <a:latin typeface="Marianne" panose="02000000000000000000" pitchFamily="50" charset="0"/>
                        </a:rPr>
                        <a:t>CAP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tc>
                  <a:txBody>
                    <a:bodyPr/>
                    <a:lstStyle/>
                    <a:p>
                      <a:pPr algn="just" fontAlgn="b"/>
                      <a:r>
                        <a:rPr lang="fr-FR" sz="800" b="0" u="none" strike="noStrike">
                          <a:effectLst/>
                          <a:latin typeface="Marianne" panose="02000000000000000000" pitchFamily="50" charset="0"/>
                        </a:rPr>
                        <a:t>Certification de Qualification Professionnelle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extLst>
                  <a:ext uri="{0D108BD9-81ED-4DB2-BD59-A6C34878D82A}">
                    <a16:rowId xmlns:a16="http://schemas.microsoft.com/office/drawing/2014/main" val="2937379352"/>
                  </a:ext>
                </a:extLst>
              </a:tr>
              <a:tr h="152751">
                <a:tc>
                  <a:txBody>
                    <a:bodyPr/>
                    <a:lstStyle/>
                    <a:p>
                      <a:pPr algn="just" fontAlgn="b"/>
                      <a:r>
                        <a:rPr lang="fr-FR" sz="800" b="0" u="none" strike="noStrike">
                          <a:effectLst/>
                          <a:latin typeface="Marianne" panose="02000000000000000000" pitchFamily="50" charset="0"/>
                        </a:rPr>
                        <a:t>Licence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tc>
                  <a:txBody>
                    <a:bodyPr/>
                    <a:lstStyle/>
                    <a:p>
                      <a:pPr algn="just" fontAlgn="b"/>
                      <a:r>
                        <a:rPr lang="fr-FR" sz="800" b="0" u="none" strike="noStrike">
                          <a:effectLst/>
                          <a:latin typeface="Marianne" panose="02000000000000000000" pitchFamily="50" charset="0"/>
                        </a:rPr>
                        <a:t>Certification </a:t>
                      </a:r>
                      <a:r>
                        <a:rPr lang="fr-FR" sz="800" b="0" u="none" strike="noStrike" err="1">
                          <a:effectLst/>
                          <a:latin typeface="Marianne" panose="02000000000000000000" pitchFamily="50" charset="0"/>
                        </a:rPr>
                        <a:t>CléA</a:t>
                      </a:r>
                      <a:r>
                        <a:rPr lang="fr-FR" sz="800" b="0" u="none" strike="noStrike">
                          <a:effectLst/>
                          <a:latin typeface="Marianne" panose="02000000000000000000" pitchFamily="50" charset="0"/>
                        </a:rPr>
                        <a:t>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extLst>
                  <a:ext uri="{0D108BD9-81ED-4DB2-BD59-A6C34878D82A}">
                    <a16:rowId xmlns:a16="http://schemas.microsoft.com/office/drawing/2014/main" val="3957419177"/>
                  </a:ext>
                </a:extLst>
              </a:tr>
              <a:tr h="152751">
                <a:tc>
                  <a:txBody>
                    <a:bodyPr/>
                    <a:lstStyle/>
                    <a:p>
                      <a:pPr algn="just" fontAlgn="b"/>
                      <a:r>
                        <a:rPr lang="fr-FR" sz="800" b="0" u="none" strike="noStrike">
                          <a:effectLst/>
                          <a:latin typeface="Marianne" panose="02000000000000000000" pitchFamily="50" charset="0"/>
                        </a:rPr>
                        <a:t>Habilitation</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tc>
                  <a:txBody>
                    <a:bodyPr/>
                    <a:lstStyle/>
                    <a:p>
                      <a:pPr algn="just" fontAlgn="b"/>
                      <a:r>
                        <a:rPr lang="fr-FR" sz="800" b="0" u="none" strike="noStrike">
                          <a:effectLst/>
                          <a:latin typeface="Marianne" panose="02000000000000000000" pitchFamily="50" charset="0"/>
                        </a:rPr>
                        <a:t>CACES</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extLst>
                  <a:ext uri="{0D108BD9-81ED-4DB2-BD59-A6C34878D82A}">
                    <a16:rowId xmlns:a16="http://schemas.microsoft.com/office/drawing/2014/main" val="301893514"/>
                  </a:ext>
                </a:extLst>
              </a:tr>
              <a:tr h="250095">
                <a:tc>
                  <a:txBody>
                    <a:bodyPr/>
                    <a:lstStyle/>
                    <a:p>
                      <a:pPr algn="just" fontAlgn="b"/>
                      <a:r>
                        <a:rPr lang="fr-FR" sz="800" b="0" u="none" strike="noStrike">
                          <a:effectLst/>
                          <a:latin typeface="Marianne" panose="02000000000000000000" pitchFamily="50" charset="0"/>
                        </a:rPr>
                        <a:t>Certificat de Compétences Professionnelle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tc>
                  <a:txBody>
                    <a:bodyPr/>
                    <a:lstStyle/>
                    <a:p>
                      <a:pPr algn="just" fontAlgn="b"/>
                      <a:r>
                        <a:rPr lang="fr-FR" sz="800" b="0" u="none" strike="noStrike">
                          <a:effectLst/>
                          <a:latin typeface="Marianne" panose="02000000000000000000" pitchFamily="50" charset="0"/>
                        </a:rPr>
                        <a:t>Autre</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extLst>
                  <a:ext uri="{0D108BD9-81ED-4DB2-BD59-A6C34878D82A}">
                    <a16:rowId xmlns:a16="http://schemas.microsoft.com/office/drawing/2014/main" val="4021983659"/>
                  </a:ext>
                </a:extLst>
              </a:tr>
              <a:tr h="152751">
                <a:tc>
                  <a:txBody>
                    <a:bodyPr/>
                    <a:lstStyle/>
                    <a:p>
                      <a:pPr algn="just" fontAlgn="b"/>
                      <a:r>
                        <a:rPr lang="fr-FR" sz="800" b="0" u="none" strike="noStrike">
                          <a:effectLst/>
                          <a:latin typeface="Marianne" panose="02000000000000000000" pitchFamily="50" charset="0"/>
                        </a:rPr>
                        <a:t>Titre Professionnel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tc>
                  <a:txBody>
                    <a:bodyPr/>
                    <a:lstStyle/>
                    <a:p>
                      <a:pPr algn="just" fontAlgn="b"/>
                      <a:endParaRPr lang="fr-FR" sz="800" b="0" i="0" u="none" strike="noStrike">
                        <a:solidFill>
                          <a:srgbClr val="000000"/>
                        </a:solidFill>
                        <a:effectLst/>
                        <a:latin typeface="Marianne" panose="02000000000000000000" pitchFamily="50" charset="0"/>
                      </a:endParaRPr>
                    </a:p>
                  </a:txBody>
                  <a:tcPr marL="7620" marR="7620" marT="7620" marB="0" anchor="ctr">
                    <a:solidFill>
                      <a:srgbClr val="EBF0F9"/>
                    </a:solidFill>
                  </a:tcPr>
                </a:tc>
                <a:extLst>
                  <a:ext uri="{0D108BD9-81ED-4DB2-BD59-A6C34878D82A}">
                    <a16:rowId xmlns:a16="http://schemas.microsoft.com/office/drawing/2014/main" val="804546708"/>
                  </a:ext>
                </a:extLst>
              </a:tr>
            </a:tbl>
          </a:graphicData>
        </a:graphic>
      </p:graphicFrame>
      <p:cxnSp>
        <p:nvCxnSpPr>
          <p:cNvPr id="161" name="Connecteur : en angle 160">
            <a:extLst>
              <a:ext uri="{FF2B5EF4-FFF2-40B4-BE49-F238E27FC236}">
                <a16:creationId xmlns:a16="http://schemas.microsoft.com/office/drawing/2014/main" id="{7952FF31-FA90-436F-94F7-0EFA73888C36}"/>
              </a:ext>
            </a:extLst>
          </p:cNvPr>
          <p:cNvCxnSpPr>
            <a:cxnSpLocks/>
          </p:cNvCxnSpPr>
          <p:nvPr/>
        </p:nvCxnSpPr>
        <p:spPr>
          <a:xfrm rot="10800000">
            <a:off x="4018761" y="1986486"/>
            <a:ext cx="638931" cy="149312"/>
          </a:xfrm>
          <a:prstGeom prst="bentConnector3">
            <a:avLst>
              <a:gd name="adj1" fmla="val -1409"/>
            </a:avLst>
          </a:prstGeom>
          <a:ln>
            <a:tailEnd type="triangle"/>
          </a:ln>
        </p:spPr>
        <p:style>
          <a:lnRef idx="1">
            <a:schemeClr val="accent1"/>
          </a:lnRef>
          <a:fillRef idx="0">
            <a:schemeClr val="accent1"/>
          </a:fillRef>
          <a:effectRef idx="0">
            <a:schemeClr val="accent1"/>
          </a:effectRef>
          <a:fontRef idx="minor">
            <a:schemeClr val="tx1"/>
          </a:fontRef>
        </p:style>
      </p:cxnSp>
      <p:sp>
        <p:nvSpPr>
          <p:cNvPr id="162" name="ZoneTexte 161">
            <a:extLst>
              <a:ext uri="{FF2B5EF4-FFF2-40B4-BE49-F238E27FC236}">
                <a16:creationId xmlns:a16="http://schemas.microsoft.com/office/drawing/2014/main" id="{AD9EA4BE-652A-4548-86D9-F5B3D483630A}"/>
              </a:ext>
            </a:extLst>
          </p:cNvPr>
          <p:cNvSpPr txBox="1"/>
          <p:nvPr/>
        </p:nvSpPr>
        <p:spPr>
          <a:xfrm>
            <a:off x="2618648" y="1599288"/>
            <a:ext cx="2183537" cy="369332"/>
          </a:xfrm>
          <a:prstGeom prst="rect">
            <a:avLst/>
          </a:prstGeom>
          <a:noFill/>
        </p:spPr>
        <p:txBody>
          <a:bodyPr wrap="square" rtlCol="0">
            <a:spAutoFit/>
          </a:bodyPr>
          <a:lstStyle/>
          <a:p>
            <a:pPr algn="r"/>
            <a:r>
              <a:rPr lang="fr-FR" sz="900" b="1">
                <a:solidFill>
                  <a:schemeClr val="accent1"/>
                </a:solidFill>
                <a:latin typeface="Marianne" panose="02000000000000000000" pitchFamily="50" charset="0"/>
              </a:rPr>
              <a:t>Formations certifiantes (recensées dans le référentiel RNCP ou RS) </a:t>
            </a:r>
          </a:p>
        </p:txBody>
      </p:sp>
      <p:sp>
        <p:nvSpPr>
          <p:cNvPr id="163" name="Rectangle 162">
            <a:extLst>
              <a:ext uri="{FF2B5EF4-FFF2-40B4-BE49-F238E27FC236}">
                <a16:creationId xmlns:a16="http://schemas.microsoft.com/office/drawing/2014/main" id="{C682050C-A944-48A0-847C-68D29B58C9DA}"/>
              </a:ext>
            </a:extLst>
          </p:cNvPr>
          <p:cNvSpPr/>
          <p:nvPr/>
        </p:nvSpPr>
        <p:spPr>
          <a:xfrm>
            <a:off x="8158406" y="1995167"/>
            <a:ext cx="3699546" cy="250962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grpSp>
        <p:nvGrpSpPr>
          <p:cNvPr id="34" name="Groupe 33">
            <a:extLst>
              <a:ext uri="{FF2B5EF4-FFF2-40B4-BE49-F238E27FC236}">
                <a16:creationId xmlns:a16="http://schemas.microsoft.com/office/drawing/2014/main" id="{64FD9070-E3FF-4A6C-A5FF-3CE7D96E1CBB}"/>
              </a:ext>
            </a:extLst>
          </p:cNvPr>
          <p:cNvGrpSpPr/>
          <p:nvPr/>
        </p:nvGrpSpPr>
        <p:grpSpPr>
          <a:xfrm>
            <a:off x="8203628" y="2050424"/>
            <a:ext cx="3609102" cy="884978"/>
            <a:chOff x="8203628" y="2057504"/>
            <a:chExt cx="3609102" cy="884978"/>
          </a:xfrm>
        </p:grpSpPr>
        <p:sp>
          <p:nvSpPr>
            <p:cNvPr id="165" name="Rectangle 164">
              <a:extLst>
                <a:ext uri="{FF2B5EF4-FFF2-40B4-BE49-F238E27FC236}">
                  <a16:creationId xmlns:a16="http://schemas.microsoft.com/office/drawing/2014/main" id="{CC80FD4A-4C5E-4CFD-9457-16B4EDE00371}"/>
                </a:ext>
              </a:extLst>
            </p:cNvPr>
            <p:cNvSpPr/>
            <p:nvPr/>
          </p:nvSpPr>
          <p:spPr bwMode="auto">
            <a:xfrm>
              <a:off x="8263793" y="2057504"/>
              <a:ext cx="3488772" cy="355293"/>
            </a:xfrm>
            <a:prstGeom prst="rect">
              <a:avLst/>
            </a:prstGeom>
            <a:solidFill>
              <a:schemeClr val="accent4">
                <a:lumMod val="20000"/>
                <a:lumOff val="80000"/>
              </a:schemeClr>
            </a:solidFill>
            <a:ln w="12700"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900" b="1" i="0" u="none" strike="noStrike" kern="0" cap="none" spc="0" normalizeH="0" baseline="0" noProof="0">
                  <a:ln>
                    <a:noFill/>
                  </a:ln>
                  <a:effectLst/>
                  <a:uLnTx/>
                  <a:uFillTx/>
                  <a:latin typeface="Marianne" panose="02000000000000000000" pitchFamily="50" charset="0"/>
                  <a:ea typeface="Gulim" pitchFamily="34" charset="-127"/>
                  <a:cs typeface="Calibri" pitchFamily="34" charset="0"/>
                </a:rPr>
                <a:t>Saisie libre dans le champ « Intitulé de la formation »</a:t>
              </a:r>
            </a:p>
          </p:txBody>
        </p:sp>
        <p:sp>
          <p:nvSpPr>
            <p:cNvPr id="166" name="ZoneTexte 165">
              <a:extLst>
                <a:ext uri="{FF2B5EF4-FFF2-40B4-BE49-F238E27FC236}">
                  <a16:creationId xmlns:a16="http://schemas.microsoft.com/office/drawing/2014/main" id="{1E2AFCC3-F820-499E-AED5-6DFB8CC293CF}"/>
                </a:ext>
              </a:extLst>
            </p:cNvPr>
            <p:cNvSpPr txBox="1"/>
            <p:nvPr/>
          </p:nvSpPr>
          <p:spPr>
            <a:xfrm>
              <a:off x="8203628" y="2434651"/>
              <a:ext cx="3609102" cy="507831"/>
            </a:xfrm>
            <a:prstGeom prst="rect">
              <a:avLst/>
            </a:prstGeom>
            <a:noFill/>
          </p:spPr>
          <p:txBody>
            <a:bodyPr wrap="square" rtlCol="0">
              <a:spAutoFit/>
            </a:bodyPr>
            <a:lstStyle/>
            <a:p>
              <a:pPr marL="171450" indent="-171450">
                <a:buFont typeface="Arial" panose="020B0604020202020204" pitchFamily="34" charset="0"/>
                <a:buChar char="•"/>
              </a:pPr>
              <a:r>
                <a:rPr lang="fr-FR" sz="900">
                  <a:latin typeface="Marianne" panose="02000000000000000000" pitchFamily="50" charset="0"/>
                </a:rPr>
                <a:t>Il est demandé de renseigner des intitulés de formation qui permettront d’identifier facilement et sans ambiguïté l’objet de la formation </a:t>
              </a:r>
            </a:p>
          </p:txBody>
        </p:sp>
      </p:grpSp>
      <p:sp>
        <p:nvSpPr>
          <p:cNvPr id="167" name="Flèche : bas 166">
            <a:extLst>
              <a:ext uri="{FF2B5EF4-FFF2-40B4-BE49-F238E27FC236}">
                <a16:creationId xmlns:a16="http://schemas.microsoft.com/office/drawing/2014/main" id="{C5870241-7C82-4C55-B512-327B03C8FB28}"/>
              </a:ext>
            </a:extLst>
          </p:cNvPr>
          <p:cNvSpPr/>
          <p:nvPr/>
        </p:nvSpPr>
        <p:spPr>
          <a:xfrm>
            <a:off x="9900845" y="2950106"/>
            <a:ext cx="214668" cy="163694"/>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1600">
              <a:latin typeface="Marianne" panose="02000000000000000000" pitchFamily="50" charset="0"/>
            </a:endParaRPr>
          </a:p>
        </p:txBody>
      </p:sp>
      <p:grpSp>
        <p:nvGrpSpPr>
          <p:cNvPr id="33" name="Groupe 32">
            <a:extLst>
              <a:ext uri="{FF2B5EF4-FFF2-40B4-BE49-F238E27FC236}">
                <a16:creationId xmlns:a16="http://schemas.microsoft.com/office/drawing/2014/main" id="{DFF6642A-9EAA-4718-8221-1DE4891136E6}"/>
              </a:ext>
            </a:extLst>
          </p:cNvPr>
          <p:cNvGrpSpPr/>
          <p:nvPr/>
        </p:nvGrpSpPr>
        <p:grpSpPr>
          <a:xfrm>
            <a:off x="8203628" y="3267003"/>
            <a:ext cx="3609102" cy="1002731"/>
            <a:chOff x="8203628" y="3043262"/>
            <a:chExt cx="3609102" cy="1002731"/>
          </a:xfrm>
        </p:grpSpPr>
        <p:sp>
          <p:nvSpPr>
            <p:cNvPr id="169" name="Rectangle 168">
              <a:extLst>
                <a:ext uri="{FF2B5EF4-FFF2-40B4-BE49-F238E27FC236}">
                  <a16:creationId xmlns:a16="http://schemas.microsoft.com/office/drawing/2014/main" id="{E7C3959F-C37C-4868-99C0-8D502843E4C7}"/>
                </a:ext>
              </a:extLst>
            </p:cNvPr>
            <p:cNvSpPr/>
            <p:nvPr/>
          </p:nvSpPr>
          <p:spPr bwMode="auto">
            <a:xfrm>
              <a:off x="8263794" y="3043262"/>
              <a:ext cx="3488771" cy="356400"/>
            </a:xfrm>
            <a:prstGeom prst="rect">
              <a:avLst/>
            </a:prstGeom>
            <a:solidFill>
              <a:schemeClr val="accent4">
                <a:lumMod val="20000"/>
                <a:lumOff val="80000"/>
              </a:schemeClr>
            </a:solidFill>
            <a:ln w="12700"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900" b="1" kern="0">
                  <a:latin typeface="Marianne" panose="02000000000000000000" pitchFamily="50" charset="0"/>
                  <a:ea typeface="Gulim" pitchFamily="34" charset="-127"/>
                  <a:cs typeface="Calibri" pitchFamily="34" charset="0"/>
                </a:rPr>
                <a:t>Saisie du « Domaine de formation » (liste déroulante)</a:t>
              </a:r>
              <a:endParaRPr kumimoji="0" lang="fr-FR" sz="900" b="1" i="0" u="none" strike="noStrike" kern="0" cap="none" spc="0" normalizeH="0" baseline="0" noProof="0">
                <a:ln>
                  <a:noFill/>
                </a:ln>
                <a:effectLst/>
                <a:uLnTx/>
                <a:uFillTx/>
                <a:latin typeface="Marianne" panose="02000000000000000000" pitchFamily="50" charset="0"/>
                <a:ea typeface="Gulim" pitchFamily="34" charset="-127"/>
                <a:cs typeface="Calibri" pitchFamily="34" charset="0"/>
              </a:endParaRPr>
            </a:p>
          </p:txBody>
        </p:sp>
        <p:sp>
          <p:nvSpPr>
            <p:cNvPr id="170" name="ZoneTexte 169">
              <a:extLst>
                <a:ext uri="{FF2B5EF4-FFF2-40B4-BE49-F238E27FC236}">
                  <a16:creationId xmlns:a16="http://schemas.microsoft.com/office/drawing/2014/main" id="{B2696639-3B54-4038-B6FD-0877CEF8A1EF}"/>
                </a:ext>
              </a:extLst>
            </p:cNvPr>
            <p:cNvSpPr txBox="1"/>
            <p:nvPr/>
          </p:nvSpPr>
          <p:spPr>
            <a:xfrm>
              <a:off x="8203628" y="3399662"/>
              <a:ext cx="3609102" cy="646331"/>
            </a:xfrm>
            <a:prstGeom prst="rect">
              <a:avLst/>
            </a:prstGeom>
            <a:noFill/>
          </p:spPr>
          <p:txBody>
            <a:bodyPr wrap="square" rtlCol="0">
              <a:spAutoFit/>
            </a:bodyPr>
            <a:lstStyle/>
            <a:p>
              <a:pPr marL="171450" indent="-171450" algn="just">
                <a:buFont typeface="Arial" panose="020B0604020202020204" pitchFamily="34" charset="0"/>
                <a:buChar char="•"/>
              </a:pPr>
              <a:r>
                <a:rPr lang="fr-FR" sz="900">
                  <a:latin typeface="Marianne" panose="02000000000000000000" pitchFamily="50" charset="0"/>
                </a:rPr>
                <a:t>Saisie à l’aide d’une liste déroulante, avec la possibilité de saisir plusieurs domaines </a:t>
              </a:r>
            </a:p>
            <a:p>
              <a:pPr marL="171450" indent="-171450" algn="just">
                <a:buFont typeface="Arial" panose="020B0604020202020204" pitchFamily="34" charset="0"/>
                <a:buChar char="•"/>
              </a:pPr>
              <a:r>
                <a:rPr lang="fr-FR" sz="900">
                  <a:latin typeface="Marianne" panose="02000000000000000000" pitchFamily="50" charset="0"/>
                </a:rPr>
                <a:t>Il est possible de sélectionner « Aucun domaine de formation »</a:t>
              </a:r>
            </a:p>
          </p:txBody>
        </p:sp>
      </p:grpSp>
      <p:sp>
        <p:nvSpPr>
          <p:cNvPr id="171" name="ZoneTexte 170">
            <a:extLst>
              <a:ext uri="{FF2B5EF4-FFF2-40B4-BE49-F238E27FC236}">
                <a16:creationId xmlns:a16="http://schemas.microsoft.com/office/drawing/2014/main" id="{C91008C2-4E6D-44ED-9892-5059145DB31A}"/>
              </a:ext>
            </a:extLst>
          </p:cNvPr>
          <p:cNvSpPr txBox="1"/>
          <p:nvPr/>
        </p:nvSpPr>
        <p:spPr>
          <a:xfrm>
            <a:off x="7454904" y="1589901"/>
            <a:ext cx="1973182" cy="369332"/>
          </a:xfrm>
          <a:prstGeom prst="rect">
            <a:avLst/>
          </a:prstGeom>
          <a:noFill/>
        </p:spPr>
        <p:txBody>
          <a:bodyPr wrap="square" rtlCol="0">
            <a:spAutoFit/>
          </a:bodyPr>
          <a:lstStyle/>
          <a:p>
            <a:r>
              <a:rPr lang="fr-FR" sz="900" b="1">
                <a:solidFill>
                  <a:srgbClr val="FFC000"/>
                </a:solidFill>
                <a:latin typeface="Marianne" panose="02000000000000000000" pitchFamily="50" charset="0"/>
              </a:rPr>
              <a:t>Formations non certifiantes (pas de référentiel) </a:t>
            </a:r>
          </a:p>
        </p:txBody>
      </p:sp>
      <p:sp>
        <p:nvSpPr>
          <p:cNvPr id="179" name="Rectangle 178">
            <a:extLst>
              <a:ext uri="{FF2B5EF4-FFF2-40B4-BE49-F238E27FC236}">
                <a16:creationId xmlns:a16="http://schemas.microsoft.com/office/drawing/2014/main" id="{F554F9FC-42A7-4B15-8CEA-FFA681A61540}"/>
              </a:ext>
            </a:extLst>
          </p:cNvPr>
          <p:cNvSpPr/>
          <p:nvPr/>
        </p:nvSpPr>
        <p:spPr>
          <a:xfrm>
            <a:off x="8158406" y="4584619"/>
            <a:ext cx="3699546" cy="208800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arianne" panose="02000000000000000000" pitchFamily="50" charset="0"/>
            </a:endParaRPr>
          </a:p>
        </p:txBody>
      </p:sp>
      <p:grpSp>
        <p:nvGrpSpPr>
          <p:cNvPr id="180" name="Groupe 179">
            <a:extLst>
              <a:ext uri="{FF2B5EF4-FFF2-40B4-BE49-F238E27FC236}">
                <a16:creationId xmlns:a16="http://schemas.microsoft.com/office/drawing/2014/main" id="{B7743431-A0AE-44F1-966A-A14EA6ED57D7}"/>
              </a:ext>
            </a:extLst>
          </p:cNvPr>
          <p:cNvGrpSpPr/>
          <p:nvPr/>
        </p:nvGrpSpPr>
        <p:grpSpPr>
          <a:xfrm>
            <a:off x="8203628" y="4646955"/>
            <a:ext cx="3609102" cy="746479"/>
            <a:chOff x="379270" y="2237779"/>
            <a:chExt cx="3609102" cy="746479"/>
          </a:xfrm>
        </p:grpSpPr>
        <p:sp>
          <p:nvSpPr>
            <p:cNvPr id="181" name="Rectangle 180">
              <a:extLst>
                <a:ext uri="{FF2B5EF4-FFF2-40B4-BE49-F238E27FC236}">
                  <a16:creationId xmlns:a16="http://schemas.microsoft.com/office/drawing/2014/main" id="{01673501-6E52-4FE4-8B0F-F1ADB67B783F}"/>
                </a:ext>
              </a:extLst>
            </p:cNvPr>
            <p:cNvSpPr/>
            <p:nvPr/>
          </p:nvSpPr>
          <p:spPr bwMode="auto">
            <a:xfrm>
              <a:off x="439435" y="2237779"/>
              <a:ext cx="3488772" cy="355293"/>
            </a:xfrm>
            <a:prstGeom prst="rect">
              <a:avLst/>
            </a:prstGeom>
            <a:solidFill>
              <a:schemeClr val="accent4">
                <a:lumMod val="20000"/>
                <a:lumOff val="80000"/>
              </a:schemeClr>
            </a:solidFill>
            <a:ln w="12700"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900" b="1" i="0" u="none" strike="noStrike" kern="0" cap="none" spc="0" normalizeH="0" baseline="0" noProof="0">
                  <a:ln>
                    <a:noFill/>
                  </a:ln>
                  <a:effectLst/>
                  <a:uLnTx/>
                  <a:uFillTx/>
                  <a:latin typeface="Marianne" panose="02000000000000000000" pitchFamily="50" charset="0"/>
                  <a:ea typeface="Gulim" pitchFamily="34" charset="-127"/>
                  <a:cs typeface="Calibri" pitchFamily="34" charset="0"/>
                </a:rPr>
                <a:t>Conditionne les listes déroulantes pour les champs : </a:t>
              </a:r>
            </a:p>
          </p:txBody>
        </p:sp>
        <p:sp>
          <p:nvSpPr>
            <p:cNvPr id="182" name="ZoneTexte 181">
              <a:extLst>
                <a:ext uri="{FF2B5EF4-FFF2-40B4-BE49-F238E27FC236}">
                  <a16:creationId xmlns:a16="http://schemas.microsoft.com/office/drawing/2014/main" id="{3121B955-4E40-442C-B91D-F24B31EE3FC3}"/>
                </a:ext>
              </a:extLst>
            </p:cNvPr>
            <p:cNvSpPr txBox="1"/>
            <p:nvPr/>
          </p:nvSpPr>
          <p:spPr>
            <a:xfrm>
              <a:off x="379270" y="2614926"/>
              <a:ext cx="3609102" cy="369332"/>
            </a:xfrm>
            <a:prstGeom prst="rect">
              <a:avLst/>
            </a:prstGeom>
            <a:noFill/>
          </p:spPr>
          <p:txBody>
            <a:bodyPr wrap="square" rtlCol="0">
              <a:spAutoFit/>
            </a:bodyPr>
            <a:lstStyle/>
            <a:p>
              <a:pPr marL="171450" marR="0" lvl="0" indent="-1714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900" kern="0">
                  <a:latin typeface="Marianne" panose="02000000000000000000" pitchFamily="50" charset="0"/>
                  <a:ea typeface="Gulim" pitchFamily="34" charset="-127"/>
                  <a:cs typeface="Calibri" pitchFamily="34" charset="0"/>
                </a:rPr>
                <a:t>Pour</a:t>
              </a:r>
              <a:r>
                <a:rPr lang="fr-FR" sz="900" b="1" kern="0">
                  <a:latin typeface="Marianne" panose="02000000000000000000" pitchFamily="50" charset="0"/>
                  <a:ea typeface="Gulim" pitchFamily="34" charset="-127"/>
                  <a:cs typeface="Calibri" pitchFamily="34" charset="0"/>
                </a:rPr>
                <a:t> le « type de validation » </a:t>
              </a:r>
              <a:r>
                <a:rPr lang="fr-FR" sz="900" kern="0">
                  <a:latin typeface="Marianne" panose="02000000000000000000" pitchFamily="50" charset="0"/>
                  <a:ea typeface="Gulim" pitchFamily="34" charset="-127"/>
                  <a:cs typeface="Calibri" pitchFamily="34" charset="0"/>
                </a:rPr>
                <a:t>seules les mentions suivantes sont accessibles :</a:t>
              </a:r>
            </a:p>
          </p:txBody>
        </p:sp>
      </p:grpSp>
      <p:sp>
        <p:nvSpPr>
          <p:cNvPr id="183" name="ZoneTexte 182">
            <a:extLst>
              <a:ext uri="{FF2B5EF4-FFF2-40B4-BE49-F238E27FC236}">
                <a16:creationId xmlns:a16="http://schemas.microsoft.com/office/drawing/2014/main" id="{573033EA-27A0-466C-85F3-AC64C0E1459E}"/>
              </a:ext>
            </a:extLst>
          </p:cNvPr>
          <p:cNvSpPr txBox="1"/>
          <p:nvPr/>
        </p:nvSpPr>
        <p:spPr>
          <a:xfrm>
            <a:off x="8203628" y="6140902"/>
            <a:ext cx="3609102" cy="507831"/>
          </a:xfrm>
          <a:prstGeom prst="rect">
            <a:avLst/>
          </a:prstGeom>
          <a:noFill/>
        </p:spPr>
        <p:txBody>
          <a:bodyPr wrap="square" rtlCol="0">
            <a:spAutoFit/>
          </a:bodyPr>
          <a:lstStyle/>
          <a:p>
            <a:pPr marL="171450" marR="0" lvl="0" indent="-1714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900" kern="0" dirty="0">
                <a:latin typeface="Marianne" panose="02000000000000000000" pitchFamily="50" charset="0"/>
                <a:ea typeface="Gulim" pitchFamily="34" charset="-127"/>
                <a:cs typeface="Calibri" pitchFamily="34" charset="0"/>
              </a:rPr>
              <a:t>Pour</a:t>
            </a:r>
            <a:r>
              <a:rPr lang="fr-FR" sz="900" b="1" kern="0" dirty="0">
                <a:latin typeface="Marianne" panose="02000000000000000000" pitchFamily="50" charset="0"/>
                <a:ea typeface="Gulim" pitchFamily="34" charset="-127"/>
                <a:cs typeface="Calibri" pitchFamily="34" charset="0"/>
              </a:rPr>
              <a:t> le « niveau de formation » </a:t>
            </a:r>
            <a:r>
              <a:rPr lang="fr-FR" sz="900" kern="0" dirty="0">
                <a:latin typeface="Marianne" panose="02000000000000000000" pitchFamily="50" charset="0"/>
                <a:ea typeface="Gulim" pitchFamily="34" charset="-127"/>
                <a:cs typeface="Calibri" pitchFamily="34" charset="0"/>
              </a:rPr>
              <a:t>la mention « Sans objet » complété par défaut </a:t>
            </a:r>
          </a:p>
          <a:p>
            <a:pPr marL="171450" marR="0" lvl="0" indent="-1714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endParaRPr lang="fr-FR" sz="900" kern="0" dirty="0">
              <a:latin typeface="Marianne" panose="02000000000000000000" pitchFamily="50" charset="0"/>
              <a:ea typeface="Gulim" pitchFamily="34" charset="-127"/>
              <a:cs typeface="Calibri" pitchFamily="34" charset="0"/>
            </a:endParaRPr>
          </a:p>
        </p:txBody>
      </p:sp>
      <p:graphicFrame>
        <p:nvGraphicFramePr>
          <p:cNvPr id="184" name="Tableau 183">
            <a:extLst>
              <a:ext uri="{FF2B5EF4-FFF2-40B4-BE49-F238E27FC236}">
                <a16:creationId xmlns:a16="http://schemas.microsoft.com/office/drawing/2014/main" id="{3430CE39-FB7E-4931-BB69-0F1F1527C906}"/>
              </a:ext>
            </a:extLst>
          </p:cNvPr>
          <p:cNvGraphicFramePr>
            <a:graphicFrameLocks noGrp="1"/>
          </p:cNvGraphicFramePr>
          <p:nvPr>
            <p:extLst>
              <p:ext uri="{D42A27DB-BD31-4B8C-83A1-F6EECF244321}">
                <p14:modId xmlns:p14="http://schemas.microsoft.com/office/powerpoint/2010/main" val="2181879523"/>
              </p:ext>
            </p:extLst>
          </p:nvPr>
        </p:nvGraphicFramePr>
        <p:xfrm>
          <a:off x="9166324" y="5432853"/>
          <a:ext cx="1711176" cy="631016"/>
        </p:xfrm>
        <a:graphic>
          <a:graphicData uri="http://schemas.openxmlformats.org/drawingml/2006/table">
            <a:tbl>
              <a:tblPr>
                <a:tableStyleId>{5C22544A-7EE6-4342-B048-85BDC9FD1C3A}</a:tableStyleId>
              </a:tblPr>
              <a:tblGrid>
                <a:gridCol w="1711176">
                  <a:extLst>
                    <a:ext uri="{9D8B030D-6E8A-4147-A177-3AD203B41FA5}">
                      <a16:colId xmlns:a16="http://schemas.microsoft.com/office/drawing/2014/main" val="1286102422"/>
                    </a:ext>
                  </a:extLst>
                </a:gridCol>
              </a:tblGrid>
              <a:tr h="185968">
                <a:tc>
                  <a:txBody>
                    <a:bodyPr/>
                    <a:lstStyle/>
                    <a:p>
                      <a:pPr algn="l" fontAlgn="b"/>
                      <a:r>
                        <a:rPr lang="fr-FR" sz="800" u="none" strike="noStrike">
                          <a:effectLst/>
                          <a:latin typeface="Marianne" panose="02000000000000000000" pitchFamily="50" charset="0"/>
                        </a:rPr>
                        <a:t>Livret de Compétences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FFF7E1"/>
                    </a:solidFill>
                  </a:tcPr>
                </a:tc>
                <a:extLst>
                  <a:ext uri="{0D108BD9-81ED-4DB2-BD59-A6C34878D82A}">
                    <a16:rowId xmlns:a16="http://schemas.microsoft.com/office/drawing/2014/main" val="2937379352"/>
                  </a:ext>
                </a:extLst>
              </a:tr>
              <a:tr h="113584">
                <a:tc>
                  <a:txBody>
                    <a:bodyPr/>
                    <a:lstStyle/>
                    <a:p>
                      <a:pPr algn="l" fontAlgn="b"/>
                      <a:r>
                        <a:rPr lang="fr-FR" sz="800" u="none" strike="noStrike">
                          <a:effectLst/>
                          <a:latin typeface="Marianne" panose="02000000000000000000" pitchFamily="50" charset="0"/>
                        </a:rPr>
                        <a:t>Attestation </a:t>
                      </a:r>
                      <a:endParaRPr lang="fr-FR" sz="800" b="0" i="0" u="none" strike="noStrike">
                        <a:solidFill>
                          <a:srgbClr val="000000"/>
                        </a:solidFill>
                        <a:effectLst/>
                        <a:latin typeface="Marianne" panose="02000000000000000000" pitchFamily="50" charset="0"/>
                      </a:endParaRPr>
                    </a:p>
                  </a:txBody>
                  <a:tcPr marL="7620" marR="7620" marT="7620" marB="0" anchor="ctr">
                    <a:solidFill>
                      <a:srgbClr val="FFF7E1"/>
                    </a:solidFill>
                  </a:tcPr>
                </a:tc>
                <a:extLst>
                  <a:ext uri="{0D108BD9-81ED-4DB2-BD59-A6C34878D82A}">
                    <a16:rowId xmlns:a16="http://schemas.microsoft.com/office/drawing/2014/main" val="3957419177"/>
                  </a:ext>
                </a:extLst>
              </a:tr>
              <a:tr h="113584">
                <a:tc>
                  <a:txBody>
                    <a:bodyPr/>
                    <a:lstStyle/>
                    <a:p>
                      <a:pPr algn="l" fontAlgn="b"/>
                      <a:r>
                        <a:rPr lang="fr-FR" sz="800" u="none" strike="noStrike" dirty="0">
                          <a:effectLst/>
                          <a:latin typeface="Marianne" panose="02000000000000000000" pitchFamily="50" charset="0"/>
                        </a:rPr>
                        <a:t>Autre </a:t>
                      </a:r>
                      <a:endParaRPr lang="fr-FR" sz="800" b="0" i="0" u="none" strike="noStrike" dirty="0">
                        <a:solidFill>
                          <a:srgbClr val="000000"/>
                        </a:solidFill>
                        <a:effectLst/>
                        <a:latin typeface="Marianne" panose="02000000000000000000" pitchFamily="50" charset="0"/>
                      </a:endParaRPr>
                    </a:p>
                  </a:txBody>
                  <a:tcPr marL="7620" marR="7620" marT="7620" marB="0" anchor="ctr">
                    <a:solidFill>
                      <a:srgbClr val="FFF7E1"/>
                    </a:solidFill>
                  </a:tcPr>
                </a:tc>
                <a:extLst>
                  <a:ext uri="{0D108BD9-81ED-4DB2-BD59-A6C34878D82A}">
                    <a16:rowId xmlns:a16="http://schemas.microsoft.com/office/drawing/2014/main" val="301893514"/>
                  </a:ext>
                </a:extLst>
              </a:tr>
              <a:tr h="185968">
                <a:tc>
                  <a:txBody>
                    <a:bodyPr/>
                    <a:lstStyle/>
                    <a:p>
                      <a:pPr algn="l" fontAlgn="b"/>
                      <a:r>
                        <a:rPr lang="fr-FR" sz="800" b="0" i="0" u="none" strike="noStrike" dirty="0">
                          <a:solidFill>
                            <a:srgbClr val="000000"/>
                          </a:solidFill>
                          <a:effectLst/>
                          <a:latin typeface="Marianne" panose="02000000000000000000" pitchFamily="50" charset="0"/>
                        </a:rPr>
                        <a:t>Pas de validation</a:t>
                      </a:r>
                    </a:p>
                  </a:txBody>
                  <a:tcPr marL="7620" marR="7620" marT="7620" marB="0" anchor="ctr">
                    <a:solidFill>
                      <a:srgbClr val="FFF7E1"/>
                    </a:solidFill>
                  </a:tcPr>
                </a:tc>
                <a:extLst>
                  <a:ext uri="{0D108BD9-81ED-4DB2-BD59-A6C34878D82A}">
                    <a16:rowId xmlns:a16="http://schemas.microsoft.com/office/drawing/2014/main" val="4021983659"/>
                  </a:ext>
                </a:extLst>
              </a:tr>
            </a:tbl>
          </a:graphicData>
        </a:graphic>
      </p:graphicFrame>
      <p:cxnSp>
        <p:nvCxnSpPr>
          <p:cNvPr id="78" name="Connecteur : en angle 77">
            <a:extLst>
              <a:ext uri="{FF2B5EF4-FFF2-40B4-BE49-F238E27FC236}">
                <a16:creationId xmlns:a16="http://schemas.microsoft.com/office/drawing/2014/main" id="{051639DF-2465-42FA-915F-46F9BC75AA37}"/>
              </a:ext>
            </a:extLst>
          </p:cNvPr>
          <p:cNvCxnSpPr>
            <a:cxnSpLocks/>
          </p:cNvCxnSpPr>
          <p:nvPr/>
        </p:nvCxnSpPr>
        <p:spPr>
          <a:xfrm rot="10800000" flipH="1">
            <a:off x="7529779" y="1988260"/>
            <a:ext cx="638931" cy="149312"/>
          </a:xfrm>
          <a:prstGeom prst="bentConnector3">
            <a:avLst>
              <a:gd name="adj1" fmla="val -1409"/>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634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21"/>
          <p:cNvSpPr>
            <a:spLocks noGrp="1"/>
          </p:cNvSpPr>
          <p:nvPr>
            <p:ph type="sldNum" sz="quarter" idx="12"/>
          </p:nvPr>
        </p:nvSpPr>
        <p:spPr>
          <a:xfrm>
            <a:off x="10392000" y="6514959"/>
            <a:ext cx="1800000" cy="320863"/>
          </a:xfrm>
        </p:spPr>
        <p:txBody>
          <a:bodyPr/>
          <a:lstStyle/>
          <a:p>
            <a:pPr algn="ctr" defTabSz="914377">
              <a:defRPr/>
            </a:pPr>
            <a:r>
              <a:rPr lang="fr-FR">
                <a:solidFill>
                  <a:prstClr val="white"/>
                </a:solidFill>
                <a:latin typeface="Marianne"/>
              </a:rPr>
              <a:t>p.</a:t>
            </a:r>
            <a:fld id="{733122C9-A0B9-462F-8757-0847AD287B63}" type="slidenum">
              <a:rPr lang="fr-FR">
                <a:solidFill>
                  <a:prstClr val="white"/>
                </a:solidFill>
                <a:latin typeface="Marianne"/>
              </a:rPr>
              <a:pPr algn="ctr" defTabSz="914377">
                <a:defRPr/>
              </a:pPr>
              <a:t>7</a:t>
            </a:fld>
            <a:endParaRPr lang="fr-FR">
              <a:solidFill>
                <a:prstClr val="white"/>
              </a:solidFill>
              <a:latin typeface="Marianne"/>
            </a:endParaRPr>
          </a:p>
        </p:txBody>
      </p:sp>
      <p:cxnSp>
        <p:nvCxnSpPr>
          <p:cNvPr id="11" name="Connecteur droit 10"/>
          <p:cNvCxnSpPr/>
          <p:nvPr/>
        </p:nvCxnSpPr>
        <p:spPr>
          <a:xfrm>
            <a:off x="335360" y="548680"/>
            <a:ext cx="1632181" cy="0"/>
          </a:xfrm>
          <a:prstGeom prst="line">
            <a:avLst/>
          </a:prstGeom>
          <a:ln w="19050">
            <a:solidFill>
              <a:srgbClr val="FBB527"/>
            </a:solidFill>
          </a:ln>
        </p:spPr>
        <p:style>
          <a:lnRef idx="1">
            <a:schemeClr val="accent2"/>
          </a:lnRef>
          <a:fillRef idx="0">
            <a:schemeClr val="accent2"/>
          </a:fillRef>
          <a:effectRef idx="0">
            <a:schemeClr val="accent2"/>
          </a:effectRef>
          <a:fontRef idx="minor">
            <a:schemeClr val="tx1"/>
          </a:fontRef>
        </p:style>
      </p:cxnSp>
      <p:sp>
        <p:nvSpPr>
          <p:cNvPr id="6" name="ZoneTexte 5"/>
          <p:cNvSpPr txBox="1"/>
          <p:nvPr/>
        </p:nvSpPr>
        <p:spPr>
          <a:xfrm>
            <a:off x="335361" y="604473"/>
            <a:ext cx="11615340" cy="502766"/>
          </a:xfrm>
          <a:prstGeom prst="rect">
            <a:avLst/>
          </a:prstGeom>
          <a:noFill/>
        </p:spPr>
        <p:txBody>
          <a:bodyPr wrap="square" rtlCol="0">
            <a:spAutoFit/>
          </a:bodyPr>
          <a:lstStyle/>
          <a:p>
            <a:pPr defTabSz="1219170">
              <a:defRPr/>
            </a:pPr>
            <a:r>
              <a:rPr lang="fr-FR" sz="2667" b="1">
                <a:solidFill>
                  <a:srgbClr val="494F57"/>
                </a:solidFill>
                <a:latin typeface="Marianne"/>
              </a:rPr>
              <a:t>Trajectoire prévisionnelle du projet IPRO 360° </a:t>
            </a:r>
          </a:p>
        </p:txBody>
      </p:sp>
      <p:sp>
        <p:nvSpPr>
          <p:cNvPr id="29" name="Flèche : chevron 28">
            <a:extLst>
              <a:ext uri="{FF2B5EF4-FFF2-40B4-BE49-F238E27FC236}">
                <a16:creationId xmlns:a16="http://schemas.microsoft.com/office/drawing/2014/main" id="{A85EC870-E7F2-4B31-A212-B2E8252493C3}"/>
              </a:ext>
            </a:extLst>
          </p:cNvPr>
          <p:cNvSpPr/>
          <p:nvPr/>
        </p:nvSpPr>
        <p:spPr>
          <a:xfrm>
            <a:off x="4893709" y="4377930"/>
            <a:ext cx="2790007" cy="267012"/>
          </a:xfrm>
          <a:prstGeom prst="chevron">
            <a:avLst>
              <a:gd name="adj" fmla="val 12059"/>
            </a:avLst>
          </a:prstGeom>
          <a:noFill/>
          <a:ln w="25400" cap="flat" cmpd="sng" algn="ctr">
            <a:noFill/>
            <a:prstDash val="solid"/>
          </a:ln>
          <a:effectLst/>
        </p:spPr>
        <p:txBody>
          <a:bodyPr rtlCol="0" anchor="ctr"/>
          <a:lstStyle/>
          <a:p>
            <a:pPr defTabSz="2167304">
              <a:defRPr/>
            </a:pPr>
            <a:r>
              <a:rPr lang="fr-FR" sz="800" i="1" kern="0">
                <a:solidFill>
                  <a:srgbClr val="002060"/>
                </a:solidFill>
                <a:latin typeface="Marianne"/>
              </a:rPr>
              <a:t>Ouverture prévisionnelle aux partenaires travail</a:t>
            </a:r>
          </a:p>
        </p:txBody>
      </p:sp>
      <p:cxnSp>
        <p:nvCxnSpPr>
          <p:cNvPr id="30" name="Connecteur droit 29">
            <a:extLst>
              <a:ext uri="{FF2B5EF4-FFF2-40B4-BE49-F238E27FC236}">
                <a16:creationId xmlns:a16="http://schemas.microsoft.com/office/drawing/2014/main" id="{58AB8B13-B47C-422A-82DA-AE64CCD52706}"/>
              </a:ext>
            </a:extLst>
          </p:cNvPr>
          <p:cNvCxnSpPr>
            <a:cxnSpLocks/>
          </p:cNvCxnSpPr>
          <p:nvPr/>
        </p:nvCxnSpPr>
        <p:spPr>
          <a:xfrm>
            <a:off x="1393815" y="1629147"/>
            <a:ext cx="0" cy="493337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Rectangle : coins arrondis 37">
            <a:extLst>
              <a:ext uri="{FF2B5EF4-FFF2-40B4-BE49-F238E27FC236}">
                <a16:creationId xmlns:a16="http://schemas.microsoft.com/office/drawing/2014/main" id="{243DE2F0-216A-4184-8838-DFA795F2B057}"/>
              </a:ext>
            </a:extLst>
          </p:cNvPr>
          <p:cNvSpPr/>
          <p:nvPr/>
        </p:nvSpPr>
        <p:spPr>
          <a:xfrm>
            <a:off x="1442352" y="1883221"/>
            <a:ext cx="1685208" cy="225585"/>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T1</a:t>
            </a:r>
            <a:endParaRPr lang="fr-FR" sz="1200" kern="0">
              <a:solidFill>
                <a:srgbClr val="000000"/>
              </a:solidFill>
              <a:latin typeface="Marianne"/>
            </a:endParaRPr>
          </a:p>
        </p:txBody>
      </p:sp>
      <p:sp>
        <p:nvSpPr>
          <p:cNvPr id="39" name="Rectangle : coins arrondis 38">
            <a:extLst>
              <a:ext uri="{FF2B5EF4-FFF2-40B4-BE49-F238E27FC236}">
                <a16:creationId xmlns:a16="http://schemas.microsoft.com/office/drawing/2014/main" id="{3C189182-EB49-4BF9-A6D1-6580B652C8F5}"/>
              </a:ext>
            </a:extLst>
          </p:cNvPr>
          <p:cNvSpPr/>
          <p:nvPr/>
        </p:nvSpPr>
        <p:spPr>
          <a:xfrm>
            <a:off x="3184840" y="1881809"/>
            <a:ext cx="1685208" cy="225585"/>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T2</a:t>
            </a:r>
            <a:endParaRPr lang="fr-FR" sz="1200" kern="0">
              <a:solidFill>
                <a:srgbClr val="000000"/>
              </a:solidFill>
              <a:latin typeface="Marianne"/>
            </a:endParaRPr>
          </a:p>
        </p:txBody>
      </p:sp>
      <p:sp>
        <p:nvSpPr>
          <p:cNvPr id="40" name="Rectangle : coins arrondis 39">
            <a:extLst>
              <a:ext uri="{FF2B5EF4-FFF2-40B4-BE49-F238E27FC236}">
                <a16:creationId xmlns:a16="http://schemas.microsoft.com/office/drawing/2014/main" id="{32FE30DD-315A-4858-AAA1-0EF67126BEDF}"/>
              </a:ext>
            </a:extLst>
          </p:cNvPr>
          <p:cNvSpPr/>
          <p:nvPr/>
        </p:nvSpPr>
        <p:spPr>
          <a:xfrm>
            <a:off x="4927329" y="1880397"/>
            <a:ext cx="1685208" cy="225585"/>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T3</a:t>
            </a:r>
            <a:endParaRPr lang="fr-FR" sz="1200" kern="0">
              <a:solidFill>
                <a:srgbClr val="000000"/>
              </a:solidFill>
              <a:latin typeface="Marianne"/>
            </a:endParaRPr>
          </a:p>
        </p:txBody>
      </p:sp>
      <p:sp>
        <p:nvSpPr>
          <p:cNvPr id="41" name="Rectangle : coins arrondis 40">
            <a:extLst>
              <a:ext uri="{FF2B5EF4-FFF2-40B4-BE49-F238E27FC236}">
                <a16:creationId xmlns:a16="http://schemas.microsoft.com/office/drawing/2014/main" id="{DB40085A-BFBF-4463-8F76-677E04A31E59}"/>
              </a:ext>
            </a:extLst>
          </p:cNvPr>
          <p:cNvSpPr/>
          <p:nvPr/>
        </p:nvSpPr>
        <p:spPr>
          <a:xfrm>
            <a:off x="6669820" y="1878985"/>
            <a:ext cx="1685208" cy="225585"/>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T4</a:t>
            </a:r>
            <a:endParaRPr lang="fr-FR" sz="1200" kern="0">
              <a:solidFill>
                <a:srgbClr val="000000"/>
              </a:solidFill>
              <a:latin typeface="Marianne"/>
            </a:endParaRPr>
          </a:p>
        </p:txBody>
      </p:sp>
      <p:sp>
        <p:nvSpPr>
          <p:cNvPr id="43" name="Rectangle : coins arrondis 42">
            <a:extLst>
              <a:ext uri="{FF2B5EF4-FFF2-40B4-BE49-F238E27FC236}">
                <a16:creationId xmlns:a16="http://schemas.microsoft.com/office/drawing/2014/main" id="{25351DA2-A7AE-4A7B-8ADB-04A083E4D827}"/>
              </a:ext>
            </a:extLst>
          </p:cNvPr>
          <p:cNvSpPr/>
          <p:nvPr/>
        </p:nvSpPr>
        <p:spPr>
          <a:xfrm>
            <a:off x="1428185" y="1647929"/>
            <a:ext cx="6912000" cy="225585"/>
          </a:xfrm>
          <a:prstGeom prst="roundRect">
            <a:avLst/>
          </a:prstGeom>
          <a:solidFill>
            <a:srgbClr val="FFFFFF">
              <a:lumMod val="75000"/>
            </a:srgb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2022</a:t>
            </a:r>
            <a:endParaRPr lang="fr-FR" sz="1200" kern="0">
              <a:solidFill>
                <a:srgbClr val="000000"/>
              </a:solidFill>
              <a:latin typeface="Marianne"/>
            </a:endParaRPr>
          </a:p>
        </p:txBody>
      </p:sp>
      <p:sp>
        <p:nvSpPr>
          <p:cNvPr id="46" name="Flèche : courbe vers la droite 45">
            <a:extLst>
              <a:ext uri="{FF2B5EF4-FFF2-40B4-BE49-F238E27FC236}">
                <a16:creationId xmlns:a16="http://schemas.microsoft.com/office/drawing/2014/main" id="{94075014-3626-4C18-9967-8F9479502D5C}"/>
              </a:ext>
            </a:extLst>
          </p:cNvPr>
          <p:cNvSpPr/>
          <p:nvPr/>
        </p:nvSpPr>
        <p:spPr>
          <a:xfrm>
            <a:off x="909691" y="1372555"/>
            <a:ext cx="410781" cy="412059"/>
          </a:xfrm>
          <a:prstGeom prst="curvedRightArrow">
            <a:avLst>
              <a:gd name="adj1" fmla="val 50000"/>
              <a:gd name="adj2" fmla="val 32231"/>
              <a:gd name="adj3" fmla="val 25000"/>
            </a:avLst>
          </a:prstGeom>
          <a:gradFill flip="none" rotWithShape="1">
            <a:gsLst>
              <a:gs pos="0">
                <a:srgbClr val="F3B237"/>
              </a:gs>
              <a:gs pos="85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1400">
              <a:solidFill>
                <a:prstClr val="black"/>
              </a:solidFill>
              <a:latin typeface="Calibri" panose="020F0502020204030204"/>
            </a:endParaRPr>
          </a:p>
        </p:txBody>
      </p:sp>
      <p:sp>
        <p:nvSpPr>
          <p:cNvPr id="47" name="ZoneTexte 46">
            <a:extLst>
              <a:ext uri="{FF2B5EF4-FFF2-40B4-BE49-F238E27FC236}">
                <a16:creationId xmlns:a16="http://schemas.microsoft.com/office/drawing/2014/main" id="{70C5F59F-97CA-4B67-9DBD-E12503D6DD09}"/>
              </a:ext>
            </a:extLst>
          </p:cNvPr>
          <p:cNvSpPr txBox="1"/>
          <p:nvPr/>
        </p:nvSpPr>
        <p:spPr>
          <a:xfrm>
            <a:off x="1319207" y="1154259"/>
            <a:ext cx="3930984" cy="570055"/>
          </a:xfrm>
          <a:prstGeom prst="rect">
            <a:avLst/>
          </a:prstGeom>
          <a:noFill/>
        </p:spPr>
        <p:txBody>
          <a:bodyPr wrap="square" rtlCol="0" anchor="ctr">
            <a:noAutofit/>
          </a:bodyPr>
          <a:lstStyle/>
          <a:p>
            <a:pPr marL="228594" indent="-228594" defTabSz="1625519">
              <a:buFont typeface="Wingdings" panose="05000000000000000000" pitchFamily="2" charset="2"/>
              <a:buChar char="ü"/>
              <a:defRPr/>
            </a:pPr>
            <a:r>
              <a:rPr lang="fr-FR" sz="1067" i="1">
                <a:solidFill>
                  <a:prstClr val="black">
                    <a:lumMod val="50000"/>
                    <a:lumOff val="50000"/>
                  </a:prstClr>
                </a:solidFill>
                <a:latin typeface="Marianne"/>
              </a:rPr>
              <a:t>Etudes d’opportunité et de cadrage dès l’été 2020</a:t>
            </a:r>
          </a:p>
          <a:p>
            <a:pPr marL="228594" indent="-228594" defTabSz="1625519">
              <a:buFont typeface="Wingdings" panose="05000000000000000000" pitchFamily="2" charset="2"/>
              <a:buChar char="ü"/>
              <a:defRPr/>
            </a:pPr>
            <a:r>
              <a:rPr lang="fr-FR" sz="1067" i="1">
                <a:solidFill>
                  <a:prstClr val="black">
                    <a:lumMod val="50000"/>
                    <a:lumOff val="50000"/>
                  </a:prstClr>
                </a:solidFill>
                <a:latin typeface="Marianne"/>
              </a:rPr>
              <a:t>Développements en cours depuis début 2021</a:t>
            </a:r>
          </a:p>
        </p:txBody>
      </p:sp>
      <p:pic>
        <p:nvPicPr>
          <p:cNvPr id="48" name="Graphique 47" descr="Retour avec un remplissage uni">
            <a:extLst>
              <a:ext uri="{FF2B5EF4-FFF2-40B4-BE49-F238E27FC236}">
                <a16:creationId xmlns:a16="http://schemas.microsoft.com/office/drawing/2014/main" id="{A15A4E2F-8046-4E26-8483-D2058F785C5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0141" y="1339416"/>
            <a:ext cx="199739" cy="199739"/>
          </a:xfrm>
          <a:prstGeom prst="rect">
            <a:avLst/>
          </a:prstGeom>
        </p:spPr>
      </p:pic>
      <p:sp>
        <p:nvSpPr>
          <p:cNvPr id="49" name="ZoneTexte 48">
            <a:extLst>
              <a:ext uri="{FF2B5EF4-FFF2-40B4-BE49-F238E27FC236}">
                <a16:creationId xmlns:a16="http://schemas.microsoft.com/office/drawing/2014/main" id="{3C7D95A1-1991-477B-9200-4A40C1BC8B5B}"/>
              </a:ext>
            </a:extLst>
          </p:cNvPr>
          <p:cNvSpPr txBox="1"/>
          <p:nvPr/>
        </p:nvSpPr>
        <p:spPr>
          <a:xfrm>
            <a:off x="390145" y="2095854"/>
            <a:ext cx="974491" cy="783357"/>
          </a:xfrm>
          <a:prstGeom prst="roundRect">
            <a:avLst>
              <a:gd name="adj" fmla="val 2232"/>
            </a:avLst>
          </a:prstGeom>
          <a:solidFill>
            <a:srgbClr val="7BA583"/>
          </a:solidFill>
        </p:spPr>
        <p:txBody>
          <a:bodyPr wrap="square" rtlCol="0" anchor="b">
            <a:noAutofit/>
          </a:bodyPr>
          <a:lstStyle/>
          <a:p>
            <a:pPr algn="ctr" defTabSz="1625519">
              <a:defRPr/>
            </a:pPr>
            <a:r>
              <a:rPr lang="fr-FR" sz="800" b="1">
                <a:solidFill>
                  <a:prstClr val="white"/>
                </a:solidFill>
                <a:latin typeface="Marianne"/>
              </a:rPr>
              <a:t>Cartographie des lieux</a:t>
            </a:r>
          </a:p>
        </p:txBody>
      </p:sp>
      <p:grpSp>
        <p:nvGrpSpPr>
          <p:cNvPr id="50" name="Groupe 49">
            <a:extLst>
              <a:ext uri="{FF2B5EF4-FFF2-40B4-BE49-F238E27FC236}">
                <a16:creationId xmlns:a16="http://schemas.microsoft.com/office/drawing/2014/main" id="{614B9309-F061-4B53-B1B2-ACBB41E885B2}"/>
              </a:ext>
            </a:extLst>
          </p:cNvPr>
          <p:cNvGrpSpPr/>
          <p:nvPr/>
        </p:nvGrpSpPr>
        <p:grpSpPr>
          <a:xfrm>
            <a:off x="679890" y="2114479"/>
            <a:ext cx="346828" cy="389356"/>
            <a:chOff x="1113814" y="1973545"/>
            <a:chExt cx="1146175" cy="1286721"/>
          </a:xfrm>
        </p:grpSpPr>
        <p:sp>
          <p:nvSpPr>
            <p:cNvPr id="51" name="Freeform 5">
              <a:extLst>
                <a:ext uri="{FF2B5EF4-FFF2-40B4-BE49-F238E27FC236}">
                  <a16:creationId xmlns:a16="http://schemas.microsoft.com/office/drawing/2014/main" id="{600861D1-A4F9-4BB3-B02B-E12E53D4EA6C}"/>
                </a:ext>
              </a:extLst>
            </p:cNvPr>
            <p:cNvSpPr>
              <a:spLocks/>
            </p:cNvSpPr>
            <p:nvPr/>
          </p:nvSpPr>
          <p:spPr bwMode="auto">
            <a:xfrm>
              <a:off x="1113814" y="2085516"/>
              <a:ext cx="1146175" cy="1174750"/>
            </a:xfrm>
            <a:custGeom>
              <a:avLst/>
              <a:gdLst>
                <a:gd name="T0" fmla="*/ 19404040 w 120"/>
                <a:gd name="T1" fmla="*/ 31394125 h 123"/>
                <a:gd name="T2" fmla="*/ 24529204 w 120"/>
                <a:gd name="T3" fmla="*/ 31109749 h 123"/>
                <a:gd name="T4" fmla="*/ 29409351 w 120"/>
                <a:gd name="T5" fmla="*/ 31961434 h 123"/>
                <a:gd name="T6" fmla="*/ 32540062 w 120"/>
                <a:gd name="T7" fmla="*/ 28831536 h 123"/>
                <a:gd name="T8" fmla="*/ 29984568 w 120"/>
                <a:gd name="T9" fmla="*/ 27689169 h 123"/>
                <a:gd name="T10" fmla="*/ 29409351 w 120"/>
                <a:gd name="T11" fmla="*/ 24513324 h 123"/>
                <a:gd name="T12" fmla="*/ 30269012 w 120"/>
                <a:gd name="T13" fmla="*/ 21958797 h 123"/>
                <a:gd name="T14" fmla="*/ 30269012 w 120"/>
                <a:gd name="T15" fmla="*/ 20816189 h 123"/>
                <a:gd name="T16" fmla="*/ 28841955 w 120"/>
                <a:gd name="T17" fmla="*/ 20532017 h 123"/>
                <a:gd name="T18" fmla="*/ 28274584 w 120"/>
                <a:gd name="T19" fmla="*/ 19113082 h 123"/>
                <a:gd name="T20" fmla="*/ 29409351 w 120"/>
                <a:gd name="T21" fmla="*/ 17403466 h 123"/>
                <a:gd name="T22" fmla="*/ 31120876 w 120"/>
                <a:gd name="T23" fmla="*/ 15125217 h 123"/>
                <a:gd name="T24" fmla="*/ 32540062 w 120"/>
                <a:gd name="T25" fmla="*/ 15409425 h 123"/>
                <a:gd name="T26" fmla="*/ 32831052 w 120"/>
                <a:gd name="T27" fmla="*/ 12563924 h 123"/>
                <a:gd name="T28" fmla="*/ 34250263 w 120"/>
                <a:gd name="T29" fmla="*/ 10002635 h 123"/>
                <a:gd name="T30" fmla="*/ 32540062 w 120"/>
                <a:gd name="T31" fmla="*/ 8536647 h 123"/>
                <a:gd name="T32" fmla="*/ 30269012 w 120"/>
                <a:gd name="T33" fmla="*/ 7968092 h 123"/>
                <a:gd name="T34" fmla="*/ 27706972 w 120"/>
                <a:gd name="T35" fmla="*/ 6825725 h 123"/>
                <a:gd name="T36" fmla="*/ 26279915 w 120"/>
                <a:gd name="T37" fmla="*/ 4264398 h 123"/>
                <a:gd name="T38" fmla="*/ 23953974 w 120"/>
                <a:gd name="T39" fmla="*/ 4839504 h 123"/>
                <a:gd name="T40" fmla="*/ 22817691 w 120"/>
                <a:gd name="T41" fmla="*/ 2561297 h 123"/>
                <a:gd name="T42" fmla="*/ 21682912 w 120"/>
                <a:gd name="T43" fmla="*/ 1418929 h 123"/>
                <a:gd name="T44" fmla="*/ 20538807 w 120"/>
                <a:gd name="T45" fmla="*/ 1134546 h 123"/>
                <a:gd name="T46" fmla="*/ 19404040 w 120"/>
                <a:gd name="T47" fmla="*/ 284389 h 123"/>
                <a:gd name="T48" fmla="*/ 17409359 w 120"/>
                <a:gd name="T49" fmla="*/ 3412754 h 123"/>
                <a:gd name="T50" fmla="*/ 13995720 w 120"/>
                <a:gd name="T51" fmla="*/ 5974050 h 123"/>
                <a:gd name="T52" fmla="*/ 9722386 w 120"/>
                <a:gd name="T53" fmla="*/ 4839504 h 123"/>
                <a:gd name="T54" fmla="*/ 8254603 w 120"/>
                <a:gd name="T55" fmla="*/ 4555332 h 123"/>
                <a:gd name="T56" fmla="*/ 9153457 w 120"/>
                <a:gd name="T57" fmla="*/ 8536647 h 123"/>
                <a:gd name="T58" fmla="*/ 5125165 w 120"/>
                <a:gd name="T59" fmla="*/ 7685003 h 123"/>
                <a:gd name="T60" fmla="*/ 2846286 w 120"/>
                <a:gd name="T61" fmla="*/ 6825725 h 123"/>
                <a:gd name="T62" fmla="*/ 0 w 120"/>
                <a:gd name="T63" fmla="*/ 7685003 h 123"/>
                <a:gd name="T64" fmla="*/ 0 w 120"/>
                <a:gd name="T65" fmla="*/ 9151172 h 123"/>
                <a:gd name="T66" fmla="*/ 2846286 w 120"/>
                <a:gd name="T67" fmla="*/ 11144996 h 123"/>
                <a:gd name="T68" fmla="*/ 5408322 w 120"/>
                <a:gd name="T69" fmla="*/ 13139034 h 123"/>
                <a:gd name="T70" fmla="*/ 6544396 w 120"/>
                <a:gd name="T71" fmla="*/ 16836169 h 123"/>
                <a:gd name="T72" fmla="*/ 7687201 w 120"/>
                <a:gd name="T73" fmla="*/ 20248928 h 123"/>
                <a:gd name="T74" fmla="*/ 8586091 w 120"/>
                <a:gd name="T75" fmla="*/ 23094642 h 123"/>
                <a:gd name="T76" fmla="*/ 6827516 w 120"/>
                <a:gd name="T77" fmla="*/ 23944764 h 123"/>
                <a:gd name="T78" fmla="*/ 6827516 w 120"/>
                <a:gd name="T79" fmla="*/ 25088430 h 123"/>
                <a:gd name="T80" fmla="*/ 5692567 w 120"/>
                <a:gd name="T81" fmla="*/ 28548459 h 123"/>
                <a:gd name="T82" fmla="*/ 5692567 w 120"/>
                <a:gd name="T83" fmla="*/ 29683005 h 123"/>
                <a:gd name="T84" fmla="*/ 7404081 w 120"/>
                <a:gd name="T85" fmla="*/ 31109749 h 123"/>
                <a:gd name="T86" fmla="*/ 11149431 w 120"/>
                <a:gd name="T87" fmla="*/ 32812855 h 123"/>
                <a:gd name="T88" fmla="*/ 13143892 w 120"/>
                <a:gd name="T89" fmla="*/ 33095932 h 123"/>
                <a:gd name="T90" fmla="*/ 14846236 w 120"/>
                <a:gd name="T91" fmla="*/ 33671038 h 123"/>
                <a:gd name="T92" fmla="*/ 15705921 w 120"/>
                <a:gd name="T93" fmla="*/ 34806884 h 123"/>
                <a:gd name="T94" fmla="*/ 17409359 w 120"/>
                <a:gd name="T95" fmla="*/ 35089985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
                <a:gd name="T145" fmla="*/ 0 h 123"/>
                <a:gd name="T146" fmla="*/ 120 w 120"/>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 h="123">
                  <a:moveTo>
                    <a:pt x="65" y="121"/>
                  </a:moveTo>
                  <a:lnTo>
                    <a:pt x="65" y="119"/>
                  </a:lnTo>
                  <a:lnTo>
                    <a:pt x="65" y="114"/>
                  </a:lnTo>
                  <a:lnTo>
                    <a:pt x="68" y="110"/>
                  </a:lnTo>
                  <a:lnTo>
                    <a:pt x="71" y="110"/>
                  </a:lnTo>
                  <a:lnTo>
                    <a:pt x="77" y="107"/>
                  </a:lnTo>
                  <a:lnTo>
                    <a:pt x="83" y="111"/>
                  </a:lnTo>
                  <a:lnTo>
                    <a:pt x="86" y="109"/>
                  </a:lnTo>
                  <a:lnTo>
                    <a:pt x="90" y="112"/>
                  </a:lnTo>
                  <a:lnTo>
                    <a:pt x="95" y="114"/>
                  </a:lnTo>
                  <a:lnTo>
                    <a:pt x="99" y="116"/>
                  </a:lnTo>
                  <a:lnTo>
                    <a:pt x="103" y="112"/>
                  </a:lnTo>
                  <a:lnTo>
                    <a:pt x="111" y="107"/>
                  </a:lnTo>
                  <a:lnTo>
                    <a:pt x="112" y="106"/>
                  </a:lnTo>
                  <a:lnTo>
                    <a:pt x="112" y="104"/>
                  </a:lnTo>
                  <a:lnTo>
                    <a:pt x="114" y="101"/>
                  </a:lnTo>
                  <a:lnTo>
                    <a:pt x="112" y="101"/>
                  </a:lnTo>
                  <a:lnTo>
                    <a:pt x="111" y="101"/>
                  </a:lnTo>
                  <a:lnTo>
                    <a:pt x="107" y="99"/>
                  </a:lnTo>
                  <a:lnTo>
                    <a:pt x="105" y="97"/>
                  </a:lnTo>
                  <a:lnTo>
                    <a:pt x="107" y="93"/>
                  </a:lnTo>
                  <a:lnTo>
                    <a:pt x="107" y="91"/>
                  </a:lnTo>
                  <a:lnTo>
                    <a:pt x="105" y="90"/>
                  </a:lnTo>
                  <a:lnTo>
                    <a:pt x="103" y="86"/>
                  </a:lnTo>
                  <a:lnTo>
                    <a:pt x="108" y="85"/>
                  </a:lnTo>
                  <a:lnTo>
                    <a:pt x="109" y="83"/>
                  </a:lnTo>
                  <a:lnTo>
                    <a:pt x="108" y="80"/>
                  </a:lnTo>
                  <a:lnTo>
                    <a:pt x="106" y="77"/>
                  </a:lnTo>
                  <a:lnTo>
                    <a:pt x="108" y="76"/>
                  </a:lnTo>
                  <a:lnTo>
                    <a:pt x="108" y="74"/>
                  </a:lnTo>
                  <a:lnTo>
                    <a:pt x="106" y="73"/>
                  </a:lnTo>
                  <a:lnTo>
                    <a:pt x="106" y="69"/>
                  </a:lnTo>
                  <a:lnTo>
                    <a:pt x="103" y="68"/>
                  </a:lnTo>
                  <a:lnTo>
                    <a:pt x="101" y="70"/>
                  </a:lnTo>
                  <a:lnTo>
                    <a:pt x="101" y="72"/>
                  </a:lnTo>
                  <a:lnTo>
                    <a:pt x="98" y="72"/>
                  </a:lnTo>
                  <a:lnTo>
                    <a:pt x="98" y="70"/>
                  </a:lnTo>
                  <a:lnTo>
                    <a:pt x="100" y="69"/>
                  </a:lnTo>
                  <a:lnTo>
                    <a:pt x="99" y="67"/>
                  </a:lnTo>
                  <a:lnTo>
                    <a:pt x="100" y="65"/>
                  </a:lnTo>
                  <a:lnTo>
                    <a:pt x="103" y="64"/>
                  </a:lnTo>
                  <a:lnTo>
                    <a:pt x="104" y="62"/>
                  </a:lnTo>
                  <a:lnTo>
                    <a:pt x="103" y="61"/>
                  </a:lnTo>
                  <a:lnTo>
                    <a:pt x="106" y="58"/>
                  </a:lnTo>
                  <a:lnTo>
                    <a:pt x="109" y="57"/>
                  </a:lnTo>
                  <a:lnTo>
                    <a:pt x="108" y="55"/>
                  </a:lnTo>
                  <a:lnTo>
                    <a:pt x="109" y="53"/>
                  </a:lnTo>
                  <a:lnTo>
                    <a:pt x="110" y="53"/>
                  </a:lnTo>
                  <a:lnTo>
                    <a:pt x="112" y="55"/>
                  </a:lnTo>
                  <a:lnTo>
                    <a:pt x="114" y="54"/>
                  </a:lnTo>
                  <a:lnTo>
                    <a:pt x="113" y="52"/>
                  </a:lnTo>
                  <a:lnTo>
                    <a:pt x="113" y="49"/>
                  </a:lnTo>
                  <a:lnTo>
                    <a:pt x="114" y="47"/>
                  </a:lnTo>
                  <a:lnTo>
                    <a:pt x="115" y="44"/>
                  </a:lnTo>
                  <a:lnTo>
                    <a:pt x="116" y="42"/>
                  </a:lnTo>
                  <a:lnTo>
                    <a:pt x="117" y="39"/>
                  </a:lnTo>
                  <a:lnTo>
                    <a:pt x="117" y="37"/>
                  </a:lnTo>
                  <a:lnTo>
                    <a:pt x="120" y="35"/>
                  </a:lnTo>
                  <a:lnTo>
                    <a:pt x="120" y="33"/>
                  </a:lnTo>
                  <a:lnTo>
                    <a:pt x="117" y="32"/>
                  </a:lnTo>
                  <a:lnTo>
                    <a:pt x="115" y="32"/>
                  </a:lnTo>
                  <a:lnTo>
                    <a:pt x="114" y="30"/>
                  </a:lnTo>
                  <a:lnTo>
                    <a:pt x="111" y="31"/>
                  </a:lnTo>
                  <a:lnTo>
                    <a:pt x="109" y="30"/>
                  </a:lnTo>
                  <a:lnTo>
                    <a:pt x="106" y="30"/>
                  </a:lnTo>
                  <a:lnTo>
                    <a:pt x="106" y="28"/>
                  </a:lnTo>
                  <a:lnTo>
                    <a:pt x="104" y="25"/>
                  </a:lnTo>
                  <a:lnTo>
                    <a:pt x="100" y="25"/>
                  </a:lnTo>
                  <a:lnTo>
                    <a:pt x="99" y="24"/>
                  </a:lnTo>
                  <a:lnTo>
                    <a:pt x="97" y="24"/>
                  </a:lnTo>
                  <a:lnTo>
                    <a:pt x="95" y="23"/>
                  </a:lnTo>
                  <a:lnTo>
                    <a:pt x="92" y="21"/>
                  </a:lnTo>
                  <a:lnTo>
                    <a:pt x="90" y="20"/>
                  </a:lnTo>
                  <a:lnTo>
                    <a:pt x="92" y="15"/>
                  </a:lnTo>
                  <a:lnTo>
                    <a:pt x="90" y="15"/>
                  </a:lnTo>
                  <a:lnTo>
                    <a:pt x="89" y="17"/>
                  </a:lnTo>
                  <a:lnTo>
                    <a:pt x="87" y="18"/>
                  </a:lnTo>
                  <a:lnTo>
                    <a:pt x="84" y="17"/>
                  </a:lnTo>
                  <a:lnTo>
                    <a:pt x="85" y="13"/>
                  </a:lnTo>
                  <a:lnTo>
                    <a:pt x="84" y="12"/>
                  </a:lnTo>
                  <a:lnTo>
                    <a:pt x="81" y="12"/>
                  </a:lnTo>
                  <a:lnTo>
                    <a:pt x="80" y="9"/>
                  </a:lnTo>
                  <a:lnTo>
                    <a:pt x="78" y="9"/>
                  </a:lnTo>
                  <a:lnTo>
                    <a:pt x="77" y="8"/>
                  </a:lnTo>
                  <a:lnTo>
                    <a:pt x="77" y="6"/>
                  </a:lnTo>
                  <a:lnTo>
                    <a:pt x="76" y="5"/>
                  </a:lnTo>
                  <a:lnTo>
                    <a:pt x="75" y="5"/>
                  </a:lnTo>
                  <a:lnTo>
                    <a:pt x="75" y="6"/>
                  </a:lnTo>
                  <a:lnTo>
                    <a:pt x="73" y="6"/>
                  </a:lnTo>
                  <a:lnTo>
                    <a:pt x="72" y="4"/>
                  </a:lnTo>
                  <a:lnTo>
                    <a:pt x="73" y="1"/>
                  </a:lnTo>
                  <a:lnTo>
                    <a:pt x="73" y="0"/>
                  </a:lnTo>
                  <a:lnTo>
                    <a:pt x="72" y="0"/>
                  </a:lnTo>
                  <a:lnTo>
                    <a:pt x="68" y="1"/>
                  </a:lnTo>
                  <a:lnTo>
                    <a:pt x="65" y="0"/>
                  </a:lnTo>
                  <a:lnTo>
                    <a:pt x="63" y="5"/>
                  </a:lnTo>
                  <a:lnTo>
                    <a:pt x="62" y="10"/>
                  </a:lnTo>
                  <a:lnTo>
                    <a:pt x="61" y="12"/>
                  </a:lnTo>
                  <a:lnTo>
                    <a:pt x="53" y="15"/>
                  </a:lnTo>
                  <a:lnTo>
                    <a:pt x="48" y="18"/>
                  </a:lnTo>
                  <a:lnTo>
                    <a:pt x="47" y="19"/>
                  </a:lnTo>
                  <a:lnTo>
                    <a:pt x="49" y="21"/>
                  </a:lnTo>
                  <a:lnTo>
                    <a:pt x="45" y="22"/>
                  </a:lnTo>
                  <a:lnTo>
                    <a:pt x="41" y="21"/>
                  </a:lnTo>
                  <a:lnTo>
                    <a:pt x="36" y="20"/>
                  </a:lnTo>
                  <a:lnTo>
                    <a:pt x="34" y="17"/>
                  </a:lnTo>
                  <a:lnTo>
                    <a:pt x="35" y="15"/>
                  </a:lnTo>
                  <a:lnTo>
                    <a:pt x="32" y="15"/>
                  </a:lnTo>
                  <a:lnTo>
                    <a:pt x="30" y="14"/>
                  </a:lnTo>
                  <a:lnTo>
                    <a:pt x="29" y="16"/>
                  </a:lnTo>
                  <a:lnTo>
                    <a:pt x="30" y="19"/>
                  </a:lnTo>
                  <a:lnTo>
                    <a:pt x="30" y="22"/>
                  </a:lnTo>
                  <a:lnTo>
                    <a:pt x="31" y="26"/>
                  </a:lnTo>
                  <a:lnTo>
                    <a:pt x="32" y="30"/>
                  </a:lnTo>
                  <a:lnTo>
                    <a:pt x="26" y="29"/>
                  </a:lnTo>
                  <a:lnTo>
                    <a:pt x="22" y="28"/>
                  </a:lnTo>
                  <a:lnTo>
                    <a:pt x="20" y="30"/>
                  </a:lnTo>
                  <a:lnTo>
                    <a:pt x="18" y="27"/>
                  </a:lnTo>
                  <a:lnTo>
                    <a:pt x="17" y="24"/>
                  </a:lnTo>
                  <a:lnTo>
                    <a:pt x="13" y="24"/>
                  </a:lnTo>
                  <a:lnTo>
                    <a:pt x="11" y="26"/>
                  </a:lnTo>
                  <a:lnTo>
                    <a:pt x="10" y="24"/>
                  </a:lnTo>
                  <a:lnTo>
                    <a:pt x="8" y="26"/>
                  </a:lnTo>
                  <a:lnTo>
                    <a:pt x="7" y="25"/>
                  </a:lnTo>
                  <a:lnTo>
                    <a:pt x="3" y="25"/>
                  </a:lnTo>
                  <a:lnTo>
                    <a:pt x="0" y="27"/>
                  </a:lnTo>
                  <a:lnTo>
                    <a:pt x="2" y="29"/>
                  </a:lnTo>
                  <a:lnTo>
                    <a:pt x="4" y="30"/>
                  </a:lnTo>
                  <a:lnTo>
                    <a:pt x="4" y="32"/>
                  </a:lnTo>
                  <a:lnTo>
                    <a:pt x="0" y="32"/>
                  </a:lnTo>
                  <a:lnTo>
                    <a:pt x="2" y="34"/>
                  </a:lnTo>
                  <a:lnTo>
                    <a:pt x="3" y="37"/>
                  </a:lnTo>
                  <a:lnTo>
                    <a:pt x="6" y="37"/>
                  </a:lnTo>
                  <a:lnTo>
                    <a:pt x="10" y="39"/>
                  </a:lnTo>
                  <a:lnTo>
                    <a:pt x="12" y="40"/>
                  </a:lnTo>
                  <a:lnTo>
                    <a:pt x="13" y="42"/>
                  </a:lnTo>
                  <a:lnTo>
                    <a:pt x="19" y="44"/>
                  </a:lnTo>
                  <a:lnTo>
                    <a:pt x="19" y="46"/>
                  </a:lnTo>
                  <a:lnTo>
                    <a:pt x="22" y="48"/>
                  </a:lnTo>
                  <a:lnTo>
                    <a:pt x="24" y="52"/>
                  </a:lnTo>
                  <a:cubicBezTo>
                    <a:pt x="24" y="52"/>
                    <a:pt x="21" y="53"/>
                    <a:pt x="21" y="54"/>
                  </a:cubicBezTo>
                  <a:cubicBezTo>
                    <a:pt x="21" y="55"/>
                    <a:pt x="23" y="58"/>
                    <a:pt x="23" y="59"/>
                  </a:cubicBezTo>
                  <a:cubicBezTo>
                    <a:pt x="24" y="60"/>
                    <a:pt x="28" y="63"/>
                    <a:pt x="28" y="63"/>
                  </a:cubicBezTo>
                  <a:lnTo>
                    <a:pt x="29" y="66"/>
                  </a:lnTo>
                  <a:lnTo>
                    <a:pt x="28" y="69"/>
                  </a:lnTo>
                  <a:lnTo>
                    <a:pt x="27" y="71"/>
                  </a:lnTo>
                  <a:lnTo>
                    <a:pt x="30" y="74"/>
                  </a:lnTo>
                  <a:lnTo>
                    <a:pt x="32" y="78"/>
                  </a:lnTo>
                  <a:lnTo>
                    <a:pt x="33" y="82"/>
                  </a:lnTo>
                  <a:lnTo>
                    <a:pt x="30" y="81"/>
                  </a:lnTo>
                  <a:lnTo>
                    <a:pt x="30" y="78"/>
                  </a:lnTo>
                  <a:lnTo>
                    <a:pt x="28" y="75"/>
                  </a:lnTo>
                  <a:lnTo>
                    <a:pt x="26" y="79"/>
                  </a:lnTo>
                  <a:lnTo>
                    <a:pt x="24" y="84"/>
                  </a:lnTo>
                  <a:lnTo>
                    <a:pt x="26" y="84"/>
                  </a:lnTo>
                  <a:lnTo>
                    <a:pt x="26" y="85"/>
                  </a:lnTo>
                  <a:lnTo>
                    <a:pt x="24" y="86"/>
                  </a:lnTo>
                  <a:lnTo>
                    <a:pt x="24" y="88"/>
                  </a:lnTo>
                  <a:lnTo>
                    <a:pt x="23" y="91"/>
                  </a:lnTo>
                  <a:lnTo>
                    <a:pt x="22" y="94"/>
                  </a:lnTo>
                  <a:lnTo>
                    <a:pt x="21" y="99"/>
                  </a:lnTo>
                  <a:lnTo>
                    <a:pt x="20" y="100"/>
                  </a:lnTo>
                  <a:lnTo>
                    <a:pt x="19" y="101"/>
                  </a:lnTo>
                  <a:lnTo>
                    <a:pt x="17" y="102"/>
                  </a:lnTo>
                  <a:lnTo>
                    <a:pt x="18" y="104"/>
                  </a:lnTo>
                  <a:lnTo>
                    <a:pt x="20" y="104"/>
                  </a:lnTo>
                  <a:lnTo>
                    <a:pt x="19" y="107"/>
                  </a:lnTo>
                  <a:lnTo>
                    <a:pt x="21" y="107"/>
                  </a:lnTo>
                  <a:lnTo>
                    <a:pt x="25" y="110"/>
                  </a:lnTo>
                  <a:lnTo>
                    <a:pt x="26" y="109"/>
                  </a:lnTo>
                  <a:lnTo>
                    <a:pt x="28" y="113"/>
                  </a:lnTo>
                  <a:lnTo>
                    <a:pt x="31" y="112"/>
                  </a:lnTo>
                  <a:lnTo>
                    <a:pt x="33" y="115"/>
                  </a:lnTo>
                  <a:lnTo>
                    <a:pt x="39" y="115"/>
                  </a:lnTo>
                  <a:lnTo>
                    <a:pt x="41" y="115"/>
                  </a:lnTo>
                  <a:lnTo>
                    <a:pt x="40" y="113"/>
                  </a:lnTo>
                  <a:lnTo>
                    <a:pt x="43" y="114"/>
                  </a:lnTo>
                  <a:lnTo>
                    <a:pt x="46" y="116"/>
                  </a:lnTo>
                  <a:lnTo>
                    <a:pt x="48" y="116"/>
                  </a:lnTo>
                  <a:lnTo>
                    <a:pt x="48" y="117"/>
                  </a:lnTo>
                  <a:lnTo>
                    <a:pt x="50" y="116"/>
                  </a:lnTo>
                  <a:lnTo>
                    <a:pt x="52" y="118"/>
                  </a:lnTo>
                  <a:lnTo>
                    <a:pt x="52" y="119"/>
                  </a:lnTo>
                  <a:lnTo>
                    <a:pt x="53" y="120"/>
                  </a:lnTo>
                  <a:lnTo>
                    <a:pt x="53" y="122"/>
                  </a:lnTo>
                  <a:lnTo>
                    <a:pt x="55" y="122"/>
                  </a:lnTo>
                  <a:lnTo>
                    <a:pt x="55" y="121"/>
                  </a:lnTo>
                  <a:lnTo>
                    <a:pt x="57" y="121"/>
                  </a:lnTo>
                  <a:lnTo>
                    <a:pt x="59" y="123"/>
                  </a:lnTo>
                  <a:lnTo>
                    <a:pt x="61" y="123"/>
                  </a:lnTo>
                  <a:lnTo>
                    <a:pt x="62" y="121"/>
                  </a:lnTo>
                  <a:lnTo>
                    <a:pt x="65" y="121"/>
                  </a:lnTo>
                </a:path>
              </a:pathLst>
            </a:custGeom>
            <a:solidFill>
              <a:srgbClr val="FFFFFF">
                <a:lumMod val="95000"/>
              </a:srgbClr>
            </a:solidFill>
            <a:ln w="9525">
              <a:solidFill>
                <a:srgbClr val="A9ABAF"/>
              </a:solidFill>
              <a:round/>
              <a:headEnd/>
              <a:tailEnd/>
            </a:ln>
          </p:spPr>
          <p:txBody>
            <a:bodyPr rIns="32512"/>
            <a:lstStyle/>
            <a:p>
              <a:pPr defTabSz="1625519">
                <a:defRPr/>
              </a:pPr>
              <a:endParaRPr lang="en-US" altLang="zh-CN" sz="1600" b="1" kern="0">
                <a:solidFill>
                  <a:srgbClr val="4C4F56"/>
                </a:solidFill>
                <a:latin typeface="Marianne"/>
                <a:ea typeface="宋体" pitchFamily="2" charset="-122"/>
              </a:endParaRPr>
            </a:p>
          </p:txBody>
        </p:sp>
        <p:sp>
          <p:nvSpPr>
            <p:cNvPr id="52" name="Freeform 5">
              <a:extLst>
                <a:ext uri="{FF2B5EF4-FFF2-40B4-BE49-F238E27FC236}">
                  <a16:creationId xmlns:a16="http://schemas.microsoft.com/office/drawing/2014/main" id="{24E5A95F-E7F3-46DE-AB53-E0AFF1198DF1}"/>
                </a:ext>
              </a:extLst>
            </p:cNvPr>
            <p:cNvSpPr>
              <a:spLocks noEditPoints="1"/>
            </p:cNvSpPr>
            <p:nvPr/>
          </p:nvSpPr>
          <p:spPr bwMode="auto">
            <a:xfrm>
              <a:off x="1283925" y="2192354"/>
              <a:ext cx="284390" cy="433025"/>
            </a:xfrm>
            <a:custGeom>
              <a:avLst/>
              <a:gdLst>
                <a:gd name="T0" fmla="*/ 574 w 574"/>
                <a:gd name="T1" fmla="*/ 272 h 874"/>
                <a:gd name="T2" fmla="*/ 568 w 574"/>
                <a:gd name="T3" fmla="*/ 229 h 874"/>
                <a:gd name="T4" fmla="*/ 551 w 574"/>
                <a:gd name="T5" fmla="*/ 175 h 874"/>
                <a:gd name="T6" fmla="*/ 509 w 574"/>
                <a:gd name="T7" fmla="*/ 105 h 874"/>
                <a:gd name="T8" fmla="*/ 448 w 574"/>
                <a:gd name="T9" fmla="*/ 48 h 874"/>
                <a:gd name="T10" fmla="*/ 373 w 574"/>
                <a:gd name="T11" fmla="*/ 13 h 874"/>
                <a:gd name="T12" fmla="*/ 331 w 574"/>
                <a:gd name="T13" fmla="*/ 4 h 874"/>
                <a:gd name="T14" fmla="*/ 288 w 574"/>
                <a:gd name="T15" fmla="*/ 0 h 874"/>
                <a:gd name="T16" fmla="*/ 258 w 574"/>
                <a:gd name="T17" fmla="*/ 1 h 874"/>
                <a:gd name="T18" fmla="*/ 216 w 574"/>
                <a:gd name="T19" fmla="*/ 8 h 874"/>
                <a:gd name="T20" fmla="*/ 150 w 574"/>
                <a:gd name="T21" fmla="*/ 34 h 874"/>
                <a:gd name="T22" fmla="*/ 85 w 574"/>
                <a:gd name="T23" fmla="*/ 83 h 874"/>
                <a:gd name="T24" fmla="*/ 36 w 574"/>
                <a:gd name="T25" fmla="*/ 150 h 874"/>
                <a:gd name="T26" fmla="*/ 10 w 574"/>
                <a:gd name="T27" fmla="*/ 215 h 874"/>
                <a:gd name="T28" fmla="*/ 3 w 574"/>
                <a:gd name="T29" fmla="*/ 257 h 874"/>
                <a:gd name="T30" fmla="*/ 0 w 574"/>
                <a:gd name="T31" fmla="*/ 286 h 874"/>
                <a:gd name="T32" fmla="*/ 5 w 574"/>
                <a:gd name="T33" fmla="*/ 339 h 874"/>
                <a:gd name="T34" fmla="*/ 19 w 574"/>
                <a:gd name="T35" fmla="*/ 387 h 874"/>
                <a:gd name="T36" fmla="*/ 32 w 574"/>
                <a:gd name="T37" fmla="*/ 418 h 874"/>
                <a:gd name="T38" fmla="*/ 41 w 574"/>
                <a:gd name="T39" fmla="*/ 434 h 874"/>
                <a:gd name="T40" fmla="*/ 534 w 574"/>
                <a:gd name="T41" fmla="*/ 434 h 874"/>
                <a:gd name="T42" fmla="*/ 542 w 574"/>
                <a:gd name="T43" fmla="*/ 418 h 874"/>
                <a:gd name="T44" fmla="*/ 556 w 574"/>
                <a:gd name="T45" fmla="*/ 387 h 874"/>
                <a:gd name="T46" fmla="*/ 569 w 574"/>
                <a:gd name="T47" fmla="*/ 339 h 874"/>
                <a:gd name="T48" fmla="*/ 574 w 574"/>
                <a:gd name="T49" fmla="*/ 286 h 874"/>
                <a:gd name="T50" fmla="*/ 288 w 574"/>
                <a:gd name="T51" fmla="*/ 471 h 874"/>
                <a:gd name="T52" fmla="*/ 233 w 574"/>
                <a:gd name="T53" fmla="*/ 463 h 874"/>
                <a:gd name="T54" fmla="*/ 184 w 574"/>
                <a:gd name="T55" fmla="*/ 440 h 874"/>
                <a:gd name="T56" fmla="*/ 145 w 574"/>
                <a:gd name="T57" fmla="*/ 405 h 874"/>
                <a:gd name="T58" fmla="*/ 118 w 574"/>
                <a:gd name="T59" fmla="*/ 359 h 874"/>
                <a:gd name="T60" fmla="*/ 104 w 574"/>
                <a:gd name="T61" fmla="*/ 305 h 874"/>
                <a:gd name="T62" fmla="*/ 104 w 574"/>
                <a:gd name="T63" fmla="*/ 267 h 874"/>
                <a:gd name="T64" fmla="*/ 118 w 574"/>
                <a:gd name="T65" fmla="*/ 215 h 874"/>
                <a:gd name="T66" fmla="*/ 145 w 574"/>
                <a:gd name="T67" fmla="*/ 169 h 874"/>
                <a:gd name="T68" fmla="*/ 184 w 574"/>
                <a:gd name="T69" fmla="*/ 134 h 874"/>
                <a:gd name="T70" fmla="*/ 233 w 574"/>
                <a:gd name="T71" fmla="*/ 110 h 874"/>
                <a:gd name="T72" fmla="*/ 288 w 574"/>
                <a:gd name="T73" fmla="*/ 102 h 874"/>
                <a:gd name="T74" fmla="*/ 325 w 574"/>
                <a:gd name="T75" fmla="*/ 106 h 874"/>
                <a:gd name="T76" fmla="*/ 376 w 574"/>
                <a:gd name="T77" fmla="*/ 124 h 874"/>
                <a:gd name="T78" fmla="*/ 418 w 574"/>
                <a:gd name="T79" fmla="*/ 156 h 874"/>
                <a:gd name="T80" fmla="*/ 449 w 574"/>
                <a:gd name="T81" fmla="*/ 198 h 874"/>
                <a:gd name="T82" fmla="*/ 468 w 574"/>
                <a:gd name="T83" fmla="*/ 250 h 874"/>
                <a:gd name="T84" fmla="*/ 472 w 574"/>
                <a:gd name="T85" fmla="*/ 286 h 874"/>
                <a:gd name="T86" fmla="*/ 464 w 574"/>
                <a:gd name="T87" fmla="*/ 341 h 874"/>
                <a:gd name="T88" fmla="*/ 441 w 574"/>
                <a:gd name="T89" fmla="*/ 389 h 874"/>
                <a:gd name="T90" fmla="*/ 405 w 574"/>
                <a:gd name="T91" fmla="*/ 429 h 874"/>
                <a:gd name="T92" fmla="*/ 359 w 574"/>
                <a:gd name="T93" fmla="*/ 457 h 874"/>
                <a:gd name="T94" fmla="*/ 306 w 574"/>
                <a:gd name="T95" fmla="*/ 47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874">
                  <a:moveTo>
                    <a:pt x="574" y="286"/>
                  </a:moveTo>
                  <a:lnTo>
                    <a:pt x="574" y="286"/>
                  </a:lnTo>
                  <a:lnTo>
                    <a:pt x="574" y="272"/>
                  </a:lnTo>
                  <a:lnTo>
                    <a:pt x="573" y="257"/>
                  </a:lnTo>
                  <a:lnTo>
                    <a:pt x="571" y="243"/>
                  </a:lnTo>
                  <a:lnTo>
                    <a:pt x="568" y="229"/>
                  </a:lnTo>
                  <a:lnTo>
                    <a:pt x="566" y="215"/>
                  </a:lnTo>
                  <a:lnTo>
                    <a:pt x="561" y="202"/>
                  </a:lnTo>
                  <a:lnTo>
                    <a:pt x="551" y="175"/>
                  </a:lnTo>
                  <a:lnTo>
                    <a:pt x="540" y="150"/>
                  </a:lnTo>
                  <a:lnTo>
                    <a:pt x="526" y="127"/>
                  </a:lnTo>
                  <a:lnTo>
                    <a:pt x="509" y="105"/>
                  </a:lnTo>
                  <a:lnTo>
                    <a:pt x="491" y="83"/>
                  </a:lnTo>
                  <a:lnTo>
                    <a:pt x="469" y="66"/>
                  </a:lnTo>
                  <a:lnTo>
                    <a:pt x="448" y="48"/>
                  </a:lnTo>
                  <a:lnTo>
                    <a:pt x="424" y="34"/>
                  </a:lnTo>
                  <a:lnTo>
                    <a:pt x="399" y="22"/>
                  </a:lnTo>
                  <a:lnTo>
                    <a:pt x="373" y="13"/>
                  </a:lnTo>
                  <a:lnTo>
                    <a:pt x="359" y="8"/>
                  </a:lnTo>
                  <a:lnTo>
                    <a:pt x="345" y="6"/>
                  </a:lnTo>
                  <a:lnTo>
                    <a:pt x="331" y="4"/>
                  </a:lnTo>
                  <a:lnTo>
                    <a:pt x="317" y="1"/>
                  </a:lnTo>
                  <a:lnTo>
                    <a:pt x="302" y="0"/>
                  </a:lnTo>
                  <a:lnTo>
                    <a:pt x="288" y="0"/>
                  </a:lnTo>
                  <a:lnTo>
                    <a:pt x="288" y="0"/>
                  </a:lnTo>
                  <a:lnTo>
                    <a:pt x="272" y="0"/>
                  </a:lnTo>
                  <a:lnTo>
                    <a:pt x="258" y="1"/>
                  </a:lnTo>
                  <a:lnTo>
                    <a:pt x="244" y="4"/>
                  </a:lnTo>
                  <a:lnTo>
                    <a:pt x="230" y="6"/>
                  </a:lnTo>
                  <a:lnTo>
                    <a:pt x="216" y="8"/>
                  </a:lnTo>
                  <a:lnTo>
                    <a:pt x="202" y="13"/>
                  </a:lnTo>
                  <a:lnTo>
                    <a:pt x="176" y="22"/>
                  </a:lnTo>
                  <a:lnTo>
                    <a:pt x="150" y="34"/>
                  </a:lnTo>
                  <a:lnTo>
                    <a:pt x="127" y="48"/>
                  </a:lnTo>
                  <a:lnTo>
                    <a:pt x="105" y="66"/>
                  </a:lnTo>
                  <a:lnTo>
                    <a:pt x="85" y="83"/>
                  </a:lnTo>
                  <a:lnTo>
                    <a:pt x="66" y="105"/>
                  </a:lnTo>
                  <a:lnTo>
                    <a:pt x="50" y="127"/>
                  </a:lnTo>
                  <a:lnTo>
                    <a:pt x="36" y="150"/>
                  </a:lnTo>
                  <a:lnTo>
                    <a:pt x="23" y="175"/>
                  </a:lnTo>
                  <a:lnTo>
                    <a:pt x="13" y="202"/>
                  </a:lnTo>
                  <a:lnTo>
                    <a:pt x="10" y="215"/>
                  </a:lnTo>
                  <a:lnTo>
                    <a:pt x="6" y="229"/>
                  </a:lnTo>
                  <a:lnTo>
                    <a:pt x="4" y="243"/>
                  </a:lnTo>
                  <a:lnTo>
                    <a:pt x="3" y="257"/>
                  </a:lnTo>
                  <a:lnTo>
                    <a:pt x="2" y="272"/>
                  </a:lnTo>
                  <a:lnTo>
                    <a:pt x="0" y="286"/>
                  </a:lnTo>
                  <a:lnTo>
                    <a:pt x="0" y="286"/>
                  </a:lnTo>
                  <a:lnTo>
                    <a:pt x="2" y="304"/>
                  </a:lnTo>
                  <a:lnTo>
                    <a:pt x="3" y="321"/>
                  </a:lnTo>
                  <a:lnTo>
                    <a:pt x="5" y="339"/>
                  </a:lnTo>
                  <a:lnTo>
                    <a:pt x="9" y="355"/>
                  </a:lnTo>
                  <a:lnTo>
                    <a:pt x="13" y="372"/>
                  </a:lnTo>
                  <a:lnTo>
                    <a:pt x="19" y="387"/>
                  </a:lnTo>
                  <a:lnTo>
                    <a:pt x="25" y="402"/>
                  </a:lnTo>
                  <a:lnTo>
                    <a:pt x="32" y="418"/>
                  </a:lnTo>
                  <a:lnTo>
                    <a:pt x="32" y="418"/>
                  </a:lnTo>
                  <a:lnTo>
                    <a:pt x="33" y="420"/>
                  </a:lnTo>
                  <a:lnTo>
                    <a:pt x="33" y="420"/>
                  </a:lnTo>
                  <a:lnTo>
                    <a:pt x="41" y="434"/>
                  </a:lnTo>
                  <a:lnTo>
                    <a:pt x="288" y="874"/>
                  </a:lnTo>
                  <a:lnTo>
                    <a:pt x="534" y="434"/>
                  </a:lnTo>
                  <a:lnTo>
                    <a:pt x="534" y="434"/>
                  </a:lnTo>
                  <a:lnTo>
                    <a:pt x="541" y="420"/>
                  </a:lnTo>
                  <a:lnTo>
                    <a:pt x="542" y="418"/>
                  </a:lnTo>
                  <a:lnTo>
                    <a:pt x="542" y="418"/>
                  </a:lnTo>
                  <a:lnTo>
                    <a:pt x="542" y="418"/>
                  </a:lnTo>
                  <a:lnTo>
                    <a:pt x="549" y="402"/>
                  </a:lnTo>
                  <a:lnTo>
                    <a:pt x="556" y="387"/>
                  </a:lnTo>
                  <a:lnTo>
                    <a:pt x="561" y="372"/>
                  </a:lnTo>
                  <a:lnTo>
                    <a:pt x="566" y="355"/>
                  </a:lnTo>
                  <a:lnTo>
                    <a:pt x="569" y="339"/>
                  </a:lnTo>
                  <a:lnTo>
                    <a:pt x="573" y="321"/>
                  </a:lnTo>
                  <a:lnTo>
                    <a:pt x="574" y="304"/>
                  </a:lnTo>
                  <a:lnTo>
                    <a:pt x="574" y="286"/>
                  </a:lnTo>
                  <a:lnTo>
                    <a:pt x="574" y="286"/>
                  </a:lnTo>
                  <a:close/>
                  <a:moveTo>
                    <a:pt x="288" y="471"/>
                  </a:moveTo>
                  <a:lnTo>
                    <a:pt x="288" y="471"/>
                  </a:lnTo>
                  <a:lnTo>
                    <a:pt x="269" y="470"/>
                  </a:lnTo>
                  <a:lnTo>
                    <a:pt x="250" y="468"/>
                  </a:lnTo>
                  <a:lnTo>
                    <a:pt x="233" y="463"/>
                  </a:lnTo>
                  <a:lnTo>
                    <a:pt x="215" y="457"/>
                  </a:lnTo>
                  <a:lnTo>
                    <a:pt x="200" y="449"/>
                  </a:lnTo>
                  <a:lnTo>
                    <a:pt x="184" y="440"/>
                  </a:lnTo>
                  <a:lnTo>
                    <a:pt x="170" y="429"/>
                  </a:lnTo>
                  <a:lnTo>
                    <a:pt x="156" y="418"/>
                  </a:lnTo>
                  <a:lnTo>
                    <a:pt x="145" y="405"/>
                  </a:lnTo>
                  <a:lnTo>
                    <a:pt x="134" y="389"/>
                  </a:lnTo>
                  <a:lnTo>
                    <a:pt x="125" y="374"/>
                  </a:lnTo>
                  <a:lnTo>
                    <a:pt x="118" y="359"/>
                  </a:lnTo>
                  <a:lnTo>
                    <a:pt x="111" y="341"/>
                  </a:lnTo>
                  <a:lnTo>
                    <a:pt x="106" y="324"/>
                  </a:lnTo>
                  <a:lnTo>
                    <a:pt x="104" y="305"/>
                  </a:lnTo>
                  <a:lnTo>
                    <a:pt x="102" y="286"/>
                  </a:lnTo>
                  <a:lnTo>
                    <a:pt x="102" y="286"/>
                  </a:lnTo>
                  <a:lnTo>
                    <a:pt x="104" y="267"/>
                  </a:lnTo>
                  <a:lnTo>
                    <a:pt x="106" y="250"/>
                  </a:lnTo>
                  <a:lnTo>
                    <a:pt x="111" y="231"/>
                  </a:lnTo>
                  <a:lnTo>
                    <a:pt x="118" y="215"/>
                  </a:lnTo>
                  <a:lnTo>
                    <a:pt x="125" y="198"/>
                  </a:lnTo>
                  <a:lnTo>
                    <a:pt x="134" y="183"/>
                  </a:lnTo>
                  <a:lnTo>
                    <a:pt x="145" y="169"/>
                  </a:lnTo>
                  <a:lnTo>
                    <a:pt x="156" y="156"/>
                  </a:lnTo>
                  <a:lnTo>
                    <a:pt x="170" y="144"/>
                  </a:lnTo>
                  <a:lnTo>
                    <a:pt x="184" y="134"/>
                  </a:lnTo>
                  <a:lnTo>
                    <a:pt x="200" y="124"/>
                  </a:lnTo>
                  <a:lnTo>
                    <a:pt x="215" y="116"/>
                  </a:lnTo>
                  <a:lnTo>
                    <a:pt x="233" y="110"/>
                  </a:lnTo>
                  <a:lnTo>
                    <a:pt x="250" y="106"/>
                  </a:lnTo>
                  <a:lnTo>
                    <a:pt x="269" y="102"/>
                  </a:lnTo>
                  <a:lnTo>
                    <a:pt x="288" y="102"/>
                  </a:lnTo>
                  <a:lnTo>
                    <a:pt x="288" y="102"/>
                  </a:lnTo>
                  <a:lnTo>
                    <a:pt x="306" y="102"/>
                  </a:lnTo>
                  <a:lnTo>
                    <a:pt x="325" y="106"/>
                  </a:lnTo>
                  <a:lnTo>
                    <a:pt x="343" y="110"/>
                  </a:lnTo>
                  <a:lnTo>
                    <a:pt x="359" y="116"/>
                  </a:lnTo>
                  <a:lnTo>
                    <a:pt x="376" y="124"/>
                  </a:lnTo>
                  <a:lnTo>
                    <a:pt x="391" y="134"/>
                  </a:lnTo>
                  <a:lnTo>
                    <a:pt x="405" y="144"/>
                  </a:lnTo>
                  <a:lnTo>
                    <a:pt x="418" y="156"/>
                  </a:lnTo>
                  <a:lnTo>
                    <a:pt x="430" y="169"/>
                  </a:lnTo>
                  <a:lnTo>
                    <a:pt x="441" y="183"/>
                  </a:lnTo>
                  <a:lnTo>
                    <a:pt x="449" y="198"/>
                  </a:lnTo>
                  <a:lnTo>
                    <a:pt x="458" y="215"/>
                  </a:lnTo>
                  <a:lnTo>
                    <a:pt x="464" y="231"/>
                  </a:lnTo>
                  <a:lnTo>
                    <a:pt x="468" y="250"/>
                  </a:lnTo>
                  <a:lnTo>
                    <a:pt x="472" y="267"/>
                  </a:lnTo>
                  <a:lnTo>
                    <a:pt x="472" y="286"/>
                  </a:lnTo>
                  <a:lnTo>
                    <a:pt x="472" y="286"/>
                  </a:lnTo>
                  <a:lnTo>
                    <a:pt x="472" y="305"/>
                  </a:lnTo>
                  <a:lnTo>
                    <a:pt x="468" y="324"/>
                  </a:lnTo>
                  <a:lnTo>
                    <a:pt x="464" y="341"/>
                  </a:lnTo>
                  <a:lnTo>
                    <a:pt x="458" y="359"/>
                  </a:lnTo>
                  <a:lnTo>
                    <a:pt x="449" y="374"/>
                  </a:lnTo>
                  <a:lnTo>
                    <a:pt x="441" y="389"/>
                  </a:lnTo>
                  <a:lnTo>
                    <a:pt x="430" y="405"/>
                  </a:lnTo>
                  <a:lnTo>
                    <a:pt x="418" y="418"/>
                  </a:lnTo>
                  <a:lnTo>
                    <a:pt x="405" y="429"/>
                  </a:lnTo>
                  <a:lnTo>
                    <a:pt x="391" y="440"/>
                  </a:lnTo>
                  <a:lnTo>
                    <a:pt x="376" y="449"/>
                  </a:lnTo>
                  <a:lnTo>
                    <a:pt x="359" y="457"/>
                  </a:lnTo>
                  <a:lnTo>
                    <a:pt x="343" y="463"/>
                  </a:lnTo>
                  <a:lnTo>
                    <a:pt x="325" y="468"/>
                  </a:lnTo>
                  <a:lnTo>
                    <a:pt x="306" y="470"/>
                  </a:lnTo>
                  <a:lnTo>
                    <a:pt x="288" y="471"/>
                  </a:lnTo>
                  <a:lnTo>
                    <a:pt x="288" y="471"/>
                  </a:lnTo>
                  <a:close/>
                </a:path>
              </a:pathLst>
            </a:custGeom>
            <a:solidFill>
              <a:srgbClr val="FCB72D"/>
            </a:solidFill>
            <a:ln>
              <a:noFill/>
            </a:ln>
          </p:spPr>
          <p:txBody>
            <a:bodyPr vert="horz" wrap="square" lIns="162560" tIns="81280" rIns="162560" bIns="81280" numCol="1" anchor="t" anchorCtr="0" compatLnSpc="1">
              <a:prstTxWarp prst="textNoShape">
                <a:avLst/>
              </a:prstTxWarp>
            </a:bodyPr>
            <a:lstStyle/>
            <a:p>
              <a:pPr defTabSz="1625519">
                <a:defRPr/>
              </a:pPr>
              <a:endParaRPr lang="fr-FR" sz="1600" kern="0">
                <a:solidFill>
                  <a:srgbClr val="4C4F56"/>
                </a:solidFill>
                <a:latin typeface="Marianne"/>
              </a:endParaRPr>
            </a:p>
          </p:txBody>
        </p:sp>
        <p:sp>
          <p:nvSpPr>
            <p:cNvPr id="53" name="Freeform 5">
              <a:extLst>
                <a:ext uri="{FF2B5EF4-FFF2-40B4-BE49-F238E27FC236}">
                  <a16:creationId xmlns:a16="http://schemas.microsoft.com/office/drawing/2014/main" id="{BF015E6B-BDFE-439F-BAA5-0ED84E9DBF51}"/>
                </a:ext>
              </a:extLst>
            </p:cNvPr>
            <p:cNvSpPr>
              <a:spLocks noEditPoints="1"/>
            </p:cNvSpPr>
            <p:nvPr/>
          </p:nvSpPr>
          <p:spPr bwMode="auto">
            <a:xfrm>
              <a:off x="1814609" y="2680464"/>
              <a:ext cx="284390" cy="433025"/>
            </a:xfrm>
            <a:custGeom>
              <a:avLst/>
              <a:gdLst>
                <a:gd name="T0" fmla="*/ 574 w 574"/>
                <a:gd name="T1" fmla="*/ 272 h 874"/>
                <a:gd name="T2" fmla="*/ 568 w 574"/>
                <a:gd name="T3" fmla="*/ 229 h 874"/>
                <a:gd name="T4" fmla="*/ 551 w 574"/>
                <a:gd name="T5" fmla="*/ 175 h 874"/>
                <a:gd name="T6" fmla="*/ 509 w 574"/>
                <a:gd name="T7" fmla="*/ 105 h 874"/>
                <a:gd name="T8" fmla="*/ 448 w 574"/>
                <a:gd name="T9" fmla="*/ 48 h 874"/>
                <a:gd name="T10" fmla="*/ 373 w 574"/>
                <a:gd name="T11" fmla="*/ 13 h 874"/>
                <a:gd name="T12" fmla="*/ 331 w 574"/>
                <a:gd name="T13" fmla="*/ 4 h 874"/>
                <a:gd name="T14" fmla="*/ 288 w 574"/>
                <a:gd name="T15" fmla="*/ 0 h 874"/>
                <a:gd name="T16" fmla="*/ 258 w 574"/>
                <a:gd name="T17" fmla="*/ 1 h 874"/>
                <a:gd name="T18" fmla="*/ 216 w 574"/>
                <a:gd name="T19" fmla="*/ 8 h 874"/>
                <a:gd name="T20" fmla="*/ 150 w 574"/>
                <a:gd name="T21" fmla="*/ 34 h 874"/>
                <a:gd name="T22" fmla="*/ 85 w 574"/>
                <a:gd name="T23" fmla="*/ 83 h 874"/>
                <a:gd name="T24" fmla="*/ 36 w 574"/>
                <a:gd name="T25" fmla="*/ 150 h 874"/>
                <a:gd name="T26" fmla="*/ 10 w 574"/>
                <a:gd name="T27" fmla="*/ 215 h 874"/>
                <a:gd name="T28" fmla="*/ 3 w 574"/>
                <a:gd name="T29" fmla="*/ 257 h 874"/>
                <a:gd name="T30" fmla="*/ 0 w 574"/>
                <a:gd name="T31" fmla="*/ 286 h 874"/>
                <a:gd name="T32" fmla="*/ 5 w 574"/>
                <a:gd name="T33" fmla="*/ 339 h 874"/>
                <a:gd name="T34" fmla="*/ 19 w 574"/>
                <a:gd name="T35" fmla="*/ 387 h 874"/>
                <a:gd name="T36" fmla="*/ 32 w 574"/>
                <a:gd name="T37" fmla="*/ 418 h 874"/>
                <a:gd name="T38" fmla="*/ 41 w 574"/>
                <a:gd name="T39" fmla="*/ 434 h 874"/>
                <a:gd name="T40" fmla="*/ 534 w 574"/>
                <a:gd name="T41" fmla="*/ 434 h 874"/>
                <a:gd name="T42" fmla="*/ 542 w 574"/>
                <a:gd name="T43" fmla="*/ 418 h 874"/>
                <a:gd name="T44" fmla="*/ 556 w 574"/>
                <a:gd name="T45" fmla="*/ 387 h 874"/>
                <a:gd name="T46" fmla="*/ 569 w 574"/>
                <a:gd name="T47" fmla="*/ 339 h 874"/>
                <a:gd name="T48" fmla="*/ 574 w 574"/>
                <a:gd name="T49" fmla="*/ 286 h 874"/>
                <a:gd name="T50" fmla="*/ 288 w 574"/>
                <a:gd name="T51" fmla="*/ 471 h 874"/>
                <a:gd name="T52" fmla="*/ 233 w 574"/>
                <a:gd name="T53" fmla="*/ 463 h 874"/>
                <a:gd name="T54" fmla="*/ 184 w 574"/>
                <a:gd name="T55" fmla="*/ 440 h 874"/>
                <a:gd name="T56" fmla="*/ 145 w 574"/>
                <a:gd name="T57" fmla="*/ 405 h 874"/>
                <a:gd name="T58" fmla="*/ 118 w 574"/>
                <a:gd name="T59" fmla="*/ 359 h 874"/>
                <a:gd name="T60" fmla="*/ 104 w 574"/>
                <a:gd name="T61" fmla="*/ 305 h 874"/>
                <a:gd name="T62" fmla="*/ 104 w 574"/>
                <a:gd name="T63" fmla="*/ 267 h 874"/>
                <a:gd name="T64" fmla="*/ 118 w 574"/>
                <a:gd name="T65" fmla="*/ 215 h 874"/>
                <a:gd name="T66" fmla="*/ 145 w 574"/>
                <a:gd name="T67" fmla="*/ 169 h 874"/>
                <a:gd name="T68" fmla="*/ 184 w 574"/>
                <a:gd name="T69" fmla="*/ 134 h 874"/>
                <a:gd name="T70" fmla="*/ 233 w 574"/>
                <a:gd name="T71" fmla="*/ 110 h 874"/>
                <a:gd name="T72" fmla="*/ 288 w 574"/>
                <a:gd name="T73" fmla="*/ 102 h 874"/>
                <a:gd name="T74" fmla="*/ 325 w 574"/>
                <a:gd name="T75" fmla="*/ 106 h 874"/>
                <a:gd name="T76" fmla="*/ 376 w 574"/>
                <a:gd name="T77" fmla="*/ 124 h 874"/>
                <a:gd name="T78" fmla="*/ 418 w 574"/>
                <a:gd name="T79" fmla="*/ 156 h 874"/>
                <a:gd name="T80" fmla="*/ 449 w 574"/>
                <a:gd name="T81" fmla="*/ 198 h 874"/>
                <a:gd name="T82" fmla="*/ 468 w 574"/>
                <a:gd name="T83" fmla="*/ 250 h 874"/>
                <a:gd name="T84" fmla="*/ 472 w 574"/>
                <a:gd name="T85" fmla="*/ 286 h 874"/>
                <a:gd name="T86" fmla="*/ 464 w 574"/>
                <a:gd name="T87" fmla="*/ 341 h 874"/>
                <a:gd name="T88" fmla="*/ 441 w 574"/>
                <a:gd name="T89" fmla="*/ 389 h 874"/>
                <a:gd name="T90" fmla="*/ 405 w 574"/>
                <a:gd name="T91" fmla="*/ 429 h 874"/>
                <a:gd name="T92" fmla="*/ 359 w 574"/>
                <a:gd name="T93" fmla="*/ 457 h 874"/>
                <a:gd name="T94" fmla="*/ 306 w 574"/>
                <a:gd name="T95" fmla="*/ 47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874">
                  <a:moveTo>
                    <a:pt x="574" y="286"/>
                  </a:moveTo>
                  <a:lnTo>
                    <a:pt x="574" y="286"/>
                  </a:lnTo>
                  <a:lnTo>
                    <a:pt x="574" y="272"/>
                  </a:lnTo>
                  <a:lnTo>
                    <a:pt x="573" y="257"/>
                  </a:lnTo>
                  <a:lnTo>
                    <a:pt x="571" y="243"/>
                  </a:lnTo>
                  <a:lnTo>
                    <a:pt x="568" y="229"/>
                  </a:lnTo>
                  <a:lnTo>
                    <a:pt x="566" y="215"/>
                  </a:lnTo>
                  <a:lnTo>
                    <a:pt x="561" y="202"/>
                  </a:lnTo>
                  <a:lnTo>
                    <a:pt x="551" y="175"/>
                  </a:lnTo>
                  <a:lnTo>
                    <a:pt x="540" y="150"/>
                  </a:lnTo>
                  <a:lnTo>
                    <a:pt x="526" y="127"/>
                  </a:lnTo>
                  <a:lnTo>
                    <a:pt x="509" y="105"/>
                  </a:lnTo>
                  <a:lnTo>
                    <a:pt x="491" y="83"/>
                  </a:lnTo>
                  <a:lnTo>
                    <a:pt x="469" y="66"/>
                  </a:lnTo>
                  <a:lnTo>
                    <a:pt x="448" y="48"/>
                  </a:lnTo>
                  <a:lnTo>
                    <a:pt x="424" y="34"/>
                  </a:lnTo>
                  <a:lnTo>
                    <a:pt x="399" y="22"/>
                  </a:lnTo>
                  <a:lnTo>
                    <a:pt x="373" y="13"/>
                  </a:lnTo>
                  <a:lnTo>
                    <a:pt x="359" y="8"/>
                  </a:lnTo>
                  <a:lnTo>
                    <a:pt x="345" y="6"/>
                  </a:lnTo>
                  <a:lnTo>
                    <a:pt x="331" y="4"/>
                  </a:lnTo>
                  <a:lnTo>
                    <a:pt x="317" y="1"/>
                  </a:lnTo>
                  <a:lnTo>
                    <a:pt x="302" y="0"/>
                  </a:lnTo>
                  <a:lnTo>
                    <a:pt x="288" y="0"/>
                  </a:lnTo>
                  <a:lnTo>
                    <a:pt x="288" y="0"/>
                  </a:lnTo>
                  <a:lnTo>
                    <a:pt x="272" y="0"/>
                  </a:lnTo>
                  <a:lnTo>
                    <a:pt x="258" y="1"/>
                  </a:lnTo>
                  <a:lnTo>
                    <a:pt x="244" y="4"/>
                  </a:lnTo>
                  <a:lnTo>
                    <a:pt x="230" y="6"/>
                  </a:lnTo>
                  <a:lnTo>
                    <a:pt x="216" y="8"/>
                  </a:lnTo>
                  <a:lnTo>
                    <a:pt x="202" y="13"/>
                  </a:lnTo>
                  <a:lnTo>
                    <a:pt x="176" y="22"/>
                  </a:lnTo>
                  <a:lnTo>
                    <a:pt x="150" y="34"/>
                  </a:lnTo>
                  <a:lnTo>
                    <a:pt x="127" y="48"/>
                  </a:lnTo>
                  <a:lnTo>
                    <a:pt x="105" y="66"/>
                  </a:lnTo>
                  <a:lnTo>
                    <a:pt x="85" y="83"/>
                  </a:lnTo>
                  <a:lnTo>
                    <a:pt x="66" y="105"/>
                  </a:lnTo>
                  <a:lnTo>
                    <a:pt x="50" y="127"/>
                  </a:lnTo>
                  <a:lnTo>
                    <a:pt x="36" y="150"/>
                  </a:lnTo>
                  <a:lnTo>
                    <a:pt x="23" y="175"/>
                  </a:lnTo>
                  <a:lnTo>
                    <a:pt x="13" y="202"/>
                  </a:lnTo>
                  <a:lnTo>
                    <a:pt x="10" y="215"/>
                  </a:lnTo>
                  <a:lnTo>
                    <a:pt x="6" y="229"/>
                  </a:lnTo>
                  <a:lnTo>
                    <a:pt x="4" y="243"/>
                  </a:lnTo>
                  <a:lnTo>
                    <a:pt x="3" y="257"/>
                  </a:lnTo>
                  <a:lnTo>
                    <a:pt x="2" y="272"/>
                  </a:lnTo>
                  <a:lnTo>
                    <a:pt x="0" y="286"/>
                  </a:lnTo>
                  <a:lnTo>
                    <a:pt x="0" y="286"/>
                  </a:lnTo>
                  <a:lnTo>
                    <a:pt x="2" y="304"/>
                  </a:lnTo>
                  <a:lnTo>
                    <a:pt x="3" y="321"/>
                  </a:lnTo>
                  <a:lnTo>
                    <a:pt x="5" y="339"/>
                  </a:lnTo>
                  <a:lnTo>
                    <a:pt x="9" y="355"/>
                  </a:lnTo>
                  <a:lnTo>
                    <a:pt x="13" y="372"/>
                  </a:lnTo>
                  <a:lnTo>
                    <a:pt x="19" y="387"/>
                  </a:lnTo>
                  <a:lnTo>
                    <a:pt x="25" y="402"/>
                  </a:lnTo>
                  <a:lnTo>
                    <a:pt x="32" y="418"/>
                  </a:lnTo>
                  <a:lnTo>
                    <a:pt x="32" y="418"/>
                  </a:lnTo>
                  <a:lnTo>
                    <a:pt x="33" y="420"/>
                  </a:lnTo>
                  <a:lnTo>
                    <a:pt x="33" y="420"/>
                  </a:lnTo>
                  <a:lnTo>
                    <a:pt x="41" y="434"/>
                  </a:lnTo>
                  <a:lnTo>
                    <a:pt x="288" y="874"/>
                  </a:lnTo>
                  <a:lnTo>
                    <a:pt x="534" y="434"/>
                  </a:lnTo>
                  <a:lnTo>
                    <a:pt x="534" y="434"/>
                  </a:lnTo>
                  <a:lnTo>
                    <a:pt x="541" y="420"/>
                  </a:lnTo>
                  <a:lnTo>
                    <a:pt x="542" y="418"/>
                  </a:lnTo>
                  <a:lnTo>
                    <a:pt x="542" y="418"/>
                  </a:lnTo>
                  <a:lnTo>
                    <a:pt x="542" y="418"/>
                  </a:lnTo>
                  <a:lnTo>
                    <a:pt x="549" y="402"/>
                  </a:lnTo>
                  <a:lnTo>
                    <a:pt x="556" y="387"/>
                  </a:lnTo>
                  <a:lnTo>
                    <a:pt x="561" y="372"/>
                  </a:lnTo>
                  <a:lnTo>
                    <a:pt x="566" y="355"/>
                  </a:lnTo>
                  <a:lnTo>
                    <a:pt x="569" y="339"/>
                  </a:lnTo>
                  <a:lnTo>
                    <a:pt x="573" y="321"/>
                  </a:lnTo>
                  <a:lnTo>
                    <a:pt x="574" y="304"/>
                  </a:lnTo>
                  <a:lnTo>
                    <a:pt x="574" y="286"/>
                  </a:lnTo>
                  <a:lnTo>
                    <a:pt x="574" y="286"/>
                  </a:lnTo>
                  <a:close/>
                  <a:moveTo>
                    <a:pt x="288" y="471"/>
                  </a:moveTo>
                  <a:lnTo>
                    <a:pt x="288" y="471"/>
                  </a:lnTo>
                  <a:lnTo>
                    <a:pt x="269" y="470"/>
                  </a:lnTo>
                  <a:lnTo>
                    <a:pt x="250" y="468"/>
                  </a:lnTo>
                  <a:lnTo>
                    <a:pt x="233" y="463"/>
                  </a:lnTo>
                  <a:lnTo>
                    <a:pt x="215" y="457"/>
                  </a:lnTo>
                  <a:lnTo>
                    <a:pt x="200" y="449"/>
                  </a:lnTo>
                  <a:lnTo>
                    <a:pt x="184" y="440"/>
                  </a:lnTo>
                  <a:lnTo>
                    <a:pt x="170" y="429"/>
                  </a:lnTo>
                  <a:lnTo>
                    <a:pt x="156" y="418"/>
                  </a:lnTo>
                  <a:lnTo>
                    <a:pt x="145" y="405"/>
                  </a:lnTo>
                  <a:lnTo>
                    <a:pt x="134" y="389"/>
                  </a:lnTo>
                  <a:lnTo>
                    <a:pt x="125" y="374"/>
                  </a:lnTo>
                  <a:lnTo>
                    <a:pt x="118" y="359"/>
                  </a:lnTo>
                  <a:lnTo>
                    <a:pt x="111" y="341"/>
                  </a:lnTo>
                  <a:lnTo>
                    <a:pt x="106" y="324"/>
                  </a:lnTo>
                  <a:lnTo>
                    <a:pt x="104" y="305"/>
                  </a:lnTo>
                  <a:lnTo>
                    <a:pt x="102" y="286"/>
                  </a:lnTo>
                  <a:lnTo>
                    <a:pt x="102" y="286"/>
                  </a:lnTo>
                  <a:lnTo>
                    <a:pt x="104" y="267"/>
                  </a:lnTo>
                  <a:lnTo>
                    <a:pt x="106" y="250"/>
                  </a:lnTo>
                  <a:lnTo>
                    <a:pt x="111" y="231"/>
                  </a:lnTo>
                  <a:lnTo>
                    <a:pt x="118" y="215"/>
                  </a:lnTo>
                  <a:lnTo>
                    <a:pt x="125" y="198"/>
                  </a:lnTo>
                  <a:lnTo>
                    <a:pt x="134" y="183"/>
                  </a:lnTo>
                  <a:lnTo>
                    <a:pt x="145" y="169"/>
                  </a:lnTo>
                  <a:lnTo>
                    <a:pt x="156" y="156"/>
                  </a:lnTo>
                  <a:lnTo>
                    <a:pt x="170" y="144"/>
                  </a:lnTo>
                  <a:lnTo>
                    <a:pt x="184" y="134"/>
                  </a:lnTo>
                  <a:lnTo>
                    <a:pt x="200" y="124"/>
                  </a:lnTo>
                  <a:lnTo>
                    <a:pt x="215" y="116"/>
                  </a:lnTo>
                  <a:lnTo>
                    <a:pt x="233" y="110"/>
                  </a:lnTo>
                  <a:lnTo>
                    <a:pt x="250" y="106"/>
                  </a:lnTo>
                  <a:lnTo>
                    <a:pt x="269" y="102"/>
                  </a:lnTo>
                  <a:lnTo>
                    <a:pt x="288" y="102"/>
                  </a:lnTo>
                  <a:lnTo>
                    <a:pt x="288" y="102"/>
                  </a:lnTo>
                  <a:lnTo>
                    <a:pt x="306" y="102"/>
                  </a:lnTo>
                  <a:lnTo>
                    <a:pt x="325" y="106"/>
                  </a:lnTo>
                  <a:lnTo>
                    <a:pt x="343" y="110"/>
                  </a:lnTo>
                  <a:lnTo>
                    <a:pt x="359" y="116"/>
                  </a:lnTo>
                  <a:lnTo>
                    <a:pt x="376" y="124"/>
                  </a:lnTo>
                  <a:lnTo>
                    <a:pt x="391" y="134"/>
                  </a:lnTo>
                  <a:lnTo>
                    <a:pt x="405" y="144"/>
                  </a:lnTo>
                  <a:lnTo>
                    <a:pt x="418" y="156"/>
                  </a:lnTo>
                  <a:lnTo>
                    <a:pt x="430" y="169"/>
                  </a:lnTo>
                  <a:lnTo>
                    <a:pt x="441" y="183"/>
                  </a:lnTo>
                  <a:lnTo>
                    <a:pt x="449" y="198"/>
                  </a:lnTo>
                  <a:lnTo>
                    <a:pt x="458" y="215"/>
                  </a:lnTo>
                  <a:lnTo>
                    <a:pt x="464" y="231"/>
                  </a:lnTo>
                  <a:lnTo>
                    <a:pt x="468" y="250"/>
                  </a:lnTo>
                  <a:lnTo>
                    <a:pt x="472" y="267"/>
                  </a:lnTo>
                  <a:lnTo>
                    <a:pt x="472" y="286"/>
                  </a:lnTo>
                  <a:lnTo>
                    <a:pt x="472" y="286"/>
                  </a:lnTo>
                  <a:lnTo>
                    <a:pt x="472" y="305"/>
                  </a:lnTo>
                  <a:lnTo>
                    <a:pt x="468" y="324"/>
                  </a:lnTo>
                  <a:lnTo>
                    <a:pt x="464" y="341"/>
                  </a:lnTo>
                  <a:lnTo>
                    <a:pt x="458" y="359"/>
                  </a:lnTo>
                  <a:lnTo>
                    <a:pt x="449" y="374"/>
                  </a:lnTo>
                  <a:lnTo>
                    <a:pt x="441" y="389"/>
                  </a:lnTo>
                  <a:lnTo>
                    <a:pt x="430" y="405"/>
                  </a:lnTo>
                  <a:lnTo>
                    <a:pt x="418" y="418"/>
                  </a:lnTo>
                  <a:lnTo>
                    <a:pt x="405" y="429"/>
                  </a:lnTo>
                  <a:lnTo>
                    <a:pt x="391" y="440"/>
                  </a:lnTo>
                  <a:lnTo>
                    <a:pt x="376" y="449"/>
                  </a:lnTo>
                  <a:lnTo>
                    <a:pt x="359" y="457"/>
                  </a:lnTo>
                  <a:lnTo>
                    <a:pt x="343" y="463"/>
                  </a:lnTo>
                  <a:lnTo>
                    <a:pt x="325" y="468"/>
                  </a:lnTo>
                  <a:lnTo>
                    <a:pt x="306" y="470"/>
                  </a:lnTo>
                  <a:lnTo>
                    <a:pt x="288" y="471"/>
                  </a:lnTo>
                  <a:lnTo>
                    <a:pt x="288" y="471"/>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pPr defTabSz="1625519">
                <a:defRPr/>
              </a:pPr>
              <a:endParaRPr lang="fr-FR" sz="1600" kern="0">
                <a:solidFill>
                  <a:srgbClr val="4C4F56"/>
                </a:solidFill>
                <a:latin typeface="Marianne"/>
              </a:endParaRPr>
            </a:p>
          </p:txBody>
        </p:sp>
        <p:sp>
          <p:nvSpPr>
            <p:cNvPr id="54" name="Freeform 5">
              <a:extLst>
                <a:ext uri="{FF2B5EF4-FFF2-40B4-BE49-F238E27FC236}">
                  <a16:creationId xmlns:a16="http://schemas.microsoft.com/office/drawing/2014/main" id="{738633AA-9DC8-4E0E-94D3-E94E0D452E21}"/>
                </a:ext>
              </a:extLst>
            </p:cNvPr>
            <p:cNvSpPr>
              <a:spLocks noEditPoints="1"/>
            </p:cNvSpPr>
            <p:nvPr/>
          </p:nvSpPr>
          <p:spPr bwMode="auto">
            <a:xfrm>
              <a:off x="1724635" y="1973545"/>
              <a:ext cx="284390" cy="433025"/>
            </a:xfrm>
            <a:custGeom>
              <a:avLst/>
              <a:gdLst>
                <a:gd name="T0" fmla="*/ 574 w 574"/>
                <a:gd name="T1" fmla="*/ 272 h 874"/>
                <a:gd name="T2" fmla="*/ 568 w 574"/>
                <a:gd name="T3" fmla="*/ 229 h 874"/>
                <a:gd name="T4" fmla="*/ 551 w 574"/>
                <a:gd name="T5" fmla="*/ 175 h 874"/>
                <a:gd name="T6" fmla="*/ 509 w 574"/>
                <a:gd name="T7" fmla="*/ 105 h 874"/>
                <a:gd name="T8" fmla="*/ 448 w 574"/>
                <a:gd name="T9" fmla="*/ 48 h 874"/>
                <a:gd name="T10" fmla="*/ 373 w 574"/>
                <a:gd name="T11" fmla="*/ 13 h 874"/>
                <a:gd name="T12" fmla="*/ 331 w 574"/>
                <a:gd name="T13" fmla="*/ 4 h 874"/>
                <a:gd name="T14" fmla="*/ 288 w 574"/>
                <a:gd name="T15" fmla="*/ 0 h 874"/>
                <a:gd name="T16" fmla="*/ 258 w 574"/>
                <a:gd name="T17" fmla="*/ 1 h 874"/>
                <a:gd name="T18" fmla="*/ 216 w 574"/>
                <a:gd name="T19" fmla="*/ 8 h 874"/>
                <a:gd name="T20" fmla="*/ 150 w 574"/>
                <a:gd name="T21" fmla="*/ 34 h 874"/>
                <a:gd name="T22" fmla="*/ 85 w 574"/>
                <a:gd name="T23" fmla="*/ 83 h 874"/>
                <a:gd name="T24" fmla="*/ 36 w 574"/>
                <a:gd name="T25" fmla="*/ 150 h 874"/>
                <a:gd name="T26" fmla="*/ 10 w 574"/>
                <a:gd name="T27" fmla="*/ 215 h 874"/>
                <a:gd name="T28" fmla="*/ 3 w 574"/>
                <a:gd name="T29" fmla="*/ 257 h 874"/>
                <a:gd name="T30" fmla="*/ 0 w 574"/>
                <a:gd name="T31" fmla="*/ 286 h 874"/>
                <a:gd name="T32" fmla="*/ 5 w 574"/>
                <a:gd name="T33" fmla="*/ 339 h 874"/>
                <a:gd name="T34" fmla="*/ 19 w 574"/>
                <a:gd name="T35" fmla="*/ 387 h 874"/>
                <a:gd name="T36" fmla="*/ 32 w 574"/>
                <a:gd name="T37" fmla="*/ 418 h 874"/>
                <a:gd name="T38" fmla="*/ 41 w 574"/>
                <a:gd name="T39" fmla="*/ 434 h 874"/>
                <a:gd name="T40" fmla="*/ 534 w 574"/>
                <a:gd name="T41" fmla="*/ 434 h 874"/>
                <a:gd name="T42" fmla="*/ 542 w 574"/>
                <a:gd name="T43" fmla="*/ 418 h 874"/>
                <a:gd name="T44" fmla="*/ 556 w 574"/>
                <a:gd name="T45" fmla="*/ 387 h 874"/>
                <a:gd name="T46" fmla="*/ 569 w 574"/>
                <a:gd name="T47" fmla="*/ 339 h 874"/>
                <a:gd name="T48" fmla="*/ 574 w 574"/>
                <a:gd name="T49" fmla="*/ 286 h 874"/>
                <a:gd name="T50" fmla="*/ 288 w 574"/>
                <a:gd name="T51" fmla="*/ 471 h 874"/>
                <a:gd name="T52" fmla="*/ 233 w 574"/>
                <a:gd name="T53" fmla="*/ 463 h 874"/>
                <a:gd name="T54" fmla="*/ 184 w 574"/>
                <a:gd name="T55" fmla="*/ 440 h 874"/>
                <a:gd name="T56" fmla="*/ 145 w 574"/>
                <a:gd name="T57" fmla="*/ 405 h 874"/>
                <a:gd name="T58" fmla="*/ 118 w 574"/>
                <a:gd name="T59" fmla="*/ 359 h 874"/>
                <a:gd name="T60" fmla="*/ 104 w 574"/>
                <a:gd name="T61" fmla="*/ 305 h 874"/>
                <a:gd name="T62" fmla="*/ 104 w 574"/>
                <a:gd name="T63" fmla="*/ 267 h 874"/>
                <a:gd name="T64" fmla="*/ 118 w 574"/>
                <a:gd name="T65" fmla="*/ 215 h 874"/>
                <a:gd name="T66" fmla="*/ 145 w 574"/>
                <a:gd name="T67" fmla="*/ 169 h 874"/>
                <a:gd name="T68" fmla="*/ 184 w 574"/>
                <a:gd name="T69" fmla="*/ 134 h 874"/>
                <a:gd name="T70" fmla="*/ 233 w 574"/>
                <a:gd name="T71" fmla="*/ 110 h 874"/>
                <a:gd name="T72" fmla="*/ 288 w 574"/>
                <a:gd name="T73" fmla="*/ 102 h 874"/>
                <a:gd name="T74" fmla="*/ 325 w 574"/>
                <a:gd name="T75" fmla="*/ 106 h 874"/>
                <a:gd name="T76" fmla="*/ 376 w 574"/>
                <a:gd name="T77" fmla="*/ 124 h 874"/>
                <a:gd name="T78" fmla="*/ 418 w 574"/>
                <a:gd name="T79" fmla="*/ 156 h 874"/>
                <a:gd name="T80" fmla="*/ 449 w 574"/>
                <a:gd name="T81" fmla="*/ 198 h 874"/>
                <a:gd name="T82" fmla="*/ 468 w 574"/>
                <a:gd name="T83" fmla="*/ 250 h 874"/>
                <a:gd name="T84" fmla="*/ 472 w 574"/>
                <a:gd name="T85" fmla="*/ 286 h 874"/>
                <a:gd name="T86" fmla="*/ 464 w 574"/>
                <a:gd name="T87" fmla="*/ 341 h 874"/>
                <a:gd name="T88" fmla="*/ 441 w 574"/>
                <a:gd name="T89" fmla="*/ 389 h 874"/>
                <a:gd name="T90" fmla="*/ 405 w 574"/>
                <a:gd name="T91" fmla="*/ 429 h 874"/>
                <a:gd name="T92" fmla="*/ 359 w 574"/>
                <a:gd name="T93" fmla="*/ 457 h 874"/>
                <a:gd name="T94" fmla="*/ 306 w 574"/>
                <a:gd name="T95" fmla="*/ 47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874">
                  <a:moveTo>
                    <a:pt x="574" y="286"/>
                  </a:moveTo>
                  <a:lnTo>
                    <a:pt x="574" y="286"/>
                  </a:lnTo>
                  <a:lnTo>
                    <a:pt x="574" y="272"/>
                  </a:lnTo>
                  <a:lnTo>
                    <a:pt x="573" y="257"/>
                  </a:lnTo>
                  <a:lnTo>
                    <a:pt x="571" y="243"/>
                  </a:lnTo>
                  <a:lnTo>
                    <a:pt x="568" y="229"/>
                  </a:lnTo>
                  <a:lnTo>
                    <a:pt x="566" y="215"/>
                  </a:lnTo>
                  <a:lnTo>
                    <a:pt x="561" y="202"/>
                  </a:lnTo>
                  <a:lnTo>
                    <a:pt x="551" y="175"/>
                  </a:lnTo>
                  <a:lnTo>
                    <a:pt x="540" y="150"/>
                  </a:lnTo>
                  <a:lnTo>
                    <a:pt x="526" y="127"/>
                  </a:lnTo>
                  <a:lnTo>
                    <a:pt x="509" y="105"/>
                  </a:lnTo>
                  <a:lnTo>
                    <a:pt x="491" y="83"/>
                  </a:lnTo>
                  <a:lnTo>
                    <a:pt x="469" y="66"/>
                  </a:lnTo>
                  <a:lnTo>
                    <a:pt x="448" y="48"/>
                  </a:lnTo>
                  <a:lnTo>
                    <a:pt x="424" y="34"/>
                  </a:lnTo>
                  <a:lnTo>
                    <a:pt x="399" y="22"/>
                  </a:lnTo>
                  <a:lnTo>
                    <a:pt x="373" y="13"/>
                  </a:lnTo>
                  <a:lnTo>
                    <a:pt x="359" y="8"/>
                  </a:lnTo>
                  <a:lnTo>
                    <a:pt x="345" y="6"/>
                  </a:lnTo>
                  <a:lnTo>
                    <a:pt x="331" y="4"/>
                  </a:lnTo>
                  <a:lnTo>
                    <a:pt x="317" y="1"/>
                  </a:lnTo>
                  <a:lnTo>
                    <a:pt x="302" y="0"/>
                  </a:lnTo>
                  <a:lnTo>
                    <a:pt x="288" y="0"/>
                  </a:lnTo>
                  <a:lnTo>
                    <a:pt x="288" y="0"/>
                  </a:lnTo>
                  <a:lnTo>
                    <a:pt x="272" y="0"/>
                  </a:lnTo>
                  <a:lnTo>
                    <a:pt x="258" y="1"/>
                  </a:lnTo>
                  <a:lnTo>
                    <a:pt x="244" y="4"/>
                  </a:lnTo>
                  <a:lnTo>
                    <a:pt x="230" y="6"/>
                  </a:lnTo>
                  <a:lnTo>
                    <a:pt x="216" y="8"/>
                  </a:lnTo>
                  <a:lnTo>
                    <a:pt x="202" y="13"/>
                  </a:lnTo>
                  <a:lnTo>
                    <a:pt x="176" y="22"/>
                  </a:lnTo>
                  <a:lnTo>
                    <a:pt x="150" y="34"/>
                  </a:lnTo>
                  <a:lnTo>
                    <a:pt x="127" y="48"/>
                  </a:lnTo>
                  <a:lnTo>
                    <a:pt x="105" y="66"/>
                  </a:lnTo>
                  <a:lnTo>
                    <a:pt x="85" y="83"/>
                  </a:lnTo>
                  <a:lnTo>
                    <a:pt x="66" y="105"/>
                  </a:lnTo>
                  <a:lnTo>
                    <a:pt x="50" y="127"/>
                  </a:lnTo>
                  <a:lnTo>
                    <a:pt x="36" y="150"/>
                  </a:lnTo>
                  <a:lnTo>
                    <a:pt x="23" y="175"/>
                  </a:lnTo>
                  <a:lnTo>
                    <a:pt x="13" y="202"/>
                  </a:lnTo>
                  <a:lnTo>
                    <a:pt x="10" y="215"/>
                  </a:lnTo>
                  <a:lnTo>
                    <a:pt x="6" y="229"/>
                  </a:lnTo>
                  <a:lnTo>
                    <a:pt x="4" y="243"/>
                  </a:lnTo>
                  <a:lnTo>
                    <a:pt x="3" y="257"/>
                  </a:lnTo>
                  <a:lnTo>
                    <a:pt x="2" y="272"/>
                  </a:lnTo>
                  <a:lnTo>
                    <a:pt x="0" y="286"/>
                  </a:lnTo>
                  <a:lnTo>
                    <a:pt x="0" y="286"/>
                  </a:lnTo>
                  <a:lnTo>
                    <a:pt x="2" y="304"/>
                  </a:lnTo>
                  <a:lnTo>
                    <a:pt x="3" y="321"/>
                  </a:lnTo>
                  <a:lnTo>
                    <a:pt x="5" y="339"/>
                  </a:lnTo>
                  <a:lnTo>
                    <a:pt x="9" y="355"/>
                  </a:lnTo>
                  <a:lnTo>
                    <a:pt x="13" y="372"/>
                  </a:lnTo>
                  <a:lnTo>
                    <a:pt x="19" y="387"/>
                  </a:lnTo>
                  <a:lnTo>
                    <a:pt x="25" y="402"/>
                  </a:lnTo>
                  <a:lnTo>
                    <a:pt x="32" y="418"/>
                  </a:lnTo>
                  <a:lnTo>
                    <a:pt x="32" y="418"/>
                  </a:lnTo>
                  <a:lnTo>
                    <a:pt x="33" y="420"/>
                  </a:lnTo>
                  <a:lnTo>
                    <a:pt x="33" y="420"/>
                  </a:lnTo>
                  <a:lnTo>
                    <a:pt x="41" y="434"/>
                  </a:lnTo>
                  <a:lnTo>
                    <a:pt x="288" y="874"/>
                  </a:lnTo>
                  <a:lnTo>
                    <a:pt x="534" y="434"/>
                  </a:lnTo>
                  <a:lnTo>
                    <a:pt x="534" y="434"/>
                  </a:lnTo>
                  <a:lnTo>
                    <a:pt x="541" y="420"/>
                  </a:lnTo>
                  <a:lnTo>
                    <a:pt x="542" y="418"/>
                  </a:lnTo>
                  <a:lnTo>
                    <a:pt x="542" y="418"/>
                  </a:lnTo>
                  <a:lnTo>
                    <a:pt x="542" y="418"/>
                  </a:lnTo>
                  <a:lnTo>
                    <a:pt x="549" y="402"/>
                  </a:lnTo>
                  <a:lnTo>
                    <a:pt x="556" y="387"/>
                  </a:lnTo>
                  <a:lnTo>
                    <a:pt x="561" y="372"/>
                  </a:lnTo>
                  <a:lnTo>
                    <a:pt x="566" y="355"/>
                  </a:lnTo>
                  <a:lnTo>
                    <a:pt x="569" y="339"/>
                  </a:lnTo>
                  <a:lnTo>
                    <a:pt x="573" y="321"/>
                  </a:lnTo>
                  <a:lnTo>
                    <a:pt x="574" y="304"/>
                  </a:lnTo>
                  <a:lnTo>
                    <a:pt x="574" y="286"/>
                  </a:lnTo>
                  <a:lnTo>
                    <a:pt x="574" y="286"/>
                  </a:lnTo>
                  <a:close/>
                  <a:moveTo>
                    <a:pt x="288" y="471"/>
                  </a:moveTo>
                  <a:lnTo>
                    <a:pt x="288" y="471"/>
                  </a:lnTo>
                  <a:lnTo>
                    <a:pt x="269" y="470"/>
                  </a:lnTo>
                  <a:lnTo>
                    <a:pt x="250" y="468"/>
                  </a:lnTo>
                  <a:lnTo>
                    <a:pt x="233" y="463"/>
                  </a:lnTo>
                  <a:lnTo>
                    <a:pt x="215" y="457"/>
                  </a:lnTo>
                  <a:lnTo>
                    <a:pt x="200" y="449"/>
                  </a:lnTo>
                  <a:lnTo>
                    <a:pt x="184" y="440"/>
                  </a:lnTo>
                  <a:lnTo>
                    <a:pt x="170" y="429"/>
                  </a:lnTo>
                  <a:lnTo>
                    <a:pt x="156" y="418"/>
                  </a:lnTo>
                  <a:lnTo>
                    <a:pt x="145" y="405"/>
                  </a:lnTo>
                  <a:lnTo>
                    <a:pt x="134" y="389"/>
                  </a:lnTo>
                  <a:lnTo>
                    <a:pt x="125" y="374"/>
                  </a:lnTo>
                  <a:lnTo>
                    <a:pt x="118" y="359"/>
                  </a:lnTo>
                  <a:lnTo>
                    <a:pt x="111" y="341"/>
                  </a:lnTo>
                  <a:lnTo>
                    <a:pt x="106" y="324"/>
                  </a:lnTo>
                  <a:lnTo>
                    <a:pt x="104" y="305"/>
                  </a:lnTo>
                  <a:lnTo>
                    <a:pt x="102" y="286"/>
                  </a:lnTo>
                  <a:lnTo>
                    <a:pt x="102" y="286"/>
                  </a:lnTo>
                  <a:lnTo>
                    <a:pt x="104" y="267"/>
                  </a:lnTo>
                  <a:lnTo>
                    <a:pt x="106" y="250"/>
                  </a:lnTo>
                  <a:lnTo>
                    <a:pt x="111" y="231"/>
                  </a:lnTo>
                  <a:lnTo>
                    <a:pt x="118" y="215"/>
                  </a:lnTo>
                  <a:lnTo>
                    <a:pt x="125" y="198"/>
                  </a:lnTo>
                  <a:lnTo>
                    <a:pt x="134" y="183"/>
                  </a:lnTo>
                  <a:lnTo>
                    <a:pt x="145" y="169"/>
                  </a:lnTo>
                  <a:lnTo>
                    <a:pt x="156" y="156"/>
                  </a:lnTo>
                  <a:lnTo>
                    <a:pt x="170" y="144"/>
                  </a:lnTo>
                  <a:lnTo>
                    <a:pt x="184" y="134"/>
                  </a:lnTo>
                  <a:lnTo>
                    <a:pt x="200" y="124"/>
                  </a:lnTo>
                  <a:lnTo>
                    <a:pt x="215" y="116"/>
                  </a:lnTo>
                  <a:lnTo>
                    <a:pt x="233" y="110"/>
                  </a:lnTo>
                  <a:lnTo>
                    <a:pt x="250" y="106"/>
                  </a:lnTo>
                  <a:lnTo>
                    <a:pt x="269" y="102"/>
                  </a:lnTo>
                  <a:lnTo>
                    <a:pt x="288" y="102"/>
                  </a:lnTo>
                  <a:lnTo>
                    <a:pt x="288" y="102"/>
                  </a:lnTo>
                  <a:lnTo>
                    <a:pt x="306" y="102"/>
                  </a:lnTo>
                  <a:lnTo>
                    <a:pt x="325" y="106"/>
                  </a:lnTo>
                  <a:lnTo>
                    <a:pt x="343" y="110"/>
                  </a:lnTo>
                  <a:lnTo>
                    <a:pt x="359" y="116"/>
                  </a:lnTo>
                  <a:lnTo>
                    <a:pt x="376" y="124"/>
                  </a:lnTo>
                  <a:lnTo>
                    <a:pt x="391" y="134"/>
                  </a:lnTo>
                  <a:lnTo>
                    <a:pt x="405" y="144"/>
                  </a:lnTo>
                  <a:lnTo>
                    <a:pt x="418" y="156"/>
                  </a:lnTo>
                  <a:lnTo>
                    <a:pt x="430" y="169"/>
                  </a:lnTo>
                  <a:lnTo>
                    <a:pt x="441" y="183"/>
                  </a:lnTo>
                  <a:lnTo>
                    <a:pt x="449" y="198"/>
                  </a:lnTo>
                  <a:lnTo>
                    <a:pt x="458" y="215"/>
                  </a:lnTo>
                  <a:lnTo>
                    <a:pt x="464" y="231"/>
                  </a:lnTo>
                  <a:lnTo>
                    <a:pt x="468" y="250"/>
                  </a:lnTo>
                  <a:lnTo>
                    <a:pt x="472" y="267"/>
                  </a:lnTo>
                  <a:lnTo>
                    <a:pt x="472" y="286"/>
                  </a:lnTo>
                  <a:lnTo>
                    <a:pt x="472" y="286"/>
                  </a:lnTo>
                  <a:lnTo>
                    <a:pt x="472" y="305"/>
                  </a:lnTo>
                  <a:lnTo>
                    <a:pt x="468" y="324"/>
                  </a:lnTo>
                  <a:lnTo>
                    <a:pt x="464" y="341"/>
                  </a:lnTo>
                  <a:lnTo>
                    <a:pt x="458" y="359"/>
                  </a:lnTo>
                  <a:lnTo>
                    <a:pt x="449" y="374"/>
                  </a:lnTo>
                  <a:lnTo>
                    <a:pt x="441" y="389"/>
                  </a:lnTo>
                  <a:lnTo>
                    <a:pt x="430" y="405"/>
                  </a:lnTo>
                  <a:lnTo>
                    <a:pt x="418" y="418"/>
                  </a:lnTo>
                  <a:lnTo>
                    <a:pt x="405" y="429"/>
                  </a:lnTo>
                  <a:lnTo>
                    <a:pt x="391" y="440"/>
                  </a:lnTo>
                  <a:lnTo>
                    <a:pt x="376" y="449"/>
                  </a:lnTo>
                  <a:lnTo>
                    <a:pt x="359" y="457"/>
                  </a:lnTo>
                  <a:lnTo>
                    <a:pt x="343" y="463"/>
                  </a:lnTo>
                  <a:lnTo>
                    <a:pt x="325" y="468"/>
                  </a:lnTo>
                  <a:lnTo>
                    <a:pt x="306" y="470"/>
                  </a:lnTo>
                  <a:lnTo>
                    <a:pt x="288" y="471"/>
                  </a:lnTo>
                  <a:lnTo>
                    <a:pt x="288" y="471"/>
                  </a:lnTo>
                  <a:close/>
                </a:path>
              </a:pathLst>
            </a:custGeom>
            <a:solidFill>
              <a:srgbClr val="FCB72D">
                <a:lumMod val="40000"/>
                <a:lumOff val="60000"/>
              </a:srgbClr>
            </a:solidFill>
            <a:ln>
              <a:noFill/>
            </a:ln>
          </p:spPr>
          <p:txBody>
            <a:bodyPr vert="horz" wrap="square" lIns="162560" tIns="81280" rIns="162560" bIns="81280" numCol="1" anchor="t" anchorCtr="0" compatLnSpc="1">
              <a:prstTxWarp prst="textNoShape">
                <a:avLst/>
              </a:prstTxWarp>
            </a:bodyPr>
            <a:lstStyle/>
            <a:p>
              <a:pPr defTabSz="1625519">
                <a:defRPr/>
              </a:pPr>
              <a:endParaRPr lang="fr-FR" sz="1600" kern="0">
                <a:solidFill>
                  <a:srgbClr val="4C4F56"/>
                </a:solidFill>
                <a:latin typeface="Marianne"/>
              </a:endParaRPr>
            </a:p>
          </p:txBody>
        </p:sp>
      </p:grpSp>
      <p:sp>
        <p:nvSpPr>
          <p:cNvPr id="55" name="Flèche : chevron 54">
            <a:extLst>
              <a:ext uri="{FF2B5EF4-FFF2-40B4-BE49-F238E27FC236}">
                <a16:creationId xmlns:a16="http://schemas.microsoft.com/office/drawing/2014/main" id="{AA85A9BB-F6B4-434C-B518-6AB8F6BD05E4}"/>
              </a:ext>
            </a:extLst>
          </p:cNvPr>
          <p:cNvSpPr/>
          <p:nvPr/>
        </p:nvSpPr>
        <p:spPr>
          <a:xfrm>
            <a:off x="9012629" y="5296439"/>
            <a:ext cx="881457" cy="378629"/>
          </a:xfrm>
          <a:prstGeom prst="chevron">
            <a:avLst>
              <a:gd name="adj" fmla="val 12059"/>
            </a:avLst>
          </a:prstGeom>
          <a:solidFill>
            <a:srgbClr val="574098">
              <a:lumMod val="20000"/>
              <a:lumOff val="80000"/>
            </a:srgbClr>
          </a:solidFill>
          <a:ln w="25400" cap="flat" cmpd="sng" algn="ctr">
            <a:noFill/>
            <a:prstDash val="solid"/>
          </a:ln>
          <a:effectLst/>
        </p:spPr>
        <p:txBody>
          <a:bodyPr rtlCol="0" anchor="ctr"/>
          <a:lstStyle/>
          <a:p>
            <a:pPr algn="ctr" defTabSz="2167304">
              <a:defRPr/>
            </a:pPr>
            <a:r>
              <a:rPr lang="fr-FR" sz="933" kern="0">
                <a:solidFill>
                  <a:srgbClr val="4C4F56"/>
                </a:solidFill>
                <a:latin typeface="Marianne Light" panose="02000000000000000000" pitchFamily="50" charset="0"/>
              </a:rPr>
              <a:t>ATIGIP &amp; R2IP</a:t>
            </a:r>
          </a:p>
        </p:txBody>
      </p:sp>
      <p:sp>
        <p:nvSpPr>
          <p:cNvPr id="56" name="ZoneTexte 55">
            <a:extLst>
              <a:ext uri="{FF2B5EF4-FFF2-40B4-BE49-F238E27FC236}">
                <a16:creationId xmlns:a16="http://schemas.microsoft.com/office/drawing/2014/main" id="{B508CBBA-9CFB-4B97-B627-275B928B820E}"/>
              </a:ext>
            </a:extLst>
          </p:cNvPr>
          <p:cNvSpPr txBox="1"/>
          <p:nvPr/>
        </p:nvSpPr>
        <p:spPr>
          <a:xfrm>
            <a:off x="384953" y="2921432"/>
            <a:ext cx="974491" cy="1389849"/>
          </a:xfrm>
          <a:prstGeom prst="roundRect">
            <a:avLst>
              <a:gd name="adj" fmla="val 2232"/>
            </a:avLst>
          </a:prstGeom>
          <a:solidFill>
            <a:srgbClr val="FFC000"/>
          </a:solidFill>
        </p:spPr>
        <p:txBody>
          <a:bodyPr wrap="square" rtlCol="0" anchor="b">
            <a:noAutofit/>
          </a:bodyPr>
          <a:lstStyle/>
          <a:p>
            <a:pPr algn="ctr" defTabSz="1625519">
              <a:defRPr/>
            </a:pPr>
            <a:endParaRPr lang="fr-FR" sz="800" b="1">
              <a:solidFill>
                <a:prstClr val="white"/>
              </a:solidFill>
              <a:latin typeface="Marianne"/>
            </a:endParaRPr>
          </a:p>
        </p:txBody>
      </p:sp>
      <p:grpSp>
        <p:nvGrpSpPr>
          <p:cNvPr id="57" name="Groupe 56">
            <a:extLst>
              <a:ext uri="{FF2B5EF4-FFF2-40B4-BE49-F238E27FC236}">
                <a16:creationId xmlns:a16="http://schemas.microsoft.com/office/drawing/2014/main" id="{019D177E-7B3B-4988-A7DB-76C8759FD6C4}"/>
              </a:ext>
            </a:extLst>
          </p:cNvPr>
          <p:cNvGrpSpPr/>
          <p:nvPr/>
        </p:nvGrpSpPr>
        <p:grpSpPr>
          <a:xfrm>
            <a:off x="674698" y="2940055"/>
            <a:ext cx="346828" cy="389356"/>
            <a:chOff x="1113814" y="1973545"/>
            <a:chExt cx="1146175" cy="1286721"/>
          </a:xfrm>
        </p:grpSpPr>
        <p:sp>
          <p:nvSpPr>
            <p:cNvPr id="58" name="Freeform 5">
              <a:extLst>
                <a:ext uri="{FF2B5EF4-FFF2-40B4-BE49-F238E27FC236}">
                  <a16:creationId xmlns:a16="http://schemas.microsoft.com/office/drawing/2014/main" id="{94657EA4-24D3-4DF7-97D4-7A191A1ACAE7}"/>
                </a:ext>
              </a:extLst>
            </p:cNvPr>
            <p:cNvSpPr>
              <a:spLocks/>
            </p:cNvSpPr>
            <p:nvPr/>
          </p:nvSpPr>
          <p:spPr bwMode="auto">
            <a:xfrm>
              <a:off x="1113814" y="2085516"/>
              <a:ext cx="1146175" cy="1174750"/>
            </a:xfrm>
            <a:custGeom>
              <a:avLst/>
              <a:gdLst>
                <a:gd name="T0" fmla="*/ 19404040 w 120"/>
                <a:gd name="T1" fmla="*/ 31394125 h 123"/>
                <a:gd name="T2" fmla="*/ 24529204 w 120"/>
                <a:gd name="T3" fmla="*/ 31109749 h 123"/>
                <a:gd name="T4" fmla="*/ 29409351 w 120"/>
                <a:gd name="T5" fmla="*/ 31961434 h 123"/>
                <a:gd name="T6" fmla="*/ 32540062 w 120"/>
                <a:gd name="T7" fmla="*/ 28831536 h 123"/>
                <a:gd name="T8" fmla="*/ 29984568 w 120"/>
                <a:gd name="T9" fmla="*/ 27689169 h 123"/>
                <a:gd name="T10" fmla="*/ 29409351 w 120"/>
                <a:gd name="T11" fmla="*/ 24513324 h 123"/>
                <a:gd name="T12" fmla="*/ 30269012 w 120"/>
                <a:gd name="T13" fmla="*/ 21958797 h 123"/>
                <a:gd name="T14" fmla="*/ 30269012 w 120"/>
                <a:gd name="T15" fmla="*/ 20816189 h 123"/>
                <a:gd name="T16" fmla="*/ 28841955 w 120"/>
                <a:gd name="T17" fmla="*/ 20532017 h 123"/>
                <a:gd name="T18" fmla="*/ 28274584 w 120"/>
                <a:gd name="T19" fmla="*/ 19113082 h 123"/>
                <a:gd name="T20" fmla="*/ 29409351 w 120"/>
                <a:gd name="T21" fmla="*/ 17403466 h 123"/>
                <a:gd name="T22" fmla="*/ 31120876 w 120"/>
                <a:gd name="T23" fmla="*/ 15125217 h 123"/>
                <a:gd name="T24" fmla="*/ 32540062 w 120"/>
                <a:gd name="T25" fmla="*/ 15409425 h 123"/>
                <a:gd name="T26" fmla="*/ 32831052 w 120"/>
                <a:gd name="T27" fmla="*/ 12563924 h 123"/>
                <a:gd name="T28" fmla="*/ 34250263 w 120"/>
                <a:gd name="T29" fmla="*/ 10002635 h 123"/>
                <a:gd name="T30" fmla="*/ 32540062 w 120"/>
                <a:gd name="T31" fmla="*/ 8536647 h 123"/>
                <a:gd name="T32" fmla="*/ 30269012 w 120"/>
                <a:gd name="T33" fmla="*/ 7968092 h 123"/>
                <a:gd name="T34" fmla="*/ 27706972 w 120"/>
                <a:gd name="T35" fmla="*/ 6825725 h 123"/>
                <a:gd name="T36" fmla="*/ 26279915 w 120"/>
                <a:gd name="T37" fmla="*/ 4264398 h 123"/>
                <a:gd name="T38" fmla="*/ 23953974 w 120"/>
                <a:gd name="T39" fmla="*/ 4839504 h 123"/>
                <a:gd name="T40" fmla="*/ 22817691 w 120"/>
                <a:gd name="T41" fmla="*/ 2561297 h 123"/>
                <a:gd name="T42" fmla="*/ 21682912 w 120"/>
                <a:gd name="T43" fmla="*/ 1418929 h 123"/>
                <a:gd name="T44" fmla="*/ 20538807 w 120"/>
                <a:gd name="T45" fmla="*/ 1134546 h 123"/>
                <a:gd name="T46" fmla="*/ 19404040 w 120"/>
                <a:gd name="T47" fmla="*/ 284389 h 123"/>
                <a:gd name="T48" fmla="*/ 17409359 w 120"/>
                <a:gd name="T49" fmla="*/ 3412754 h 123"/>
                <a:gd name="T50" fmla="*/ 13995720 w 120"/>
                <a:gd name="T51" fmla="*/ 5974050 h 123"/>
                <a:gd name="T52" fmla="*/ 9722386 w 120"/>
                <a:gd name="T53" fmla="*/ 4839504 h 123"/>
                <a:gd name="T54" fmla="*/ 8254603 w 120"/>
                <a:gd name="T55" fmla="*/ 4555332 h 123"/>
                <a:gd name="T56" fmla="*/ 9153457 w 120"/>
                <a:gd name="T57" fmla="*/ 8536647 h 123"/>
                <a:gd name="T58" fmla="*/ 5125165 w 120"/>
                <a:gd name="T59" fmla="*/ 7685003 h 123"/>
                <a:gd name="T60" fmla="*/ 2846286 w 120"/>
                <a:gd name="T61" fmla="*/ 6825725 h 123"/>
                <a:gd name="T62" fmla="*/ 0 w 120"/>
                <a:gd name="T63" fmla="*/ 7685003 h 123"/>
                <a:gd name="T64" fmla="*/ 0 w 120"/>
                <a:gd name="T65" fmla="*/ 9151172 h 123"/>
                <a:gd name="T66" fmla="*/ 2846286 w 120"/>
                <a:gd name="T67" fmla="*/ 11144996 h 123"/>
                <a:gd name="T68" fmla="*/ 5408322 w 120"/>
                <a:gd name="T69" fmla="*/ 13139034 h 123"/>
                <a:gd name="T70" fmla="*/ 6544396 w 120"/>
                <a:gd name="T71" fmla="*/ 16836169 h 123"/>
                <a:gd name="T72" fmla="*/ 7687201 w 120"/>
                <a:gd name="T73" fmla="*/ 20248928 h 123"/>
                <a:gd name="T74" fmla="*/ 8586091 w 120"/>
                <a:gd name="T75" fmla="*/ 23094642 h 123"/>
                <a:gd name="T76" fmla="*/ 6827516 w 120"/>
                <a:gd name="T77" fmla="*/ 23944764 h 123"/>
                <a:gd name="T78" fmla="*/ 6827516 w 120"/>
                <a:gd name="T79" fmla="*/ 25088430 h 123"/>
                <a:gd name="T80" fmla="*/ 5692567 w 120"/>
                <a:gd name="T81" fmla="*/ 28548459 h 123"/>
                <a:gd name="T82" fmla="*/ 5692567 w 120"/>
                <a:gd name="T83" fmla="*/ 29683005 h 123"/>
                <a:gd name="T84" fmla="*/ 7404081 w 120"/>
                <a:gd name="T85" fmla="*/ 31109749 h 123"/>
                <a:gd name="T86" fmla="*/ 11149431 w 120"/>
                <a:gd name="T87" fmla="*/ 32812855 h 123"/>
                <a:gd name="T88" fmla="*/ 13143892 w 120"/>
                <a:gd name="T89" fmla="*/ 33095932 h 123"/>
                <a:gd name="T90" fmla="*/ 14846236 w 120"/>
                <a:gd name="T91" fmla="*/ 33671038 h 123"/>
                <a:gd name="T92" fmla="*/ 15705921 w 120"/>
                <a:gd name="T93" fmla="*/ 34806884 h 123"/>
                <a:gd name="T94" fmla="*/ 17409359 w 120"/>
                <a:gd name="T95" fmla="*/ 35089985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
                <a:gd name="T145" fmla="*/ 0 h 123"/>
                <a:gd name="T146" fmla="*/ 120 w 120"/>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 h="123">
                  <a:moveTo>
                    <a:pt x="65" y="121"/>
                  </a:moveTo>
                  <a:lnTo>
                    <a:pt x="65" y="119"/>
                  </a:lnTo>
                  <a:lnTo>
                    <a:pt x="65" y="114"/>
                  </a:lnTo>
                  <a:lnTo>
                    <a:pt x="68" y="110"/>
                  </a:lnTo>
                  <a:lnTo>
                    <a:pt x="71" y="110"/>
                  </a:lnTo>
                  <a:lnTo>
                    <a:pt x="77" y="107"/>
                  </a:lnTo>
                  <a:lnTo>
                    <a:pt x="83" y="111"/>
                  </a:lnTo>
                  <a:lnTo>
                    <a:pt x="86" y="109"/>
                  </a:lnTo>
                  <a:lnTo>
                    <a:pt x="90" y="112"/>
                  </a:lnTo>
                  <a:lnTo>
                    <a:pt x="95" y="114"/>
                  </a:lnTo>
                  <a:lnTo>
                    <a:pt x="99" y="116"/>
                  </a:lnTo>
                  <a:lnTo>
                    <a:pt x="103" y="112"/>
                  </a:lnTo>
                  <a:lnTo>
                    <a:pt x="111" y="107"/>
                  </a:lnTo>
                  <a:lnTo>
                    <a:pt x="112" y="106"/>
                  </a:lnTo>
                  <a:lnTo>
                    <a:pt x="112" y="104"/>
                  </a:lnTo>
                  <a:lnTo>
                    <a:pt x="114" y="101"/>
                  </a:lnTo>
                  <a:lnTo>
                    <a:pt x="112" y="101"/>
                  </a:lnTo>
                  <a:lnTo>
                    <a:pt x="111" y="101"/>
                  </a:lnTo>
                  <a:lnTo>
                    <a:pt x="107" y="99"/>
                  </a:lnTo>
                  <a:lnTo>
                    <a:pt x="105" y="97"/>
                  </a:lnTo>
                  <a:lnTo>
                    <a:pt x="107" y="93"/>
                  </a:lnTo>
                  <a:lnTo>
                    <a:pt x="107" y="91"/>
                  </a:lnTo>
                  <a:lnTo>
                    <a:pt x="105" y="90"/>
                  </a:lnTo>
                  <a:lnTo>
                    <a:pt x="103" y="86"/>
                  </a:lnTo>
                  <a:lnTo>
                    <a:pt x="108" y="85"/>
                  </a:lnTo>
                  <a:lnTo>
                    <a:pt x="109" y="83"/>
                  </a:lnTo>
                  <a:lnTo>
                    <a:pt x="108" y="80"/>
                  </a:lnTo>
                  <a:lnTo>
                    <a:pt x="106" y="77"/>
                  </a:lnTo>
                  <a:lnTo>
                    <a:pt x="108" y="76"/>
                  </a:lnTo>
                  <a:lnTo>
                    <a:pt x="108" y="74"/>
                  </a:lnTo>
                  <a:lnTo>
                    <a:pt x="106" y="73"/>
                  </a:lnTo>
                  <a:lnTo>
                    <a:pt x="106" y="69"/>
                  </a:lnTo>
                  <a:lnTo>
                    <a:pt x="103" y="68"/>
                  </a:lnTo>
                  <a:lnTo>
                    <a:pt x="101" y="70"/>
                  </a:lnTo>
                  <a:lnTo>
                    <a:pt x="101" y="72"/>
                  </a:lnTo>
                  <a:lnTo>
                    <a:pt x="98" y="72"/>
                  </a:lnTo>
                  <a:lnTo>
                    <a:pt x="98" y="70"/>
                  </a:lnTo>
                  <a:lnTo>
                    <a:pt x="100" y="69"/>
                  </a:lnTo>
                  <a:lnTo>
                    <a:pt x="99" y="67"/>
                  </a:lnTo>
                  <a:lnTo>
                    <a:pt x="100" y="65"/>
                  </a:lnTo>
                  <a:lnTo>
                    <a:pt x="103" y="64"/>
                  </a:lnTo>
                  <a:lnTo>
                    <a:pt x="104" y="62"/>
                  </a:lnTo>
                  <a:lnTo>
                    <a:pt x="103" y="61"/>
                  </a:lnTo>
                  <a:lnTo>
                    <a:pt x="106" y="58"/>
                  </a:lnTo>
                  <a:lnTo>
                    <a:pt x="109" y="57"/>
                  </a:lnTo>
                  <a:lnTo>
                    <a:pt x="108" y="55"/>
                  </a:lnTo>
                  <a:lnTo>
                    <a:pt x="109" y="53"/>
                  </a:lnTo>
                  <a:lnTo>
                    <a:pt x="110" y="53"/>
                  </a:lnTo>
                  <a:lnTo>
                    <a:pt x="112" y="55"/>
                  </a:lnTo>
                  <a:lnTo>
                    <a:pt x="114" y="54"/>
                  </a:lnTo>
                  <a:lnTo>
                    <a:pt x="113" y="52"/>
                  </a:lnTo>
                  <a:lnTo>
                    <a:pt x="113" y="49"/>
                  </a:lnTo>
                  <a:lnTo>
                    <a:pt x="114" y="47"/>
                  </a:lnTo>
                  <a:lnTo>
                    <a:pt x="115" y="44"/>
                  </a:lnTo>
                  <a:lnTo>
                    <a:pt x="116" y="42"/>
                  </a:lnTo>
                  <a:lnTo>
                    <a:pt x="117" y="39"/>
                  </a:lnTo>
                  <a:lnTo>
                    <a:pt x="117" y="37"/>
                  </a:lnTo>
                  <a:lnTo>
                    <a:pt x="120" y="35"/>
                  </a:lnTo>
                  <a:lnTo>
                    <a:pt x="120" y="33"/>
                  </a:lnTo>
                  <a:lnTo>
                    <a:pt x="117" y="32"/>
                  </a:lnTo>
                  <a:lnTo>
                    <a:pt x="115" y="32"/>
                  </a:lnTo>
                  <a:lnTo>
                    <a:pt x="114" y="30"/>
                  </a:lnTo>
                  <a:lnTo>
                    <a:pt x="111" y="31"/>
                  </a:lnTo>
                  <a:lnTo>
                    <a:pt x="109" y="30"/>
                  </a:lnTo>
                  <a:lnTo>
                    <a:pt x="106" y="30"/>
                  </a:lnTo>
                  <a:lnTo>
                    <a:pt x="106" y="28"/>
                  </a:lnTo>
                  <a:lnTo>
                    <a:pt x="104" y="25"/>
                  </a:lnTo>
                  <a:lnTo>
                    <a:pt x="100" y="25"/>
                  </a:lnTo>
                  <a:lnTo>
                    <a:pt x="99" y="24"/>
                  </a:lnTo>
                  <a:lnTo>
                    <a:pt x="97" y="24"/>
                  </a:lnTo>
                  <a:lnTo>
                    <a:pt x="95" y="23"/>
                  </a:lnTo>
                  <a:lnTo>
                    <a:pt x="92" y="21"/>
                  </a:lnTo>
                  <a:lnTo>
                    <a:pt x="90" y="20"/>
                  </a:lnTo>
                  <a:lnTo>
                    <a:pt x="92" y="15"/>
                  </a:lnTo>
                  <a:lnTo>
                    <a:pt x="90" y="15"/>
                  </a:lnTo>
                  <a:lnTo>
                    <a:pt x="89" y="17"/>
                  </a:lnTo>
                  <a:lnTo>
                    <a:pt x="87" y="18"/>
                  </a:lnTo>
                  <a:lnTo>
                    <a:pt x="84" y="17"/>
                  </a:lnTo>
                  <a:lnTo>
                    <a:pt x="85" y="13"/>
                  </a:lnTo>
                  <a:lnTo>
                    <a:pt x="84" y="12"/>
                  </a:lnTo>
                  <a:lnTo>
                    <a:pt x="81" y="12"/>
                  </a:lnTo>
                  <a:lnTo>
                    <a:pt x="80" y="9"/>
                  </a:lnTo>
                  <a:lnTo>
                    <a:pt x="78" y="9"/>
                  </a:lnTo>
                  <a:lnTo>
                    <a:pt x="77" y="8"/>
                  </a:lnTo>
                  <a:lnTo>
                    <a:pt x="77" y="6"/>
                  </a:lnTo>
                  <a:lnTo>
                    <a:pt x="76" y="5"/>
                  </a:lnTo>
                  <a:lnTo>
                    <a:pt x="75" y="5"/>
                  </a:lnTo>
                  <a:lnTo>
                    <a:pt x="75" y="6"/>
                  </a:lnTo>
                  <a:lnTo>
                    <a:pt x="73" y="6"/>
                  </a:lnTo>
                  <a:lnTo>
                    <a:pt x="72" y="4"/>
                  </a:lnTo>
                  <a:lnTo>
                    <a:pt x="73" y="1"/>
                  </a:lnTo>
                  <a:lnTo>
                    <a:pt x="73" y="0"/>
                  </a:lnTo>
                  <a:lnTo>
                    <a:pt x="72" y="0"/>
                  </a:lnTo>
                  <a:lnTo>
                    <a:pt x="68" y="1"/>
                  </a:lnTo>
                  <a:lnTo>
                    <a:pt x="65" y="0"/>
                  </a:lnTo>
                  <a:lnTo>
                    <a:pt x="63" y="5"/>
                  </a:lnTo>
                  <a:lnTo>
                    <a:pt x="62" y="10"/>
                  </a:lnTo>
                  <a:lnTo>
                    <a:pt x="61" y="12"/>
                  </a:lnTo>
                  <a:lnTo>
                    <a:pt x="53" y="15"/>
                  </a:lnTo>
                  <a:lnTo>
                    <a:pt x="48" y="18"/>
                  </a:lnTo>
                  <a:lnTo>
                    <a:pt x="47" y="19"/>
                  </a:lnTo>
                  <a:lnTo>
                    <a:pt x="49" y="21"/>
                  </a:lnTo>
                  <a:lnTo>
                    <a:pt x="45" y="22"/>
                  </a:lnTo>
                  <a:lnTo>
                    <a:pt x="41" y="21"/>
                  </a:lnTo>
                  <a:lnTo>
                    <a:pt x="36" y="20"/>
                  </a:lnTo>
                  <a:lnTo>
                    <a:pt x="34" y="17"/>
                  </a:lnTo>
                  <a:lnTo>
                    <a:pt x="35" y="15"/>
                  </a:lnTo>
                  <a:lnTo>
                    <a:pt x="32" y="15"/>
                  </a:lnTo>
                  <a:lnTo>
                    <a:pt x="30" y="14"/>
                  </a:lnTo>
                  <a:lnTo>
                    <a:pt x="29" y="16"/>
                  </a:lnTo>
                  <a:lnTo>
                    <a:pt x="30" y="19"/>
                  </a:lnTo>
                  <a:lnTo>
                    <a:pt x="30" y="22"/>
                  </a:lnTo>
                  <a:lnTo>
                    <a:pt x="31" y="26"/>
                  </a:lnTo>
                  <a:lnTo>
                    <a:pt x="32" y="30"/>
                  </a:lnTo>
                  <a:lnTo>
                    <a:pt x="26" y="29"/>
                  </a:lnTo>
                  <a:lnTo>
                    <a:pt x="22" y="28"/>
                  </a:lnTo>
                  <a:lnTo>
                    <a:pt x="20" y="30"/>
                  </a:lnTo>
                  <a:lnTo>
                    <a:pt x="18" y="27"/>
                  </a:lnTo>
                  <a:lnTo>
                    <a:pt x="17" y="24"/>
                  </a:lnTo>
                  <a:lnTo>
                    <a:pt x="13" y="24"/>
                  </a:lnTo>
                  <a:lnTo>
                    <a:pt x="11" y="26"/>
                  </a:lnTo>
                  <a:lnTo>
                    <a:pt x="10" y="24"/>
                  </a:lnTo>
                  <a:lnTo>
                    <a:pt x="8" y="26"/>
                  </a:lnTo>
                  <a:lnTo>
                    <a:pt x="7" y="25"/>
                  </a:lnTo>
                  <a:lnTo>
                    <a:pt x="3" y="25"/>
                  </a:lnTo>
                  <a:lnTo>
                    <a:pt x="0" y="27"/>
                  </a:lnTo>
                  <a:lnTo>
                    <a:pt x="2" y="29"/>
                  </a:lnTo>
                  <a:lnTo>
                    <a:pt x="4" y="30"/>
                  </a:lnTo>
                  <a:lnTo>
                    <a:pt x="4" y="32"/>
                  </a:lnTo>
                  <a:lnTo>
                    <a:pt x="0" y="32"/>
                  </a:lnTo>
                  <a:lnTo>
                    <a:pt x="2" y="34"/>
                  </a:lnTo>
                  <a:lnTo>
                    <a:pt x="3" y="37"/>
                  </a:lnTo>
                  <a:lnTo>
                    <a:pt x="6" y="37"/>
                  </a:lnTo>
                  <a:lnTo>
                    <a:pt x="10" y="39"/>
                  </a:lnTo>
                  <a:lnTo>
                    <a:pt x="12" y="40"/>
                  </a:lnTo>
                  <a:lnTo>
                    <a:pt x="13" y="42"/>
                  </a:lnTo>
                  <a:lnTo>
                    <a:pt x="19" y="44"/>
                  </a:lnTo>
                  <a:lnTo>
                    <a:pt x="19" y="46"/>
                  </a:lnTo>
                  <a:lnTo>
                    <a:pt x="22" y="48"/>
                  </a:lnTo>
                  <a:lnTo>
                    <a:pt x="24" y="52"/>
                  </a:lnTo>
                  <a:cubicBezTo>
                    <a:pt x="24" y="52"/>
                    <a:pt x="21" y="53"/>
                    <a:pt x="21" y="54"/>
                  </a:cubicBezTo>
                  <a:cubicBezTo>
                    <a:pt x="21" y="55"/>
                    <a:pt x="23" y="58"/>
                    <a:pt x="23" y="59"/>
                  </a:cubicBezTo>
                  <a:cubicBezTo>
                    <a:pt x="24" y="60"/>
                    <a:pt x="28" y="63"/>
                    <a:pt x="28" y="63"/>
                  </a:cubicBezTo>
                  <a:lnTo>
                    <a:pt x="29" y="66"/>
                  </a:lnTo>
                  <a:lnTo>
                    <a:pt x="28" y="69"/>
                  </a:lnTo>
                  <a:lnTo>
                    <a:pt x="27" y="71"/>
                  </a:lnTo>
                  <a:lnTo>
                    <a:pt x="30" y="74"/>
                  </a:lnTo>
                  <a:lnTo>
                    <a:pt x="32" y="78"/>
                  </a:lnTo>
                  <a:lnTo>
                    <a:pt x="33" y="82"/>
                  </a:lnTo>
                  <a:lnTo>
                    <a:pt x="30" y="81"/>
                  </a:lnTo>
                  <a:lnTo>
                    <a:pt x="30" y="78"/>
                  </a:lnTo>
                  <a:lnTo>
                    <a:pt x="28" y="75"/>
                  </a:lnTo>
                  <a:lnTo>
                    <a:pt x="26" y="79"/>
                  </a:lnTo>
                  <a:lnTo>
                    <a:pt x="24" y="84"/>
                  </a:lnTo>
                  <a:lnTo>
                    <a:pt x="26" y="84"/>
                  </a:lnTo>
                  <a:lnTo>
                    <a:pt x="26" y="85"/>
                  </a:lnTo>
                  <a:lnTo>
                    <a:pt x="24" y="86"/>
                  </a:lnTo>
                  <a:lnTo>
                    <a:pt x="24" y="88"/>
                  </a:lnTo>
                  <a:lnTo>
                    <a:pt x="23" y="91"/>
                  </a:lnTo>
                  <a:lnTo>
                    <a:pt x="22" y="94"/>
                  </a:lnTo>
                  <a:lnTo>
                    <a:pt x="21" y="99"/>
                  </a:lnTo>
                  <a:lnTo>
                    <a:pt x="20" y="100"/>
                  </a:lnTo>
                  <a:lnTo>
                    <a:pt x="19" y="101"/>
                  </a:lnTo>
                  <a:lnTo>
                    <a:pt x="17" y="102"/>
                  </a:lnTo>
                  <a:lnTo>
                    <a:pt x="18" y="104"/>
                  </a:lnTo>
                  <a:lnTo>
                    <a:pt x="20" y="104"/>
                  </a:lnTo>
                  <a:lnTo>
                    <a:pt x="19" y="107"/>
                  </a:lnTo>
                  <a:lnTo>
                    <a:pt x="21" y="107"/>
                  </a:lnTo>
                  <a:lnTo>
                    <a:pt x="25" y="110"/>
                  </a:lnTo>
                  <a:lnTo>
                    <a:pt x="26" y="109"/>
                  </a:lnTo>
                  <a:lnTo>
                    <a:pt x="28" y="113"/>
                  </a:lnTo>
                  <a:lnTo>
                    <a:pt x="31" y="112"/>
                  </a:lnTo>
                  <a:lnTo>
                    <a:pt x="33" y="115"/>
                  </a:lnTo>
                  <a:lnTo>
                    <a:pt x="39" y="115"/>
                  </a:lnTo>
                  <a:lnTo>
                    <a:pt x="41" y="115"/>
                  </a:lnTo>
                  <a:lnTo>
                    <a:pt x="40" y="113"/>
                  </a:lnTo>
                  <a:lnTo>
                    <a:pt x="43" y="114"/>
                  </a:lnTo>
                  <a:lnTo>
                    <a:pt x="46" y="116"/>
                  </a:lnTo>
                  <a:lnTo>
                    <a:pt x="48" y="116"/>
                  </a:lnTo>
                  <a:lnTo>
                    <a:pt x="48" y="117"/>
                  </a:lnTo>
                  <a:lnTo>
                    <a:pt x="50" y="116"/>
                  </a:lnTo>
                  <a:lnTo>
                    <a:pt x="52" y="118"/>
                  </a:lnTo>
                  <a:lnTo>
                    <a:pt x="52" y="119"/>
                  </a:lnTo>
                  <a:lnTo>
                    <a:pt x="53" y="120"/>
                  </a:lnTo>
                  <a:lnTo>
                    <a:pt x="53" y="122"/>
                  </a:lnTo>
                  <a:lnTo>
                    <a:pt x="55" y="122"/>
                  </a:lnTo>
                  <a:lnTo>
                    <a:pt x="55" y="121"/>
                  </a:lnTo>
                  <a:lnTo>
                    <a:pt x="57" y="121"/>
                  </a:lnTo>
                  <a:lnTo>
                    <a:pt x="59" y="123"/>
                  </a:lnTo>
                  <a:lnTo>
                    <a:pt x="61" y="123"/>
                  </a:lnTo>
                  <a:lnTo>
                    <a:pt x="62" y="121"/>
                  </a:lnTo>
                  <a:lnTo>
                    <a:pt x="65" y="121"/>
                  </a:lnTo>
                </a:path>
              </a:pathLst>
            </a:custGeom>
            <a:solidFill>
              <a:srgbClr val="FFFFFF">
                <a:lumMod val="95000"/>
              </a:srgbClr>
            </a:solidFill>
            <a:ln w="9525">
              <a:solidFill>
                <a:srgbClr val="A9ABAF"/>
              </a:solidFill>
              <a:round/>
              <a:headEnd/>
              <a:tailEnd/>
            </a:ln>
          </p:spPr>
          <p:txBody>
            <a:bodyPr rIns="32512"/>
            <a:lstStyle/>
            <a:p>
              <a:pPr defTabSz="1625519">
                <a:defRPr/>
              </a:pPr>
              <a:endParaRPr lang="en-US" altLang="zh-CN" sz="1600" b="1" kern="0">
                <a:solidFill>
                  <a:srgbClr val="4C4F56"/>
                </a:solidFill>
                <a:latin typeface="Marianne"/>
                <a:ea typeface="宋体" pitchFamily="2" charset="-122"/>
              </a:endParaRPr>
            </a:p>
          </p:txBody>
        </p:sp>
        <p:sp>
          <p:nvSpPr>
            <p:cNvPr id="59" name="Freeform 5">
              <a:extLst>
                <a:ext uri="{FF2B5EF4-FFF2-40B4-BE49-F238E27FC236}">
                  <a16:creationId xmlns:a16="http://schemas.microsoft.com/office/drawing/2014/main" id="{21F73D99-E9B3-47FC-B1C1-405E64D070F9}"/>
                </a:ext>
              </a:extLst>
            </p:cNvPr>
            <p:cNvSpPr>
              <a:spLocks noEditPoints="1"/>
            </p:cNvSpPr>
            <p:nvPr/>
          </p:nvSpPr>
          <p:spPr bwMode="auto">
            <a:xfrm>
              <a:off x="1283925" y="2192354"/>
              <a:ext cx="284390" cy="433025"/>
            </a:xfrm>
            <a:custGeom>
              <a:avLst/>
              <a:gdLst>
                <a:gd name="T0" fmla="*/ 574 w 574"/>
                <a:gd name="T1" fmla="*/ 272 h 874"/>
                <a:gd name="T2" fmla="*/ 568 w 574"/>
                <a:gd name="T3" fmla="*/ 229 h 874"/>
                <a:gd name="T4" fmla="*/ 551 w 574"/>
                <a:gd name="T5" fmla="*/ 175 h 874"/>
                <a:gd name="T6" fmla="*/ 509 w 574"/>
                <a:gd name="T7" fmla="*/ 105 h 874"/>
                <a:gd name="T8" fmla="*/ 448 w 574"/>
                <a:gd name="T9" fmla="*/ 48 h 874"/>
                <a:gd name="T10" fmla="*/ 373 w 574"/>
                <a:gd name="T11" fmla="*/ 13 h 874"/>
                <a:gd name="T12" fmla="*/ 331 w 574"/>
                <a:gd name="T13" fmla="*/ 4 h 874"/>
                <a:gd name="T14" fmla="*/ 288 w 574"/>
                <a:gd name="T15" fmla="*/ 0 h 874"/>
                <a:gd name="T16" fmla="*/ 258 w 574"/>
                <a:gd name="T17" fmla="*/ 1 h 874"/>
                <a:gd name="T18" fmla="*/ 216 w 574"/>
                <a:gd name="T19" fmla="*/ 8 h 874"/>
                <a:gd name="T20" fmla="*/ 150 w 574"/>
                <a:gd name="T21" fmla="*/ 34 h 874"/>
                <a:gd name="T22" fmla="*/ 85 w 574"/>
                <a:gd name="T23" fmla="*/ 83 h 874"/>
                <a:gd name="T24" fmla="*/ 36 w 574"/>
                <a:gd name="T25" fmla="*/ 150 h 874"/>
                <a:gd name="T26" fmla="*/ 10 w 574"/>
                <a:gd name="T27" fmla="*/ 215 h 874"/>
                <a:gd name="T28" fmla="*/ 3 w 574"/>
                <a:gd name="T29" fmla="*/ 257 h 874"/>
                <a:gd name="T30" fmla="*/ 0 w 574"/>
                <a:gd name="T31" fmla="*/ 286 h 874"/>
                <a:gd name="T32" fmla="*/ 5 w 574"/>
                <a:gd name="T33" fmla="*/ 339 h 874"/>
                <a:gd name="T34" fmla="*/ 19 w 574"/>
                <a:gd name="T35" fmla="*/ 387 h 874"/>
                <a:gd name="T36" fmla="*/ 32 w 574"/>
                <a:gd name="T37" fmla="*/ 418 h 874"/>
                <a:gd name="T38" fmla="*/ 41 w 574"/>
                <a:gd name="T39" fmla="*/ 434 h 874"/>
                <a:gd name="T40" fmla="*/ 534 w 574"/>
                <a:gd name="T41" fmla="*/ 434 h 874"/>
                <a:gd name="T42" fmla="*/ 542 w 574"/>
                <a:gd name="T43" fmla="*/ 418 h 874"/>
                <a:gd name="T44" fmla="*/ 556 w 574"/>
                <a:gd name="T45" fmla="*/ 387 h 874"/>
                <a:gd name="T46" fmla="*/ 569 w 574"/>
                <a:gd name="T47" fmla="*/ 339 h 874"/>
                <a:gd name="T48" fmla="*/ 574 w 574"/>
                <a:gd name="T49" fmla="*/ 286 h 874"/>
                <a:gd name="T50" fmla="*/ 288 w 574"/>
                <a:gd name="T51" fmla="*/ 471 h 874"/>
                <a:gd name="T52" fmla="*/ 233 w 574"/>
                <a:gd name="T53" fmla="*/ 463 h 874"/>
                <a:gd name="T54" fmla="*/ 184 w 574"/>
                <a:gd name="T55" fmla="*/ 440 h 874"/>
                <a:gd name="T56" fmla="*/ 145 w 574"/>
                <a:gd name="T57" fmla="*/ 405 h 874"/>
                <a:gd name="T58" fmla="*/ 118 w 574"/>
                <a:gd name="T59" fmla="*/ 359 h 874"/>
                <a:gd name="T60" fmla="*/ 104 w 574"/>
                <a:gd name="T61" fmla="*/ 305 h 874"/>
                <a:gd name="T62" fmla="*/ 104 w 574"/>
                <a:gd name="T63" fmla="*/ 267 h 874"/>
                <a:gd name="T64" fmla="*/ 118 w 574"/>
                <a:gd name="T65" fmla="*/ 215 h 874"/>
                <a:gd name="T66" fmla="*/ 145 w 574"/>
                <a:gd name="T67" fmla="*/ 169 h 874"/>
                <a:gd name="T68" fmla="*/ 184 w 574"/>
                <a:gd name="T69" fmla="*/ 134 h 874"/>
                <a:gd name="T70" fmla="*/ 233 w 574"/>
                <a:gd name="T71" fmla="*/ 110 h 874"/>
                <a:gd name="T72" fmla="*/ 288 w 574"/>
                <a:gd name="T73" fmla="*/ 102 h 874"/>
                <a:gd name="T74" fmla="*/ 325 w 574"/>
                <a:gd name="T75" fmla="*/ 106 h 874"/>
                <a:gd name="T76" fmla="*/ 376 w 574"/>
                <a:gd name="T77" fmla="*/ 124 h 874"/>
                <a:gd name="T78" fmla="*/ 418 w 574"/>
                <a:gd name="T79" fmla="*/ 156 h 874"/>
                <a:gd name="T80" fmla="*/ 449 w 574"/>
                <a:gd name="T81" fmla="*/ 198 h 874"/>
                <a:gd name="T82" fmla="*/ 468 w 574"/>
                <a:gd name="T83" fmla="*/ 250 h 874"/>
                <a:gd name="T84" fmla="*/ 472 w 574"/>
                <a:gd name="T85" fmla="*/ 286 h 874"/>
                <a:gd name="T86" fmla="*/ 464 w 574"/>
                <a:gd name="T87" fmla="*/ 341 h 874"/>
                <a:gd name="T88" fmla="*/ 441 w 574"/>
                <a:gd name="T89" fmla="*/ 389 h 874"/>
                <a:gd name="T90" fmla="*/ 405 w 574"/>
                <a:gd name="T91" fmla="*/ 429 h 874"/>
                <a:gd name="T92" fmla="*/ 359 w 574"/>
                <a:gd name="T93" fmla="*/ 457 h 874"/>
                <a:gd name="T94" fmla="*/ 306 w 574"/>
                <a:gd name="T95" fmla="*/ 47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874">
                  <a:moveTo>
                    <a:pt x="574" y="286"/>
                  </a:moveTo>
                  <a:lnTo>
                    <a:pt x="574" y="286"/>
                  </a:lnTo>
                  <a:lnTo>
                    <a:pt x="574" y="272"/>
                  </a:lnTo>
                  <a:lnTo>
                    <a:pt x="573" y="257"/>
                  </a:lnTo>
                  <a:lnTo>
                    <a:pt x="571" y="243"/>
                  </a:lnTo>
                  <a:lnTo>
                    <a:pt x="568" y="229"/>
                  </a:lnTo>
                  <a:lnTo>
                    <a:pt x="566" y="215"/>
                  </a:lnTo>
                  <a:lnTo>
                    <a:pt x="561" y="202"/>
                  </a:lnTo>
                  <a:lnTo>
                    <a:pt x="551" y="175"/>
                  </a:lnTo>
                  <a:lnTo>
                    <a:pt x="540" y="150"/>
                  </a:lnTo>
                  <a:lnTo>
                    <a:pt x="526" y="127"/>
                  </a:lnTo>
                  <a:lnTo>
                    <a:pt x="509" y="105"/>
                  </a:lnTo>
                  <a:lnTo>
                    <a:pt x="491" y="83"/>
                  </a:lnTo>
                  <a:lnTo>
                    <a:pt x="469" y="66"/>
                  </a:lnTo>
                  <a:lnTo>
                    <a:pt x="448" y="48"/>
                  </a:lnTo>
                  <a:lnTo>
                    <a:pt x="424" y="34"/>
                  </a:lnTo>
                  <a:lnTo>
                    <a:pt x="399" y="22"/>
                  </a:lnTo>
                  <a:lnTo>
                    <a:pt x="373" y="13"/>
                  </a:lnTo>
                  <a:lnTo>
                    <a:pt x="359" y="8"/>
                  </a:lnTo>
                  <a:lnTo>
                    <a:pt x="345" y="6"/>
                  </a:lnTo>
                  <a:lnTo>
                    <a:pt x="331" y="4"/>
                  </a:lnTo>
                  <a:lnTo>
                    <a:pt x="317" y="1"/>
                  </a:lnTo>
                  <a:lnTo>
                    <a:pt x="302" y="0"/>
                  </a:lnTo>
                  <a:lnTo>
                    <a:pt x="288" y="0"/>
                  </a:lnTo>
                  <a:lnTo>
                    <a:pt x="288" y="0"/>
                  </a:lnTo>
                  <a:lnTo>
                    <a:pt x="272" y="0"/>
                  </a:lnTo>
                  <a:lnTo>
                    <a:pt x="258" y="1"/>
                  </a:lnTo>
                  <a:lnTo>
                    <a:pt x="244" y="4"/>
                  </a:lnTo>
                  <a:lnTo>
                    <a:pt x="230" y="6"/>
                  </a:lnTo>
                  <a:lnTo>
                    <a:pt x="216" y="8"/>
                  </a:lnTo>
                  <a:lnTo>
                    <a:pt x="202" y="13"/>
                  </a:lnTo>
                  <a:lnTo>
                    <a:pt x="176" y="22"/>
                  </a:lnTo>
                  <a:lnTo>
                    <a:pt x="150" y="34"/>
                  </a:lnTo>
                  <a:lnTo>
                    <a:pt x="127" y="48"/>
                  </a:lnTo>
                  <a:lnTo>
                    <a:pt x="105" y="66"/>
                  </a:lnTo>
                  <a:lnTo>
                    <a:pt x="85" y="83"/>
                  </a:lnTo>
                  <a:lnTo>
                    <a:pt x="66" y="105"/>
                  </a:lnTo>
                  <a:lnTo>
                    <a:pt x="50" y="127"/>
                  </a:lnTo>
                  <a:lnTo>
                    <a:pt x="36" y="150"/>
                  </a:lnTo>
                  <a:lnTo>
                    <a:pt x="23" y="175"/>
                  </a:lnTo>
                  <a:lnTo>
                    <a:pt x="13" y="202"/>
                  </a:lnTo>
                  <a:lnTo>
                    <a:pt x="10" y="215"/>
                  </a:lnTo>
                  <a:lnTo>
                    <a:pt x="6" y="229"/>
                  </a:lnTo>
                  <a:lnTo>
                    <a:pt x="4" y="243"/>
                  </a:lnTo>
                  <a:lnTo>
                    <a:pt x="3" y="257"/>
                  </a:lnTo>
                  <a:lnTo>
                    <a:pt x="2" y="272"/>
                  </a:lnTo>
                  <a:lnTo>
                    <a:pt x="0" y="286"/>
                  </a:lnTo>
                  <a:lnTo>
                    <a:pt x="0" y="286"/>
                  </a:lnTo>
                  <a:lnTo>
                    <a:pt x="2" y="304"/>
                  </a:lnTo>
                  <a:lnTo>
                    <a:pt x="3" y="321"/>
                  </a:lnTo>
                  <a:lnTo>
                    <a:pt x="5" y="339"/>
                  </a:lnTo>
                  <a:lnTo>
                    <a:pt x="9" y="355"/>
                  </a:lnTo>
                  <a:lnTo>
                    <a:pt x="13" y="372"/>
                  </a:lnTo>
                  <a:lnTo>
                    <a:pt x="19" y="387"/>
                  </a:lnTo>
                  <a:lnTo>
                    <a:pt x="25" y="402"/>
                  </a:lnTo>
                  <a:lnTo>
                    <a:pt x="32" y="418"/>
                  </a:lnTo>
                  <a:lnTo>
                    <a:pt x="32" y="418"/>
                  </a:lnTo>
                  <a:lnTo>
                    <a:pt x="33" y="420"/>
                  </a:lnTo>
                  <a:lnTo>
                    <a:pt x="33" y="420"/>
                  </a:lnTo>
                  <a:lnTo>
                    <a:pt x="41" y="434"/>
                  </a:lnTo>
                  <a:lnTo>
                    <a:pt x="288" y="874"/>
                  </a:lnTo>
                  <a:lnTo>
                    <a:pt x="534" y="434"/>
                  </a:lnTo>
                  <a:lnTo>
                    <a:pt x="534" y="434"/>
                  </a:lnTo>
                  <a:lnTo>
                    <a:pt x="541" y="420"/>
                  </a:lnTo>
                  <a:lnTo>
                    <a:pt x="542" y="418"/>
                  </a:lnTo>
                  <a:lnTo>
                    <a:pt x="542" y="418"/>
                  </a:lnTo>
                  <a:lnTo>
                    <a:pt x="542" y="418"/>
                  </a:lnTo>
                  <a:lnTo>
                    <a:pt x="549" y="402"/>
                  </a:lnTo>
                  <a:lnTo>
                    <a:pt x="556" y="387"/>
                  </a:lnTo>
                  <a:lnTo>
                    <a:pt x="561" y="372"/>
                  </a:lnTo>
                  <a:lnTo>
                    <a:pt x="566" y="355"/>
                  </a:lnTo>
                  <a:lnTo>
                    <a:pt x="569" y="339"/>
                  </a:lnTo>
                  <a:lnTo>
                    <a:pt x="573" y="321"/>
                  </a:lnTo>
                  <a:lnTo>
                    <a:pt x="574" y="304"/>
                  </a:lnTo>
                  <a:lnTo>
                    <a:pt x="574" y="286"/>
                  </a:lnTo>
                  <a:lnTo>
                    <a:pt x="574" y="286"/>
                  </a:lnTo>
                  <a:close/>
                  <a:moveTo>
                    <a:pt x="288" y="471"/>
                  </a:moveTo>
                  <a:lnTo>
                    <a:pt x="288" y="471"/>
                  </a:lnTo>
                  <a:lnTo>
                    <a:pt x="269" y="470"/>
                  </a:lnTo>
                  <a:lnTo>
                    <a:pt x="250" y="468"/>
                  </a:lnTo>
                  <a:lnTo>
                    <a:pt x="233" y="463"/>
                  </a:lnTo>
                  <a:lnTo>
                    <a:pt x="215" y="457"/>
                  </a:lnTo>
                  <a:lnTo>
                    <a:pt x="200" y="449"/>
                  </a:lnTo>
                  <a:lnTo>
                    <a:pt x="184" y="440"/>
                  </a:lnTo>
                  <a:lnTo>
                    <a:pt x="170" y="429"/>
                  </a:lnTo>
                  <a:lnTo>
                    <a:pt x="156" y="418"/>
                  </a:lnTo>
                  <a:lnTo>
                    <a:pt x="145" y="405"/>
                  </a:lnTo>
                  <a:lnTo>
                    <a:pt x="134" y="389"/>
                  </a:lnTo>
                  <a:lnTo>
                    <a:pt x="125" y="374"/>
                  </a:lnTo>
                  <a:lnTo>
                    <a:pt x="118" y="359"/>
                  </a:lnTo>
                  <a:lnTo>
                    <a:pt x="111" y="341"/>
                  </a:lnTo>
                  <a:lnTo>
                    <a:pt x="106" y="324"/>
                  </a:lnTo>
                  <a:lnTo>
                    <a:pt x="104" y="305"/>
                  </a:lnTo>
                  <a:lnTo>
                    <a:pt x="102" y="286"/>
                  </a:lnTo>
                  <a:lnTo>
                    <a:pt x="102" y="286"/>
                  </a:lnTo>
                  <a:lnTo>
                    <a:pt x="104" y="267"/>
                  </a:lnTo>
                  <a:lnTo>
                    <a:pt x="106" y="250"/>
                  </a:lnTo>
                  <a:lnTo>
                    <a:pt x="111" y="231"/>
                  </a:lnTo>
                  <a:lnTo>
                    <a:pt x="118" y="215"/>
                  </a:lnTo>
                  <a:lnTo>
                    <a:pt x="125" y="198"/>
                  </a:lnTo>
                  <a:lnTo>
                    <a:pt x="134" y="183"/>
                  </a:lnTo>
                  <a:lnTo>
                    <a:pt x="145" y="169"/>
                  </a:lnTo>
                  <a:lnTo>
                    <a:pt x="156" y="156"/>
                  </a:lnTo>
                  <a:lnTo>
                    <a:pt x="170" y="144"/>
                  </a:lnTo>
                  <a:lnTo>
                    <a:pt x="184" y="134"/>
                  </a:lnTo>
                  <a:lnTo>
                    <a:pt x="200" y="124"/>
                  </a:lnTo>
                  <a:lnTo>
                    <a:pt x="215" y="116"/>
                  </a:lnTo>
                  <a:lnTo>
                    <a:pt x="233" y="110"/>
                  </a:lnTo>
                  <a:lnTo>
                    <a:pt x="250" y="106"/>
                  </a:lnTo>
                  <a:lnTo>
                    <a:pt x="269" y="102"/>
                  </a:lnTo>
                  <a:lnTo>
                    <a:pt x="288" y="102"/>
                  </a:lnTo>
                  <a:lnTo>
                    <a:pt x="288" y="102"/>
                  </a:lnTo>
                  <a:lnTo>
                    <a:pt x="306" y="102"/>
                  </a:lnTo>
                  <a:lnTo>
                    <a:pt x="325" y="106"/>
                  </a:lnTo>
                  <a:lnTo>
                    <a:pt x="343" y="110"/>
                  </a:lnTo>
                  <a:lnTo>
                    <a:pt x="359" y="116"/>
                  </a:lnTo>
                  <a:lnTo>
                    <a:pt x="376" y="124"/>
                  </a:lnTo>
                  <a:lnTo>
                    <a:pt x="391" y="134"/>
                  </a:lnTo>
                  <a:lnTo>
                    <a:pt x="405" y="144"/>
                  </a:lnTo>
                  <a:lnTo>
                    <a:pt x="418" y="156"/>
                  </a:lnTo>
                  <a:lnTo>
                    <a:pt x="430" y="169"/>
                  </a:lnTo>
                  <a:lnTo>
                    <a:pt x="441" y="183"/>
                  </a:lnTo>
                  <a:lnTo>
                    <a:pt x="449" y="198"/>
                  </a:lnTo>
                  <a:lnTo>
                    <a:pt x="458" y="215"/>
                  </a:lnTo>
                  <a:lnTo>
                    <a:pt x="464" y="231"/>
                  </a:lnTo>
                  <a:lnTo>
                    <a:pt x="468" y="250"/>
                  </a:lnTo>
                  <a:lnTo>
                    <a:pt x="472" y="267"/>
                  </a:lnTo>
                  <a:lnTo>
                    <a:pt x="472" y="286"/>
                  </a:lnTo>
                  <a:lnTo>
                    <a:pt x="472" y="286"/>
                  </a:lnTo>
                  <a:lnTo>
                    <a:pt x="472" y="305"/>
                  </a:lnTo>
                  <a:lnTo>
                    <a:pt x="468" y="324"/>
                  </a:lnTo>
                  <a:lnTo>
                    <a:pt x="464" y="341"/>
                  </a:lnTo>
                  <a:lnTo>
                    <a:pt x="458" y="359"/>
                  </a:lnTo>
                  <a:lnTo>
                    <a:pt x="449" y="374"/>
                  </a:lnTo>
                  <a:lnTo>
                    <a:pt x="441" y="389"/>
                  </a:lnTo>
                  <a:lnTo>
                    <a:pt x="430" y="405"/>
                  </a:lnTo>
                  <a:lnTo>
                    <a:pt x="418" y="418"/>
                  </a:lnTo>
                  <a:lnTo>
                    <a:pt x="405" y="429"/>
                  </a:lnTo>
                  <a:lnTo>
                    <a:pt x="391" y="440"/>
                  </a:lnTo>
                  <a:lnTo>
                    <a:pt x="376" y="449"/>
                  </a:lnTo>
                  <a:lnTo>
                    <a:pt x="359" y="457"/>
                  </a:lnTo>
                  <a:lnTo>
                    <a:pt x="343" y="463"/>
                  </a:lnTo>
                  <a:lnTo>
                    <a:pt x="325" y="468"/>
                  </a:lnTo>
                  <a:lnTo>
                    <a:pt x="306" y="470"/>
                  </a:lnTo>
                  <a:lnTo>
                    <a:pt x="288" y="471"/>
                  </a:lnTo>
                  <a:lnTo>
                    <a:pt x="288" y="471"/>
                  </a:lnTo>
                  <a:close/>
                </a:path>
              </a:pathLst>
            </a:custGeom>
            <a:solidFill>
              <a:srgbClr val="583F98"/>
            </a:solidFill>
            <a:ln>
              <a:noFill/>
            </a:ln>
          </p:spPr>
          <p:txBody>
            <a:bodyPr vert="horz" wrap="square" lIns="162560" tIns="81280" rIns="162560" bIns="81280" numCol="1" anchor="t" anchorCtr="0" compatLnSpc="1">
              <a:prstTxWarp prst="textNoShape">
                <a:avLst/>
              </a:prstTxWarp>
            </a:bodyPr>
            <a:lstStyle/>
            <a:p>
              <a:pPr defTabSz="1625519">
                <a:defRPr/>
              </a:pPr>
              <a:endParaRPr lang="fr-FR" sz="1600" kern="0">
                <a:solidFill>
                  <a:srgbClr val="4C4F56"/>
                </a:solidFill>
                <a:latin typeface="Marianne"/>
              </a:endParaRPr>
            </a:p>
          </p:txBody>
        </p:sp>
        <p:sp>
          <p:nvSpPr>
            <p:cNvPr id="60" name="Freeform 5">
              <a:extLst>
                <a:ext uri="{FF2B5EF4-FFF2-40B4-BE49-F238E27FC236}">
                  <a16:creationId xmlns:a16="http://schemas.microsoft.com/office/drawing/2014/main" id="{6482F329-B20D-410D-A759-27AB49093F2D}"/>
                </a:ext>
              </a:extLst>
            </p:cNvPr>
            <p:cNvSpPr>
              <a:spLocks noEditPoints="1"/>
            </p:cNvSpPr>
            <p:nvPr/>
          </p:nvSpPr>
          <p:spPr bwMode="auto">
            <a:xfrm>
              <a:off x="1814609" y="2680464"/>
              <a:ext cx="284390" cy="433025"/>
            </a:xfrm>
            <a:custGeom>
              <a:avLst/>
              <a:gdLst>
                <a:gd name="T0" fmla="*/ 574 w 574"/>
                <a:gd name="T1" fmla="*/ 272 h 874"/>
                <a:gd name="T2" fmla="*/ 568 w 574"/>
                <a:gd name="T3" fmla="*/ 229 h 874"/>
                <a:gd name="T4" fmla="*/ 551 w 574"/>
                <a:gd name="T5" fmla="*/ 175 h 874"/>
                <a:gd name="T6" fmla="*/ 509 w 574"/>
                <a:gd name="T7" fmla="*/ 105 h 874"/>
                <a:gd name="T8" fmla="*/ 448 w 574"/>
                <a:gd name="T9" fmla="*/ 48 h 874"/>
                <a:gd name="T10" fmla="*/ 373 w 574"/>
                <a:gd name="T11" fmla="*/ 13 h 874"/>
                <a:gd name="T12" fmla="*/ 331 w 574"/>
                <a:gd name="T13" fmla="*/ 4 h 874"/>
                <a:gd name="T14" fmla="*/ 288 w 574"/>
                <a:gd name="T15" fmla="*/ 0 h 874"/>
                <a:gd name="T16" fmla="*/ 258 w 574"/>
                <a:gd name="T17" fmla="*/ 1 h 874"/>
                <a:gd name="T18" fmla="*/ 216 w 574"/>
                <a:gd name="T19" fmla="*/ 8 h 874"/>
                <a:gd name="T20" fmla="*/ 150 w 574"/>
                <a:gd name="T21" fmla="*/ 34 h 874"/>
                <a:gd name="T22" fmla="*/ 85 w 574"/>
                <a:gd name="T23" fmla="*/ 83 h 874"/>
                <a:gd name="T24" fmla="*/ 36 w 574"/>
                <a:gd name="T25" fmla="*/ 150 h 874"/>
                <a:gd name="T26" fmla="*/ 10 w 574"/>
                <a:gd name="T27" fmla="*/ 215 h 874"/>
                <a:gd name="T28" fmla="*/ 3 w 574"/>
                <a:gd name="T29" fmla="*/ 257 h 874"/>
                <a:gd name="T30" fmla="*/ 0 w 574"/>
                <a:gd name="T31" fmla="*/ 286 h 874"/>
                <a:gd name="T32" fmla="*/ 5 w 574"/>
                <a:gd name="T33" fmla="*/ 339 h 874"/>
                <a:gd name="T34" fmla="*/ 19 w 574"/>
                <a:gd name="T35" fmla="*/ 387 h 874"/>
                <a:gd name="T36" fmla="*/ 32 w 574"/>
                <a:gd name="T37" fmla="*/ 418 h 874"/>
                <a:gd name="T38" fmla="*/ 41 w 574"/>
                <a:gd name="T39" fmla="*/ 434 h 874"/>
                <a:gd name="T40" fmla="*/ 534 w 574"/>
                <a:gd name="T41" fmla="*/ 434 h 874"/>
                <a:gd name="T42" fmla="*/ 542 w 574"/>
                <a:gd name="T43" fmla="*/ 418 h 874"/>
                <a:gd name="T44" fmla="*/ 556 w 574"/>
                <a:gd name="T45" fmla="*/ 387 h 874"/>
                <a:gd name="T46" fmla="*/ 569 w 574"/>
                <a:gd name="T47" fmla="*/ 339 h 874"/>
                <a:gd name="T48" fmla="*/ 574 w 574"/>
                <a:gd name="T49" fmla="*/ 286 h 874"/>
                <a:gd name="T50" fmla="*/ 288 w 574"/>
                <a:gd name="T51" fmla="*/ 471 h 874"/>
                <a:gd name="T52" fmla="*/ 233 w 574"/>
                <a:gd name="T53" fmla="*/ 463 h 874"/>
                <a:gd name="T54" fmla="*/ 184 w 574"/>
                <a:gd name="T55" fmla="*/ 440 h 874"/>
                <a:gd name="T56" fmla="*/ 145 w 574"/>
                <a:gd name="T57" fmla="*/ 405 h 874"/>
                <a:gd name="T58" fmla="*/ 118 w 574"/>
                <a:gd name="T59" fmla="*/ 359 h 874"/>
                <a:gd name="T60" fmla="*/ 104 w 574"/>
                <a:gd name="T61" fmla="*/ 305 h 874"/>
                <a:gd name="T62" fmla="*/ 104 w 574"/>
                <a:gd name="T63" fmla="*/ 267 h 874"/>
                <a:gd name="T64" fmla="*/ 118 w 574"/>
                <a:gd name="T65" fmla="*/ 215 h 874"/>
                <a:gd name="T66" fmla="*/ 145 w 574"/>
                <a:gd name="T67" fmla="*/ 169 h 874"/>
                <a:gd name="T68" fmla="*/ 184 w 574"/>
                <a:gd name="T69" fmla="*/ 134 h 874"/>
                <a:gd name="T70" fmla="*/ 233 w 574"/>
                <a:gd name="T71" fmla="*/ 110 h 874"/>
                <a:gd name="T72" fmla="*/ 288 w 574"/>
                <a:gd name="T73" fmla="*/ 102 h 874"/>
                <a:gd name="T74" fmla="*/ 325 w 574"/>
                <a:gd name="T75" fmla="*/ 106 h 874"/>
                <a:gd name="T76" fmla="*/ 376 w 574"/>
                <a:gd name="T77" fmla="*/ 124 h 874"/>
                <a:gd name="T78" fmla="*/ 418 w 574"/>
                <a:gd name="T79" fmla="*/ 156 h 874"/>
                <a:gd name="T80" fmla="*/ 449 w 574"/>
                <a:gd name="T81" fmla="*/ 198 h 874"/>
                <a:gd name="T82" fmla="*/ 468 w 574"/>
                <a:gd name="T83" fmla="*/ 250 h 874"/>
                <a:gd name="T84" fmla="*/ 472 w 574"/>
                <a:gd name="T85" fmla="*/ 286 h 874"/>
                <a:gd name="T86" fmla="*/ 464 w 574"/>
                <a:gd name="T87" fmla="*/ 341 h 874"/>
                <a:gd name="T88" fmla="*/ 441 w 574"/>
                <a:gd name="T89" fmla="*/ 389 h 874"/>
                <a:gd name="T90" fmla="*/ 405 w 574"/>
                <a:gd name="T91" fmla="*/ 429 h 874"/>
                <a:gd name="T92" fmla="*/ 359 w 574"/>
                <a:gd name="T93" fmla="*/ 457 h 874"/>
                <a:gd name="T94" fmla="*/ 306 w 574"/>
                <a:gd name="T95" fmla="*/ 47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874">
                  <a:moveTo>
                    <a:pt x="574" y="286"/>
                  </a:moveTo>
                  <a:lnTo>
                    <a:pt x="574" y="286"/>
                  </a:lnTo>
                  <a:lnTo>
                    <a:pt x="574" y="272"/>
                  </a:lnTo>
                  <a:lnTo>
                    <a:pt x="573" y="257"/>
                  </a:lnTo>
                  <a:lnTo>
                    <a:pt x="571" y="243"/>
                  </a:lnTo>
                  <a:lnTo>
                    <a:pt x="568" y="229"/>
                  </a:lnTo>
                  <a:lnTo>
                    <a:pt x="566" y="215"/>
                  </a:lnTo>
                  <a:lnTo>
                    <a:pt x="561" y="202"/>
                  </a:lnTo>
                  <a:lnTo>
                    <a:pt x="551" y="175"/>
                  </a:lnTo>
                  <a:lnTo>
                    <a:pt x="540" y="150"/>
                  </a:lnTo>
                  <a:lnTo>
                    <a:pt x="526" y="127"/>
                  </a:lnTo>
                  <a:lnTo>
                    <a:pt x="509" y="105"/>
                  </a:lnTo>
                  <a:lnTo>
                    <a:pt x="491" y="83"/>
                  </a:lnTo>
                  <a:lnTo>
                    <a:pt x="469" y="66"/>
                  </a:lnTo>
                  <a:lnTo>
                    <a:pt x="448" y="48"/>
                  </a:lnTo>
                  <a:lnTo>
                    <a:pt x="424" y="34"/>
                  </a:lnTo>
                  <a:lnTo>
                    <a:pt x="399" y="22"/>
                  </a:lnTo>
                  <a:lnTo>
                    <a:pt x="373" y="13"/>
                  </a:lnTo>
                  <a:lnTo>
                    <a:pt x="359" y="8"/>
                  </a:lnTo>
                  <a:lnTo>
                    <a:pt x="345" y="6"/>
                  </a:lnTo>
                  <a:lnTo>
                    <a:pt x="331" y="4"/>
                  </a:lnTo>
                  <a:lnTo>
                    <a:pt x="317" y="1"/>
                  </a:lnTo>
                  <a:lnTo>
                    <a:pt x="302" y="0"/>
                  </a:lnTo>
                  <a:lnTo>
                    <a:pt x="288" y="0"/>
                  </a:lnTo>
                  <a:lnTo>
                    <a:pt x="288" y="0"/>
                  </a:lnTo>
                  <a:lnTo>
                    <a:pt x="272" y="0"/>
                  </a:lnTo>
                  <a:lnTo>
                    <a:pt x="258" y="1"/>
                  </a:lnTo>
                  <a:lnTo>
                    <a:pt x="244" y="4"/>
                  </a:lnTo>
                  <a:lnTo>
                    <a:pt x="230" y="6"/>
                  </a:lnTo>
                  <a:lnTo>
                    <a:pt x="216" y="8"/>
                  </a:lnTo>
                  <a:lnTo>
                    <a:pt x="202" y="13"/>
                  </a:lnTo>
                  <a:lnTo>
                    <a:pt x="176" y="22"/>
                  </a:lnTo>
                  <a:lnTo>
                    <a:pt x="150" y="34"/>
                  </a:lnTo>
                  <a:lnTo>
                    <a:pt x="127" y="48"/>
                  </a:lnTo>
                  <a:lnTo>
                    <a:pt x="105" y="66"/>
                  </a:lnTo>
                  <a:lnTo>
                    <a:pt x="85" y="83"/>
                  </a:lnTo>
                  <a:lnTo>
                    <a:pt x="66" y="105"/>
                  </a:lnTo>
                  <a:lnTo>
                    <a:pt x="50" y="127"/>
                  </a:lnTo>
                  <a:lnTo>
                    <a:pt x="36" y="150"/>
                  </a:lnTo>
                  <a:lnTo>
                    <a:pt x="23" y="175"/>
                  </a:lnTo>
                  <a:lnTo>
                    <a:pt x="13" y="202"/>
                  </a:lnTo>
                  <a:lnTo>
                    <a:pt x="10" y="215"/>
                  </a:lnTo>
                  <a:lnTo>
                    <a:pt x="6" y="229"/>
                  </a:lnTo>
                  <a:lnTo>
                    <a:pt x="4" y="243"/>
                  </a:lnTo>
                  <a:lnTo>
                    <a:pt x="3" y="257"/>
                  </a:lnTo>
                  <a:lnTo>
                    <a:pt x="2" y="272"/>
                  </a:lnTo>
                  <a:lnTo>
                    <a:pt x="0" y="286"/>
                  </a:lnTo>
                  <a:lnTo>
                    <a:pt x="0" y="286"/>
                  </a:lnTo>
                  <a:lnTo>
                    <a:pt x="2" y="304"/>
                  </a:lnTo>
                  <a:lnTo>
                    <a:pt x="3" y="321"/>
                  </a:lnTo>
                  <a:lnTo>
                    <a:pt x="5" y="339"/>
                  </a:lnTo>
                  <a:lnTo>
                    <a:pt x="9" y="355"/>
                  </a:lnTo>
                  <a:lnTo>
                    <a:pt x="13" y="372"/>
                  </a:lnTo>
                  <a:lnTo>
                    <a:pt x="19" y="387"/>
                  </a:lnTo>
                  <a:lnTo>
                    <a:pt x="25" y="402"/>
                  </a:lnTo>
                  <a:lnTo>
                    <a:pt x="32" y="418"/>
                  </a:lnTo>
                  <a:lnTo>
                    <a:pt x="32" y="418"/>
                  </a:lnTo>
                  <a:lnTo>
                    <a:pt x="33" y="420"/>
                  </a:lnTo>
                  <a:lnTo>
                    <a:pt x="33" y="420"/>
                  </a:lnTo>
                  <a:lnTo>
                    <a:pt x="41" y="434"/>
                  </a:lnTo>
                  <a:lnTo>
                    <a:pt x="288" y="874"/>
                  </a:lnTo>
                  <a:lnTo>
                    <a:pt x="534" y="434"/>
                  </a:lnTo>
                  <a:lnTo>
                    <a:pt x="534" y="434"/>
                  </a:lnTo>
                  <a:lnTo>
                    <a:pt x="541" y="420"/>
                  </a:lnTo>
                  <a:lnTo>
                    <a:pt x="542" y="418"/>
                  </a:lnTo>
                  <a:lnTo>
                    <a:pt x="542" y="418"/>
                  </a:lnTo>
                  <a:lnTo>
                    <a:pt x="542" y="418"/>
                  </a:lnTo>
                  <a:lnTo>
                    <a:pt x="549" y="402"/>
                  </a:lnTo>
                  <a:lnTo>
                    <a:pt x="556" y="387"/>
                  </a:lnTo>
                  <a:lnTo>
                    <a:pt x="561" y="372"/>
                  </a:lnTo>
                  <a:lnTo>
                    <a:pt x="566" y="355"/>
                  </a:lnTo>
                  <a:lnTo>
                    <a:pt x="569" y="339"/>
                  </a:lnTo>
                  <a:lnTo>
                    <a:pt x="573" y="321"/>
                  </a:lnTo>
                  <a:lnTo>
                    <a:pt x="574" y="304"/>
                  </a:lnTo>
                  <a:lnTo>
                    <a:pt x="574" y="286"/>
                  </a:lnTo>
                  <a:lnTo>
                    <a:pt x="574" y="286"/>
                  </a:lnTo>
                  <a:close/>
                  <a:moveTo>
                    <a:pt x="288" y="471"/>
                  </a:moveTo>
                  <a:lnTo>
                    <a:pt x="288" y="471"/>
                  </a:lnTo>
                  <a:lnTo>
                    <a:pt x="269" y="470"/>
                  </a:lnTo>
                  <a:lnTo>
                    <a:pt x="250" y="468"/>
                  </a:lnTo>
                  <a:lnTo>
                    <a:pt x="233" y="463"/>
                  </a:lnTo>
                  <a:lnTo>
                    <a:pt x="215" y="457"/>
                  </a:lnTo>
                  <a:lnTo>
                    <a:pt x="200" y="449"/>
                  </a:lnTo>
                  <a:lnTo>
                    <a:pt x="184" y="440"/>
                  </a:lnTo>
                  <a:lnTo>
                    <a:pt x="170" y="429"/>
                  </a:lnTo>
                  <a:lnTo>
                    <a:pt x="156" y="418"/>
                  </a:lnTo>
                  <a:lnTo>
                    <a:pt x="145" y="405"/>
                  </a:lnTo>
                  <a:lnTo>
                    <a:pt x="134" y="389"/>
                  </a:lnTo>
                  <a:lnTo>
                    <a:pt x="125" y="374"/>
                  </a:lnTo>
                  <a:lnTo>
                    <a:pt x="118" y="359"/>
                  </a:lnTo>
                  <a:lnTo>
                    <a:pt x="111" y="341"/>
                  </a:lnTo>
                  <a:lnTo>
                    <a:pt x="106" y="324"/>
                  </a:lnTo>
                  <a:lnTo>
                    <a:pt x="104" y="305"/>
                  </a:lnTo>
                  <a:lnTo>
                    <a:pt x="102" y="286"/>
                  </a:lnTo>
                  <a:lnTo>
                    <a:pt x="102" y="286"/>
                  </a:lnTo>
                  <a:lnTo>
                    <a:pt x="104" y="267"/>
                  </a:lnTo>
                  <a:lnTo>
                    <a:pt x="106" y="250"/>
                  </a:lnTo>
                  <a:lnTo>
                    <a:pt x="111" y="231"/>
                  </a:lnTo>
                  <a:lnTo>
                    <a:pt x="118" y="215"/>
                  </a:lnTo>
                  <a:lnTo>
                    <a:pt x="125" y="198"/>
                  </a:lnTo>
                  <a:lnTo>
                    <a:pt x="134" y="183"/>
                  </a:lnTo>
                  <a:lnTo>
                    <a:pt x="145" y="169"/>
                  </a:lnTo>
                  <a:lnTo>
                    <a:pt x="156" y="156"/>
                  </a:lnTo>
                  <a:lnTo>
                    <a:pt x="170" y="144"/>
                  </a:lnTo>
                  <a:lnTo>
                    <a:pt x="184" y="134"/>
                  </a:lnTo>
                  <a:lnTo>
                    <a:pt x="200" y="124"/>
                  </a:lnTo>
                  <a:lnTo>
                    <a:pt x="215" y="116"/>
                  </a:lnTo>
                  <a:lnTo>
                    <a:pt x="233" y="110"/>
                  </a:lnTo>
                  <a:lnTo>
                    <a:pt x="250" y="106"/>
                  </a:lnTo>
                  <a:lnTo>
                    <a:pt x="269" y="102"/>
                  </a:lnTo>
                  <a:lnTo>
                    <a:pt x="288" y="102"/>
                  </a:lnTo>
                  <a:lnTo>
                    <a:pt x="288" y="102"/>
                  </a:lnTo>
                  <a:lnTo>
                    <a:pt x="306" y="102"/>
                  </a:lnTo>
                  <a:lnTo>
                    <a:pt x="325" y="106"/>
                  </a:lnTo>
                  <a:lnTo>
                    <a:pt x="343" y="110"/>
                  </a:lnTo>
                  <a:lnTo>
                    <a:pt x="359" y="116"/>
                  </a:lnTo>
                  <a:lnTo>
                    <a:pt x="376" y="124"/>
                  </a:lnTo>
                  <a:lnTo>
                    <a:pt x="391" y="134"/>
                  </a:lnTo>
                  <a:lnTo>
                    <a:pt x="405" y="144"/>
                  </a:lnTo>
                  <a:lnTo>
                    <a:pt x="418" y="156"/>
                  </a:lnTo>
                  <a:lnTo>
                    <a:pt x="430" y="169"/>
                  </a:lnTo>
                  <a:lnTo>
                    <a:pt x="441" y="183"/>
                  </a:lnTo>
                  <a:lnTo>
                    <a:pt x="449" y="198"/>
                  </a:lnTo>
                  <a:lnTo>
                    <a:pt x="458" y="215"/>
                  </a:lnTo>
                  <a:lnTo>
                    <a:pt x="464" y="231"/>
                  </a:lnTo>
                  <a:lnTo>
                    <a:pt x="468" y="250"/>
                  </a:lnTo>
                  <a:lnTo>
                    <a:pt x="472" y="267"/>
                  </a:lnTo>
                  <a:lnTo>
                    <a:pt x="472" y="286"/>
                  </a:lnTo>
                  <a:lnTo>
                    <a:pt x="472" y="286"/>
                  </a:lnTo>
                  <a:lnTo>
                    <a:pt x="472" y="305"/>
                  </a:lnTo>
                  <a:lnTo>
                    <a:pt x="468" y="324"/>
                  </a:lnTo>
                  <a:lnTo>
                    <a:pt x="464" y="341"/>
                  </a:lnTo>
                  <a:lnTo>
                    <a:pt x="458" y="359"/>
                  </a:lnTo>
                  <a:lnTo>
                    <a:pt x="449" y="374"/>
                  </a:lnTo>
                  <a:lnTo>
                    <a:pt x="441" y="389"/>
                  </a:lnTo>
                  <a:lnTo>
                    <a:pt x="430" y="405"/>
                  </a:lnTo>
                  <a:lnTo>
                    <a:pt x="418" y="418"/>
                  </a:lnTo>
                  <a:lnTo>
                    <a:pt x="405" y="429"/>
                  </a:lnTo>
                  <a:lnTo>
                    <a:pt x="391" y="440"/>
                  </a:lnTo>
                  <a:lnTo>
                    <a:pt x="376" y="449"/>
                  </a:lnTo>
                  <a:lnTo>
                    <a:pt x="359" y="457"/>
                  </a:lnTo>
                  <a:lnTo>
                    <a:pt x="343" y="463"/>
                  </a:lnTo>
                  <a:lnTo>
                    <a:pt x="325" y="468"/>
                  </a:lnTo>
                  <a:lnTo>
                    <a:pt x="306" y="470"/>
                  </a:lnTo>
                  <a:lnTo>
                    <a:pt x="288" y="471"/>
                  </a:lnTo>
                  <a:lnTo>
                    <a:pt x="288" y="471"/>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pPr defTabSz="1625519">
                <a:defRPr/>
              </a:pPr>
              <a:endParaRPr lang="fr-FR" sz="1600" kern="0">
                <a:solidFill>
                  <a:srgbClr val="4C4F56"/>
                </a:solidFill>
                <a:latin typeface="Marianne"/>
              </a:endParaRPr>
            </a:p>
          </p:txBody>
        </p:sp>
        <p:sp>
          <p:nvSpPr>
            <p:cNvPr id="61" name="Freeform 5">
              <a:extLst>
                <a:ext uri="{FF2B5EF4-FFF2-40B4-BE49-F238E27FC236}">
                  <a16:creationId xmlns:a16="http://schemas.microsoft.com/office/drawing/2014/main" id="{4A3FDF57-9B8D-4870-9892-400EBD53E2AF}"/>
                </a:ext>
              </a:extLst>
            </p:cNvPr>
            <p:cNvSpPr>
              <a:spLocks noEditPoints="1"/>
            </p:cNvSpPr>
            <p:nvPr/>
          </p:nvSpPr>
          <p:spPr bwMode="auto">
            <a:xfrm>
              <a:off x="1724635" y="1973545"/>
              <a:ext cx="284390" cy="433025"/>
            </a:xfrm>
            <a:custGeom>
              <a:avLst/>
              <a:gdLst>
                <a:gd name="T0" fmla="*/ 574 w 574"/>
                <a:gd name="T1" fmla="*/ 272 h 874"/>
                <a:gd name="T2" fmla="*/ 568 w 574"/>
                <a:gd name="T3" fmla="*/ 229 h 874"/>
                <a:gd name="T4" fmla="*/ 551 w 574"/>
                <a:gd name="T5" fmla="*/ 175 h 874"/>
                <a:gd name="T6" fmla="*/ 509 w 574"/>
                <a:gd name="T7" fmla="*/ 105 h 874"/>
                <a:gd name="T8" fmla="*/ 448 w 574"/>
                <a:gd name="T9" fmla="*/ 48 h 874"/>
                <a:gd name="T10" fmla="*/ 373 w 574"/>
                <a:gd name="T11" fmla="*/ 13 h 874"/>
                <a:gd name="T12" fmla="*/ 331 w 574"/>
                <a:gd name="T13" fmla="*/ 4 h 874"/>
                <a:gd name="T14" fmla="*/ 288 w 574"/>
                <a:gd name="T15" fmla="*/ 0 h 874"/>
                <a:gd name="T16" fmla="*/ 258 w 574"/>
                <a:gd name="T17" fmla="*/ 1 h 874"/>
                <a:gd name="T18" fmla="*/ 216 w 574"/>
                <a:gd name="T19" fmla="*/ 8 h 874"/>
                <a:gd name="T20" fmla="*/ 150 w 574"/>
                <a:gd name="T21" fmla="*/ 34 h 874"/>
                <a:gd name="T22" fmla="*/ 85 w 574"/>
                <a:gd name="T23" fmla="*/ 83 h 874"/>
                <a:gd name="T24" fmla="*/ 36 w 574"/>
                <a:gd name="T25" fmla="*/ 150 h 874"/>
                <a:gd name="T26" fmla="*/ 10 w 574"/>
                <a:gd name="T27" fmla="*/ 215 h 874"/>
                <a:gd name="T28" fmla="*/ 3 w 574"/>
                <a:gd name="T29" fmla="*/ 257 h 874"/>
                <a:gd name="T30" fmla="*/ 0 w 574"/>
                <a:gd name="T31" fmla="*/ 286 h 874"/>
                <a:gd name="T32" fmla="*/ 5 w 574"/>
                <a:gd name="T33" fmla="*/ 339 h 874"/>
                <a:gd name="T34" fmla="*/ 19 w 574"/>
                <a:gd name="T35" fmla="*/ 387 h 874"/>
                <a:gd name="T36" fmla="*/ 32 w 574"/>
                <a:gd name="T37" fmla="*/ 418 h 874"/>
                <a:gd name="T38" fmla="*/ 41 w 574"/>
                <a:gd name="T39" fmla="*/ 434 h 874"/>
                <a:gd name="T40" fmla="*/ 534 w 574"/>
                <a:gd name="T41" fmla="*/ 434 h 874"/>
                <a:gd name="T42" fmla="*/ 542 w 574"/>
                <a:gd name="T43" fmla="*/ 418 h 874"/>
                <a:gd name="T44" fmla="*/ 556 w 574"/>
                <a:gd name="T45" fmla="*/ 387 h 874"/>
                <a:gd name="T46" fmla="*/ 569 w 574"/>
                <a:gd name="T47" fmla="*/ 339 h 874"/>
                <a:gd name="T48" fmla="*/ 574 w 574"/>
                <a:gd name="T49" fmla="*/ 286 h 874"/>
                <a:gd name="T50" fmla="*/ 288 w 574"/>
                <a:gd name="T51" fmla="*/ 471 h 874"/>
                <a:gd name="T52" fmla="*/ 233 w 574"/>
                <a:gd name="T53" fmla="*/ 463 h 874"/>
                <a:gd name="T54" fmla="*/ 184 w 574"/>
                <a:gd name="T55" fmla="*/ 440 h 874"/>
                <a:gd name="T56" fmla="*/ 145 w 574"/>
                <a:gd name="T57" fmla="*/ 405 h 874"/>
                <a:gd name="T58" fmla="*/ 118 w 574"/>
                <a:gd name="T59" fmla="*/ 359 h 874"/>
                <a:gd name="T60" fmla="*/ 104 w 574"/>
                <a:gd name="T61" fmla="*/ 305 h 874"/>
                <a:gd name="T62" fmla="*/ 104 w 574"/>
                <a:gd name="T63" fmla="*/ 267 h 874"/>
                <a:gd name="T64" fmla="*/ 118 w 574"/>
                <a:gd name="T65" fmla="*/ 215 h 874"/>
                <a:gd name="T66" fmla="*/ 145 w 574"/>
                <a:gd name="T67" fmla="*/ 169 h 874"/>
                <a:gd name="T68" fmla="*/ 184 w 574"/>
                <a:gd name="T69" fmla="*/ 134 h 874"/>
                <a:gd name="T70" fmla="*/ 233 w 574"/>
                <a:gd name="T71" fmla="*/ 110 h 874"/>
                <a:gd name="T72" fmla="*/ 288 w 574"/>
                <a:gd name="T73" fmla="*/ 102 h 874"/>
                <a:gd name="T74" fmla="*/ 325 w 574"/>
                <a:gd name="T75" fmla="*/ 106 h 874"/>
                <a:gd name="T76" fmla="*/ 376 w 574"/>
                <a:gd name="T77" fmla="*/ 124 h 874"/>
                <a:gd name="T78" fmla="*/ 418 w 574"/>
                <a:gd name="T79" fmla="*/ 156 h 874"/>
                <a:gd name="T80" fmla="*/ 449 w 574"/>
                <a:gd name="T81" fmla="*/ 198 h 874"/>
                <a:gd name="T82" fmla="*/ 468 w 574"/>
                <a:gd name="T83" fmla="*/ 250 h 874"/>
                <a:gd name="T84" fmla="*/ 472 w 574"/>
                <a:gd name="T85" fmla="*/ 286 h 874"/>
                <a:gd name="T86" fmla="*/ 464 w 574"/>
                <a:gd name="T87" fmla="*/ 341 h 874"/>
                <a:gd name="T88" fmla="*/ 441 w 574"/>
                <a:gd name="T89" fmla="*/ 389 h 874"/>
                <a:gd name="T90" fmla="*/ 405 w 574"/>
                <a:gd name="T91" fmla="*/ 429 h 874"/>
                <a:gd name="T92" fmla="*/ 359 w 574"/>
                <a:gd name="T93" fmla="*/ 457 h 874"/>
                <a:gd name="T94" fmla="*/ 306 w 574"/>
                <a:gd name="T95" fmla="*/ 47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874">
                  <a:moveTo>
                    <a:pt x="574" y="286"/>
                  </a:moveTo>
                  <a:lnTo>
                    <a:pt x="574" y="286"/>
                  </a:lnTo>
                  <a:lnTo>
                    <a:pt x="574" y="272"/>
                  </a:lnTo>
                  <a:lnTo>
                    <a:pt x="573" y="257"/>
                  </a:lnTo>
                  <a:lnTo>
                    <a:pt x="571" y="243"/>
                  </a:lnTo>
                  <a:lnTo>
                    <a:pt x="568" y="229"/>
                  </a:lnTo>
                  <a:lnTo>
                    <a:pt x="566" y="215"/>
                  </a:lnTo>
                  <a:lnTo>
                    <a:pt x="561" y="202"/>
                  </a:lnTo>
                  <a:lnTo>
                    <a:pt x="551" y="175"/>
                  </a:lnTo>
                  <a:lnTo>
                    <a:pt x="540" y="150"/>
                  </a:lnTo>
                  <a:lnTo>
                    <a:pt x="526" y="127"/>
                  </a:lnTo>
                  <a:lnTo>
                    <a:pt x="509" y="105"/>
                  </a:lnTo>
                  <a:lnTo>
                    <a:pt x="491" y="83"/>
                  </a:lnTo>
                  <a:lnTo>
                    <a:pt x="469" y="66"/>
                  </a:lnTo>
                  <a:lnTo>
                    <a:pt x="448" y="48"/>
                  </a:lnTo>
                  <a:lnTo>
                    <a:pt x="424" y="34"/>
                  </a:lnTo>
                  <a:lnTo>
                    <a:pt x="399" y="22"/>
                  </a:lnTo>
                  <a:lnTo>
                    <a:pt x="373" y="13"/>
                  </a:lnTo>
                  <a:lnTo>
                    <a:pt x="359" y="8"/>
                  </a:lnTo>
                  <a:lnTo>
                    <a:pt x="345" y="6"/>
                  </a:lnTo>
                  <a:lnTo>
                    <a:pt x="331" y="4"/>
                  </a:lnTo>
                  <a:lnTo>
                    <a:pt x="317" y="1"/>
                  </a:lnTo>
                  <a:lnTo>
                    <a:pt x="302" y="0"/>
                  </a:lnTo>
                  <a:lnTo>
                    <a:pt x="288" y="0"/>
                  </a:lnTo>
                  <a:lnTo>
                    <a:pt x="288" y="0"/>
                  </a:lnTo>
                  <a:lnTo>
                    <a:pt x="272" y="0"/>
                  </a:lnTo>
                  <a:lnTo>
                    <a:pt x="258" y="1"/>
                  </a:lnTo>
                  <a:lnTo>
                    <a:pt x="244" y="4"/>
                  </a:lnTo>
                  <a:lnTo>
                    <a:pt x="230" y="6"/>
                  </a:lnTo>
                  <a:lnTo>
                    <a:pt x="216" y="8"/>
                  </a:lnTo>
                  <a:lnTo>
                    <a:pt x="202" y="13"/>
                  </a:lnTo>
                  <a:lnTo>
                    <a:pt x="176" y="22"/>
                  </a:lnTo>
                  <a:lnTo>
                    <a:pt x="150" y="34"/>
                  </a:lnTo>
                  <a:lnTo>
                    <a:pt x="127" y="48"/>
                  </a:lnTo>
                  <a:lnTo>
                    <a:pt x="105" y="66"/>
                  </a:lnTo>
                  <a:lnTo>
                    <a:pt x="85" y="83"/>
                  </a:lnTo>
                  <a:lnTo>
                    <a:pt x="66" y="105"/>
                  </a:lnTo>
                  <a:lnTo>
                    <a:pt x="50" y="127"/>
                  </a:lnTo>
                  <a:lnTo>
                    <a:pt x="36" y="150"/>
                  </a:lnTo>
                  <a:lnTo>
                    <a:pt x="23" y="175"/>
                  </a:lnTo>
                  <a:lnTo>
                    <a:pt x="13" y="202"/>
                  </a:lnTo>
                  <a:lnTo>
                    <a:pt x="10" y="215"/>
                  </a:lnTo>
                  <a:lnTo>
                    <a:pt x="6" y="229"/>
                  </a:lnTo>
                  <a:lnTo>
                    <a:pt x="4" y="243"/>
                  </a:lnTo>
                  <a:lnTo>
                    <a:pt x="3" y="257"/>
                  </a:lnTo>
                  <a:lnTo>
                    <a:pt x="2" y="272"/>
                  </a:lnTo>
                  <a:lnTo>
                    <a:pt x="0" y="286"/>
                  </a:lnTo>
                  <a:lnTo>
                    <a:pt x="0" y="286"/>
                  </a:lnTo>
                  <a:lnTo>
                    <a:pt x="2" y="304"/>
                  </a:lnTo>
                  <a:lnTo>
                    <a:pt x="3" y="321"/>
                  </a:lnTo>
                  <a:lnTo>
                    <a:pt x="5" y="339"/>
                  </a:lnTo>
                  <a:lnTo>
                    <a:pt x="9" y="355"/>
                  </a:lnTo>
                  <a:lnTo>
                    <a:pt x="13" y="372"/>
                  </a:lnTo>
                  <a:lnTo>
                    <a:pt x="19" y="387"/>
                  </a:lnTo>
                  <a:lnTo>
                    <a:pt x="25" y="402"/>
                  </a:lnTo>
                  <a:lnTo>
                    <a:pt x="32" y="418"/>
                  </a:lnTo>
                  <a:lnTo>
                    <a:pt x="32" y="418"/>
                  </a:lnTo>
                  <a:lnTo>
                    <a:pt x="33" y="420"/>
                  </a:lnTo>
                  <a:lnTo>
                    <a:pt x="33" y="420"/>
                  </a:lnTo>
                  <a:lnTo>
                    <a:pt x="41" y="434"/>
                  </a:lnTo>
                  <a:lnTo>
                    <a:pt x="288" y="874"/>
                  </a:lnTo>
                  <a:lnTo>
                    <a:pt x="534" y="434"/>
                  </a:lnTo>
                  <a:lnTo>
                    <a:pt x="534" y="434"/>
                  </a:lnTo>
                  <a:lnTo>
                    <a:pt x="541" y="420"/>
                  </a:lnTo>
                  <a:lnTo>
                    <a:pt x="542" y="418"/>
                  </a:lnTo>
                  <a:lnTo>
                    <a:pt x="542" y="418"/>
                  </a:lnTo>
                  <a:lnTo>
                    <a:pt x="542" y="418"/>
                  </a:lnTo>
                  <a:lnTo>
                    <a:pt x="549" y="402"/>
                  </a:lnTo>
                  <a:lnTo>
                    <a:pt x="556" y="387"/>
                  </a:lnTo>
                  <a:lnTo>
                    <a:pt x="561" y="372"/>
                  </a:lnTo>
                  <a:lnTo>
                    <a:pt x="566" y="355"/>
                  </a:lnTo>
                  <a:lnTo>
                    <a:pt x="569" y="339"/>
                  </a:lnTo>
                  <a:lnTo>
                    <a:pt x="573" y="321"/>
                  </a:lnTo>
                  <a:lnTo>
                    <a:pt x="574" y="304"/>
                  </a:lnTo>
                  <a:lnTo>
                    <a:pt x="574" y="286"/>
                  </a:lnTo>
                  <a:lnTo>
                    <a:pt x="574" y="286"/>
                  </a:lnTo>
                  <a:close/>
                  <a:moveTo>
                    <a:pt x="288" y="471"/>
                  </a:moveTo>
                  <a:lnTo>
                    <a:pt x="288" y="471"/>
                  </a:lnTo>
                  <a:lnTo>
                    <a:pt x="269" y="470"/>
                  </a:lnTo>
                  <a:lnTo>
                    <a:pt x="250" y="468"/>
                  </a:lnTo>
                  <a:lnTo>
                    <a:pt x="233" y="463"/>
                  </a:lnTo>
                  <a:lnTo>
                    <a:pt x="215" y="457"/>
                  </a:lnTo>
                  <a:lnTo>
                    <a:pt x="200" y="449"/>
                  </a:lnTo>
                  <a:lnTo>
                    <a:pt x="184" y="440"/>
                  </a:lnTo>
                  <a:lnTo>
                    <a:pt x="170" y="429"/>
                  </a:lnTo>
                  <a:lnTo>
                    <a:pt x="156" y="418"/>
                  </a:lnTo>
                  <a:lnTo>
                    <a:pt x="145" y="405"/>
                  </a:lnTo>
                  <a:lnTo>
                    <a:pt x="134" y="389"/>
                  </a:lnTo>
                  <a:lnTo>
                    <a:pt x="125" y="374"/>
                  </a:lnTo>
                  <a:lnTo>
                    <a:pt x="118" y="359"/>
                  </a:lnTo>
                  <a:lnTo>
                    <a:pt x="111" y="341"/>
                  </a:lnTo>
                  <a:lnTo>
                    <a:pt x="106" y="324"/>
                  </a:lnTo>
                  <a:lnTo>
                    <a:pt x="104" y="305"/>
                  </a:lnTo>
                  <a:lnTo>
                    <a:pt x="102" y="286"/>
                  </a:lnTo>
                  <a:lnTo>
                    <a:pt x="102" y="286"/>
                  </a:lnTo>
                  <a:lnTo>
                    <a:pt x="104" y="267"/>
                  </a:lnTo>
                  <a:lnTo>
                    <a:pt x="106" y="250"/>
                  </a:lnTo>
                  <a:lnTo>
                    <a:pt x="111" y="231"/>
                  </a:lnTo>
                  <a:lnTo>
                    <a:pt x="118" y="215"/>
                  </a:lnTo>
                  <a:lnTo>
                    <a:pt x="125" y="198"/>
                  </a:lnTo>
                  <a:lnTo>
                    <a:pt x="134" y="183"/>
                  </a:lnTo>
                  <a:lnTo>
                    <a:pt x="145" y="169"/>
                  </a:lnTo>
                  <a:lnTo>
                    <a:pt x="156" y="156"/>
                  </a:lnTo>
                  <a:lnTo>
                    <a:pt x="170" y="144"/>
                  </a:lnTo>
                  <a:lnTo>
                    <a:pt x="184" y="134"/>
                  </a:lnTo>
                  <a:lnTo>
                    <a:pt x="200" y="124"/>
                  </a:lnTo>
                  <a:lnTo>
                    <a:pt x="215" y="116"/>
                  </a:lnTo>
                  <a:lnTo>
                    <a:pt x="233" y="110"/>
                  </a:lnTo>
                  <a:lnTo>
                    <a:pt x="250" y="106"/>
                  </a:lnTo>
                  <a:lnTo>
                    <a:pt x="269" y="102"/>
                  </a:lnTo>
                  <a:lnTo>
                    <a:pt x="288" y="102"/>
                  </a:lnTo>
                  <a:lnTo>
                    <a:pt x="288" y="102"/>
                  </a:lnTo>
                  <a:lnTo>
                    <a:pt x="306" y="102"/>
                  </a:lnTo>
                  <a:lnTo>
                    <a:pt x="325" y="106"/>
                  </a:lnTo>
                  <a:lnTo>
                    <a:pt x="343" y="110"/>
                  </a:lnTo>
                  <a:lnTo>
                    <a:pt x="359" y="116"/>
                  </a:lnTo>
                  <a:lnTo>
                    <a:pt x="376" y="124"/>
                  </a:lnTo>
                  <a:lnTo>
                    <a:pt x="391" y="134"/>
                  </a:lnTo>
                  <a:lnTo>
                    <a:pt x="405" y="144"/>
                  </a:lnTo>
                  <a:lnTo>
                    <a:pt x="418" y="156"/>
                  </a:lnTo>
                  <a:lnTo>
                    <a:pt x="430" y="169"/>
                  </a:lnTo>
                  <a:lnTo>
                    <a:pt x="441" y="183"/>
                  </a:lnTo>
                  <a:lnTo>
                    <a:pt x="449" y="198"/>
                  </a:lnTo>
                  <a:lnTo>
                    <a:pt x="458" y="215"/>
                  </a:lnTo>
                  <a:lnTo>
                    <a:pt x="464" y="231"/>
                  </a:lnTo>
                  <a:lnTo>
                    <a:pt x="468" y="250"/>
                  </a:lnTo>
                  <a:lnTo>
                    <a:pt x="472" y="267"/>
                  </a:lnTo>
                  <a:lnTo>
                    <a:pt x="472" y="286"/>
                  </a:lnTo>
                  <a:lnTo>
                    <a:pt x="472" y="286"/>
                  </a:lnTo>
                  <a:lnTo>
                    <a:pt x="472" y="305"/>
                  </a:lnTo>
                  <a:lnTo>
                    <a:pt x="468" y="324"/>
                  </a:lnTo>
                  <a:lnTo>
                    <a:pt x="464" y="341"/>
                  </a:lnTo>
                  <a:lnTo>
                    <a:pt x="458" y="359"/>
                  </a:lnTo>
                  <a:lnTo>
                    <a:pt x="449" y="374"/>
                  </a:lnTo>
                  <a:lnTo>
                    <a:pt x="441" y="389"/>
                  </a:lnTo>
                  <a:lnTo>
                    <a:pt x="430" y="405"/>
                  </a:lnTo>
                  <a:lnTo>
                    <a:pt x="418" y="418"/>
                  </a:lnTo>
                  <a:lnTo>
                    <a:pt x="405" y="429"/>
                  </a:lnTo>
                  <a:lnTo>
                    <a:pt x="391" y="440"/>
                  </a:lnTo>
                  <a:lnTo>
                    <a:pt x="376" y="449"/>
                  </a:lnTo>
                  <a:lnTo>
                    <a:pt x="359" y="457"/>
                  </a:lnTo>
                  <a:lnTo>
                    <a:pt x="343" y="463"/>
                  </a:lnTo>
                  <a:lnTo>
                    <a:pt x="325" y="468"/>
                  </a:lnTo>
                  <a:lnTo>
                    <a:pt x="306" y="470"/>
                  </a:lnTo>
                  <a:lnTo>
                    <a:pt x="288" y="471"/>
                  </a:lnTo>
                  <a:lnTo>
                    <a:pt x="288" y="471"/>
                  </a:lnTo>
                  <a:close/>
                </a:path>
              </a:pathLst>
            </a:custGeom>
            <a:solidFill>
              <a:schemeClr val="accent2">
                <a:lumMod val="75000"/>
              </a:schemeClr>
            </a:solidFill>
            <a:ln>
              <a:noFill/>
            </a:ln>
          </p:spPr>
          <p:txBody>
            <a:bodyPr vert="horz" wrap="square" lIns="162560" tIns="81280" rIns="162560" bIns="81280" numCol="1" anchor="t" anchorCtr="0" compatLnSpc="1">
              <a:prstTxWarp prst="textNoShape">
                <a:avLst/>
              </a:prstTxWarp>
            </a:bodyPr>
            <a:lstStyle/>
            <a:p>
              <a:pPr defTabSz="1625519">
                <a:defRPr/>
              </a:pPr>
              <a:endParaRPr lang="fr-FR" sz="1600" kern="0">
                <a:solidFill>
                  <a:srgbClr val="4C4F56"/>
                </a:solidFill>
                <a:latin typeface="Marianne"/>
              </a:endParaRPr>
            </a:p>
          </p:txBody>
        </p:sp>
      </p:grpSp>
      <p:sp>
        <p:nvSpPr>
          <p:cNvPr id="62" name="ZoneTexte 61">
            <a:extLst>
              <a:ext uri="{FF2B5EF4-FFF2-40B4-BE49-F238E27FC236}">
                <a16:creationId xmlns:a16="http://schemas.microsoft.com/office/drawing/2014/main" id="{2F418E0A-36E9-43C0-B436-7BBB62B301FE}"/>
              </a:ext>
            </a:extLst>
          </p:cNvPr>
          <p:cNvSpPr txBox="1"/>
          <p:nvPr/>
        </p:nvSpPr>
        <p:spPr>
          <a:xfrm>
            <a:off x="375769" y="3239042"/>
            <a:ext cx="963232" cy="459429"/>
          </a:xfrm>
          <a:prstGeom prst="rect">
            <a:avLst/>
          </a:prstGeom>
          <a:noFill/>
        </p:spPr>
        <p:txBody>
          <a:bodyPr wrap="square" rtlCol="0" anchor="ctr">
            <a:noAutofit/>
          </a:bodyPr>
          <a:lstStyle/>
          <a:p>
            <a:pPr algn="ctr" defTabSz="1625519">
              <a:defRPr/>
            </a:pPr>
            <a:r>
              <a:rPr lang="fr-FR" sz="800" b="1">
                <a:solidFill>
                  <a:prstClr val="white"/>
                </a:solidFill>
                <a:latin typeface="Marianne"/>
              </a:rPr>
              <a:t>Cartographie activités :</a:t>
            </a:r>
          </a:p>
        </p:txBody>
      </p:sp>
      <p:sp>
        <p:nvSpPr>
          <p:cNvPr id="63" name="ZoneTexte 62">
            <a:extLst>
              <a:ext uri="{FF2B5EF4-FFF2-40B4-BE49-F238E27FC236}">
                <a16:creationId xmlns:a16="http://schemas.microsoft.com/office/drawing/2014/main" id="{658C9052-172C-486D-B7EB-2C9592120B54}"/>
              </a:ext>
            </a:extLst>
          </p:cNvPr>
          <p:cNvSpPr txBox="1"/>
          <p:nvPr/>
        </p:nvSpPr>
        <p:spPr>
          <a:xfrm>
            <a:off x="342685" y="3531232"/>
            <a:ext cx="1073679" cy="459429"/>
          </a:xfrm>
          <a:prstGeom prst="rect">
            <a:avLst/>
          </a:prstGeom>
          <a:noFill/>
        </p:spPr>
        <p:txBody>
          <a:bodyPr wrap="square" rtlCol="0" anchor="ctr">
            <a:noAutofit/>
          </a:bodyPr>
          <a:lstStyle/>
          <a:p>
            <a:pPr algn="ctr" defTabSz="1625519">
              <a:defRPr/>
            </a:pPr>
            <a:r>
              <a:rPr lang="fr-FR" sz="800" b="1">
                <a:solidFill>
                  <a:prstClr val="white"/>
                </a:solidFill>
                <a:latin typeface="Marianne"/>
              </a:rPr>
              <a:t>1) Travail &amp; Formation pro.</a:t>
            </a:r>
          </a:p>
        </p:txBody>
      </p:sp>
      <p:sp>
        <p:nvSpPr>
          <p:cNvPr id="64" name="ZoneTexte 63">
            <a:extLst>
              <a:ext uri="{FF2B5EF4-FFF2-40B4-BE49-F238E27FC236}">
                <a16:creationId xmlns:a16="http://schemas.microsoft.com/office/drawing/2014/main" id="{9625AE87-7E32-435E-9A2F-ABF11271D8BF}"/>
              </a:ext>
            </a:extLst>
          </p:cNvPr>
          <p:cNvSpPr txBox="1"/>
          <p:nvPr/>
        </p:nvSpPr>
        <p:spPr>
          <a:xfrm>
            <a:off x="335361" y="3894799"/>
            <a:ext cx="1073679" cy="459429"/>
          </a:xfrm>
          <a:prstGeom prst="rect">
            <a:avLst/>
          </a:prstGeom>
          <a:noFill/>
        </p:spPr>
        <p:txBody>
          <a:bodyPr wrap="square" rtlCol="0" anchor="ctr">
            <a:noAutofit/>
          </a:bodyPr>
          <a:lstStyle/>
          <a:p>
            <a:pPr algn="ctr" defTabSz="1625519">
              <a:defRPr/>
            </a:pPr>
            <a:r>
              <a:rPr lang="fr-FR" sz="800" b="1">
                <a:solidFill>
                  <a:prstClr val="white"/>
                </a:solidFill>
                <a:latin typeface="Marianne"/>
              </a:rPr>
              <a:t>2) Insertion pro.</a:t>
            </a:r>
          </a:p>
        </p:txBody>
      </p:sp>
      <p:sp>
        <p:nvSpPr>
          <p:cNvPr id="65" name="ZoneTexte 64">
            <a:extLst>
              <a:ext uri="{FF2B5EF4-FFF2-40B4-BE49-F238E27FC236}">
                <a16:creationId xmlns:a16="http://schemas.microsoft.com/office/drawing/2014/main" id="{3030F47E-CA78-445E-BC8E-C416879D5C9F}"/>
              </a:ext>
            </a:extLst>
          </p:cNvPr>
          <p:cNvSpPr txBox="1"/>
          <p:nvPr/>
        </p:nvSpPr>
        <p:spPr>
          <a:xfrm>
            <a:off x="384527" y="5090380"/>
            <a:ext cx="974491" cy="588512"/>
          </a:xfrm>
          <a:prstGeom prst="roundRect">
            <a:avLst>
              <a:gd name="adj" fmla="val 2232"/>
            </a:avLst>
          </a:prstGeom>
          <a:solidFill>
            <a:srgbClr val="583F98"/>
          </a:solidFill>
        </p:spPr>
        <p:txBody>
          <a:bodyPr wrap="square" rtlCol="0" anchor="b">
            <a:noAutofit/>
          </a:bodyPr>
          <a:lstStyle/>
          <a:p>
            <a:pPr algn="ctr" defTabSz="1625519">
              <a:defRPr/>
            </a:pPr>
            <a:r>
              <a:rPr lang="fr-FR" sz="800" b="1">
                <a:solidFill>
                  <a:prstClr val="white"/>
                </a:solidFill>
                <a:latin typeface="Marianne"/>
              </a:rPr>
              <a:t>Prospection</a:t>
            </a:r>
          </a:p>
        </p:txBody>
      </p:sp>
      <p:pic>
        <p:nvPicPr>
          <p:cNvPr id="66" name="Graphique 65" descr="Poignée de main">
            <a:extLst>
              <a:ext uri="{FF2B5EF4-FFF2-40B4-BE49-F238E27FC236}">
                <a16:creationId xmlns:a16="http://schemas.microsoft.com/office/drawing/2014/main" id="{F7732FA5-7A71-407C-9571-EEB7CE64E70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6780" y="5113806"/>
            <a:ext cx="435880" cy="435879"/>
          </a:xfrm>
          <a:prstGeom prst="rect">
            <a:avLst/>
          </a:prstGeom>
        </p:spPr>
      </p:pic>
      <p:sp>
        <p:nvSpPr>
          <p:cNvPr id="67" name="ZoneTexte 66">
            <a:extLst>
              <a:ext uri="{FF2B5EF4-FFF2-40B4-BE49-F238E27FC236}">
                <a16:creationId xmlns:a16="http://schemas.microsoft.com/office/drawing/2014/main" id="{CBA3ECBD-9136-4650-9E36-73F026CABBCB}"/>
              </a:ext>
            </a:extLst>
          </p:cNvPr>
          <p:cNvSpPr txBox="1"/>
          <p:nvPr/>
        </p:nvSpPr>
        <p:spPr>
          <a:xfrm>
            <a:off x="383648" y="5741110"/>
            <a:ext cx="974491" cy="825271"/>
          </a:xfrm>
          <a:prstGeom prst="roundRect">
            <a:avLst>
              <a:gd name="adj" fmla="val 2232"/>
            </a:avLst>
          </a:prstGeom>
          <a:solidFill>
            <a:srgbClr val="BB9EAF"/>
          </a:solidFill>
        </p:spPr>
        <p:txBody>
          <a:bodyPr wrap="square" rtlCol="0" anchor="b">
            <a:noAutofit/>
          </a:bodyPr>
          <a:lstStyle/>
          <a:p>
            <a:pPr algn="ctr" defTabSz="1625519">
              <a:defRPr/>
            </a:pPr>
            <a:r>
              <a:rPr lang="fr-FR" sz="800" b="1">
                <a:solidFill>
                  <a:prstClr val="white"/>
                </a:solidFill>
                <a:latin typeface="Marianne"/>
              </a:rPr>
              <a:t>Espace &amp; Dossier pro. PPSMJ</a:t>
            </a:r>
          </a:p>
        </p:txBody>
      </p:sp>
      <p:grpSp>
        <p:nvGrpSpPr>
          <p:cNvPr id="68" name="Group 455">
            <a:extLst>
              <a:ext uri="{FF2B5EF4-FFF2-40B4-BE49-F238E27FC236}">
                <a16:creationId xmlns:a16="http://schemas.microsoft.com/office/drawing/2014/main" id="{82BED084-FAD0-4965-A153-E6DAEE2BCB5B}"/>
              </a:ext>
            </a:extLst>
          </p:cNvPr>
          <p:cNvGrpSpPr/>
          <p:nvPr/>
        </p:nvGrpSpPr>
        <p:grpSpPr>
          <a:xfrm>
            <a:off x="665548" y="5757467"/>
            <a:ext cx="384517" cy="359220"/>
            <a:chOff x="4333201" y="5221526"/>
            <a:chExt cx="600035" cy="597368"/>
          </a:xfrm>
        </p:grpSpPr>
        <p:sp>
          <p:nvSpPr>
            <p:cNvPr id="69" name="Freeform: Shape 376">
              <a:extLst>
                <a:ext uri="{FF2B5EF4-FFF2-40B4-BE49-F238E27FC236}">
                  <a16:creationId xmlns:a16="http://schemas.microsoft.com/office/drawing/2014/main" id="{B9A92836-FA2A-4170-835C-9F40ABE92427}"/>
                </a:ext>
              </a:extLst>
            </p:cNvPr>
            <p:cNvSpPr/>
            <p:nvPr/>
          </p:nvSpPr>
          <p:spPr>
            <a:xfrm>
              <a:off x="4333201" y="5538878"/>
              <a:ext cx="600035" cy="280016"/>
            </a:xfrm>
            <a:custGeom>
              <a:avLst/>
              <a:gdLst>
                <a:gd name="connsiteX0" fmla="*/ 573785 w 600035"/>
                <a:gd name="connsiteY0" fmla="*/ 8000 h 280016"/>
                <a:gd name="connsiteX1" fmla="*/ 489780 w 600035"/>
                <a:gd name="connsiteY1" fmla="*/ 8000 h 280016"/>
                <a:gd name="connsiteX2" fmla="*/ 489780 w 600035"/>
                <a:gd name="connsiteY2" fmla="*/ 34669 h 280016"/>
                <a:gd name="connsiteX3" fmla="*/ 573785 w 600035"/>
                <a:gd name="connsiteY3" fmla="*/ 34669 h 280016"/>
                <a:gd name="connsiteX4" fmla="*/ 575119 w 600035"/>
                <a:gd name="connsiteY4" fmla="*/ 34669 h 280016"/>
                <a:gd name="connsiteX5" fmla="*/ 575119 w 600035"/>
                <a:gd name="connsiteY5" fmla="*/ 40002 h 280016"/>
                <a:gd name="connsiteX6" fmla="*/ 501781 w 600035"/>
                <a:gd name="connsiteY6" fmla="*/ 234680 h 280016"/>
                <a:gd name="connsiteX7" fmla="*/ 435110 w 600035"/>
                <a:gd name="connsiteY7" fmla="*/ 69337 h 280016"/>
                <a:gd name="connsiteX8" fmla="*/ 392441 w 600035"/>
                <a:gd name="connsiteY8" fmla="*/ 41336 h 280016"/>
                <a:gd name="connsiteX9" fmla="*/ 207097 w 600035"/>
                <a:gd name="connsiteY9" fmla="*/ 41336 h 280016"/>
                <a:gd name="connsiteX10" fmla="*/ 195096 w 600035"/>
                <a:gd name="connsiteY10" fmla="*/ 36002 h 280016"/>
                <a:gd name="connsiteX11" fmla="*/ 163094 w 600035"/>
                <a:gd name="connsiteY11" fmla="*/ 10667 h 280016"/>
                <a:gd name="connsiteX12" fmla="*/ 135093 w 600035"/>
                <a:gd name="connsiteY12" fmla="*/ 0 h 280016"/>
                <a:gd name="connsiteX13" fmla="*/ 28420 w 600035"/>
                <a:gd name="connsiteY13" fmla="*/ 0 h 280016"/>
                <a:gd name="connsiteX14" fmla="*/ 4419 w 600035"/>
                <a:gd name="connsiteY14" fmla="*/ 12001 h 280016"/>
                <a:gd name="connsiteX15" fmla="*/ 1752 w 600035"/>
                <a:gd name="connsiteY15" fmla="*/ 38669 h 280016"/>
                <a:gd name="connsiteX16" fmla="*/ 88423 w 600035"/>
                <a:gd name="connsiteY16" fmla="*/ 256015 h 280016"/>
                <a:gd name="connsiteX17" fmla="*/ 131093 w 600035"/>
                <a:gd name="connsiteY17" fmla="*/ 284017 h 280016"/>
                <a:gd name="connsiteX18" fmla="*/ 479113 w 600035"/>
                <a:gd name="connsiteY18" fmla="*/ 284017 h 280016"/>
                <a:gd name="connsiteX19" fmla="*/ 481780 w 600035"/>
                <a:gd name="connsiteY19" fmla="*/ 284017 h 280016"/>
                <a:gd name="connsiteX20" fmla="*/ 485780 w 600035"/>
                <a:gd name="connsiteY20" fmla="*/ 284017 h 280016"/>
                <a:gd name="connsiteX21" fmla="*/ 488447 w 600035"/>
                <a:gd name="connsiteY21" fmla="*/ 282683 h 280016"/>
                <a:gd name="connsiteX22" fmla="*/ 521782 w 600035"/>
                <a:gd name="connsiteY22" fmla="*/ 252015 h 280016"/>
                <a:gd name="connsiteX23" fmla="*/ 599120 w 600035"/>
                <a:gd name="connsiteY23" fmla="*/ 48003 h 280016"/>
                <a:gd name="connsiteX24" fmla="*/ 596453 w 600035"/>
                <a:gd name="connsiteY24" fmla="*/ 18668 h 280016"/>
                <a:gd name="connsiteX25" fmla="*/ 573785 w 600035"/>
                <a:gd name="connsiteY25" fmla="*/ 8000 h 280016"/>
                <a:gd name="connsiteX26" fmla="*/ 131093 w 600035"/>
                <a:gd name="connsiteY26" fmla="*/ 257348 h 280016"/>
                <a:gd name="connsiteX27" fmla="*/ 113758 w 600035"/>
                <a:gd name="connsiteY27" fmla="*/ 245348 h 280016"/>
                <a:gd name="connsiteX28" fmla="*/ 25753 w 600035"/>
                <a:gd name="connsiteY28" fmla="*/ 29335 h 280016"/>
                <a:gd name="connsiteX29" fmla="*/ 25753 w 600035"/>
                <a:gd name="connsiteY29" fmla="*/ 28002 h 280016"/>
                <a:gd name="connsiteX30" fmla="*/ 28420 w 600035"/>
                <a:gd name="connsiteY30" fmla="*/ 28002 h 280016"/>
                <a:gd name="connsiteX31" fmla="*/ 135093 w 600035"/>
                <a:gd name="connsiteY31" fmla="*/ 28002 h 280016"/>
                <a:gd name="connsiteX32" fmla="*/ 147094 w 600035"/>
                <a:gd name="connsiteY32" fmla="*/ 33335 h 280016"/>
                <a:gd name="connsiteX33" fmla="*/ 179095 w 600035"/>
                <a:gd name="connsiteY33" fmla="*/ 58670 h 280016"/>
                <a:gd name="connsiteX34" fmla="*/ 207097 w 600035"/>
                <a:gd name="connsiteY34" fmla="*/ 69337 h 280016"/>
                <a:gd name="connsiteX35" fmla="*/ 392441 w 600035"/>
                <a:gd name="connsiteY35" fmla="*/ 69337 h 280016"/>
                <a:gd name="connsiteX36" fmla="*/ 409776 w 600035"/>
                <a:gd name="connsiteY36" fmla="*/ 81338 h 280016"/>
                <a:gd name="connsiteX37" fmla="*/ 481780 w 600035"/>
                <a:gd name="connsiteY37" fmla="*/ 256015 h 280016"/>
                <a:gd name="connsiteX38" fmla="*/ 481780 w 600035"/>
                <a:gd name="connsiteY38" fmla="*/ 257348 h 280016"/>
                <a:gd name="connsiteX39" fmla="*/ 479113 w 600035"/>
                <a:gd name="connsiteY39" fmla="*/ 257348 h 280016"/>
                <a:gd name="connsiteX40" fmla="*/ 131093 w 600035"/>
                <a:gd name="connsiteY40" fmla="*/ 257348 h 2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0035" h="280016">
                  <a:moveTo>
                    <a:pt x="573785" y="8000"/>
                  </a:moveTo>
                  <a:lnTo>
                    <a:pt x="489780" y="8000"/>
                  </a:lnTo>
                  <a:lnTo>
                    <a:pt x="489780" y="34669"/>
                  </a:lnTo>
                  <a:lnTo>
                    <a:pt x="573785" y="34669"/>
                  </a:lnTo>
                  <a:cubicBezTo>
                    <a:pt x="575119" y="34669"/>
                    <a:pt x="575119" y="34669"/>
                    <a:pt x="575119" y="34669"/>
                  </a:cubicBezTo>
                  <a:cubicBezTo>
                    <a:pt x="575119" y="34669"/>
                    <a:pt x="575119" y="37336"/>
                    <a:pt x="575119" y="40002"/>
                  </a:cubicBezTo>
                  <a:lnTo>
                    <a:pt x="501781" y="234680"/>
                  </a:lnTo>
                  <a:lnTo>
                    <a:pt x="435110" y="69337"/>
                  </a:lnTo>
                  <a:cubicBezTo>
                    <a:pt x="428443" y="53336"/>
                    <a:pt x="409776" y="41336"/>
                    <a:pt x="392441" y="41336"/>
                  </a:cubicBezTo>
                  <a:lnTo>
                    <a:pt x="207097" y="41336"/>
                  </a:lnTo>
                  <a:cubicBezTo>
                    <a:pt x="203097" y="41336"/>
                    <a:pt x="199097" y="40002"/>
                    <a:pt x="195096" y="36002"/>
                  </a:cubicBezTo>
                  <a:lnTo>
                    <a:pt x="163094" y="10667"/>
                  </a:lnTo>
                  <a:cubicBezTo>
                    <a:pt x="155094" y="4000"/>
                    <a:pt x="144427" y="0"/>
                    <a:pt x="135093" y="0"/>
                  </a:cubicBezTo>
                  <a:lnTo>
                    <a:pt x="28420" y="0"/>
                  </a:lnTo>
                  <a:cubicBezTo>
                    <a:pt x="17753" y="0"/>
                    <a:pt x="9752" y="4000"/>
                    <a:pt x="4419" y="12001"/>
                  </a:cubicBezTo>
                  <a:cubicBezTo>
                    <a:pt x="-915" y="20001"/>
                    <a:pt x="-915" y="29335"/>
                    <a:pt x="1752" y="38669"/>
                  </a:cubicBezTo>
                  <a:lnTo>
                    <a:pt x="88423" y="256015"/>
                  </a:lnTo>
                  <a:cubicBezTo>
                    <a:pt x="95090" y="272016"/>
                    <a:pt x="113758" y="284017"/>
                    <a:pt x="131093" y="284017"/>
                  </a:cubicBezTo>
                  <a:lnTo>
                    <a:pt x="479113" y="284017"/>
                  </a:lnTo>
                  <a:cubicBezTo>
                    <a:pt x="480446" y="284017"/>
                    <a:pt x="481780" y="284017"/>
                    <a:pt x="481780" y="284017"/>
                  </a:cubicBezTo>
                  <a:cubicBezTo>
                    <a:pt x="483113" y="284017"/>
                    <a:pt x="484447" y="284017"/>
                    <a:pt x="485780" y="284017"/>
                  </a:cubicBezTo>
                  <a:cubicBezTo>
                    <a:pt x="487113" y="284017"/>
                    <a:pt x="488447" y="284017"/>
                    <a:pt x="488447" y="282683"/>
                  </a:cubicBezTo>
                  <a:cubicBezTo>
                    <a:pt x="503114" y="278683"/>
                    <a:pt x="516448" y="266682"/>
                    <a:pt x="521782" y="252015"/>
                  </a:cubicBezTo>
                  <a:lnTo>
                    <a:pt x="599120" y="48003"/>
                  </a:lnTo>
                  <a:cubicBezTo>
                    <a:pt x="603120" y="37336"/>
                    <a:pt x="601787" y="26668"/>
                    <a:pt x="596453" y="18668"/>
                  </a:cubicBezTo>
                  <a:cubicBezTo>
                    <a:pt x="592453" y="12001"/>
                    <a:pt x="584452" y="8000"/>
                    <a:pt x="573785" y="8000"/>
                  </a:cubicBezTo>
                  <a:close/>
                  <a:moveTo>
                    <a:pt x="131093" y="257348"/>
                  </a:moveTo>
                  <a:cubicBezTo>
                    <a:pt x="124426" y="257348"/>
                    <a:pt x="116425" y="252015"/>
                    <a:pt x="113758" y="245348"/>
                  </a:cubicBezTo>
                  <a:lnTo>
                    <a:pt x="25753" y="29335"/>
                  </a:lnTo>
                  <a:cubicBezTo>
                    <a:pt x="25753" y="28002"/>
                    <a:pt x="25753" y="28002"/>
                    <a:pt x="25753" y="28002"/>
                  </a:cubicBezTo>
                  <a:cubicBezTo>
                    <a:pt x="25753" y="28002"/>
                    <a:pt x="27087" y="28002"/>
                    <a:pt x="28420" y="28002"/>
                  </a:cubicBezTo>
                  <a:lnTo>
                    <a:pt x="135093" y="28002"/>
                  </a:lnTo>
                  <a:cubicBezTo>
                    <a:pt x="139093" y="28002"/>
                    <a:pt x="143093" y="29335"/>
                    <a:pt x="147094" y="33335"/>
                  </a:cubicBezTo>
                  <a:lnTo>
                    <a:pt x="179095" y="58670"/>
                  </a:lnTo>
                  <a:cubicBezTo>
                    <a:pt x="187096" y="65337"/>
                    <a:pt x="197763" y="69337"/>
                    <a:pt x="207097" y="69337"/>
                  </a:cubicBezTo>
                  <a:lnTo>
                    <a:pt x="392441" y="69337"/>
                  </a:lnTo>
                  <a:cubicBezTo>
                    <a:pt x="399108" y="69337"/>
                    <a:pt x="407109" y="74671"/>
                    <a:pt x="409776" y="81338"/>
                  </a:cubicBezTo>
                  <a:lnTo>
                    <a:pt x="481780" y="256015"/>
                  </a:lnTo>
                  <a:cubicBezTo>
                    <a:pt x="481780" y="256015"/>
                    <a:pt x="481780" y="257348"/>
                    <a:pt x="481780" y="257348"/>
                  </a:cubicBezTo>
                  <a:cubicBezTo>
                    <a:pt x="480446" y="257348"/>
                    <a:pt x="480446" y="257348"/>
                    <a:pt x="479113" y="257348"/>
                  </a:cubicBezTo>
                  <a:lnTo>
                    <a:pt x="131093" y="257348"/>
                  </a:lnTo>
                  <a:close/>
                </a:path>
              </a:pathLst>
            </a:custGeom>
            <a:solidFill>
              <a:srgbClr val="43484B"/>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70" name="Freeform: Shape 377">
              <a:extLst>
                <a:ext uri="{FF2B5EF4-FFF2-40B4-BE49-F238E27FC236}">
                  <a16:creationId xmlns:a16="http://schemas.microsoft.com/office/drawing/2014/main" id="{E2CAEB72-5131-48E8-84AA-0C10E8D56EF9}"/>
                </a:ext>
              </a:extLst>
            </p:cNvPr>
            <p:cNvSpPr/>
            <p:nvPr/>
          </p:nvSpPr>
          <p:spPr>
            <a:xfrm>
              <a:off x="4387714" y="5221526"/>
              <a:ext cx="480028" cy="333353"/>
            </a:xfrm>
            <a:custGeom>
              <a:avLst/>
              <a:gdLst>
                <a:gd name="connsiteX0" fmla="*/ 473936 w 480028"/>
                <a:gd name="connsiteY0" fmla="*/ 264015 h 333352"/>
                <a:gd name="connsiteX1" fmla="*/ 473936 w 480028"/>
                <a:gd name="connsiteY1" fmla="*/ 169343 h 333352"/>
                <a:gd name="connsiteX2" fmla="*/ 324594 w 480028"/>
                <a:gd name="connsiteY2" fmla="*/ 20001 h 333352"/>
                <a:gd name="connsiteX3" fmla="*/ 276592 w 480028"/>
                <a:gd name="connsiteY3" fmla="*/ 0 h 333352"/>
                <a:gd name="connsiteX4" fmla="*/ 229922 w 480028"/>
                <a:gd name="connsiteY4" fmla="*/ 20001 h 333352"/>
                <a:gd name="connsiteX5" fmla="*/ 19243 w 480028"/>
                <a:gd name="connsiteY5" fmla="*/ 230680 h 333352"/>
                <a:gd name="connsiteX6" fmla="*/ 575 w 480028"/>
                <a:gd name="connsiteY6" fmla="*/ 286683 h 333352"/>
                <a:gd name="connsiteX7" fmla="*/ 27244 w 480028"/>
                <a:gd name="connsiteY7" fmla="*/ 282683 h 333352"/>
                <a:gd name="connsiteX8" fmla="*/ 37911 w 480028"/>
                <a:gd name="connsiteY8" fmla="*/ 249348 h 333352"/>
                <a:gd name="connsiteX9" fmla="*/ 248590 w 480028"/>
                <a:gd name="connsiteY9" fmla="*/ 38669 h 333352"/>
                <a:gd name="connsiteX10" fmla="*/ 304593 w 480028"/>
                <a:gd name="connsiteY10" fmla="*/ 38669 h 333352"/>
                <a:gd name="connsiteX11" fmla="*/ 453935 w 480028"/>
                <a:gd name="connsiteY11" fmla="*/ 188011 h 333352"/>
                <a:gd name="connsiteX12" fmla="*/ 453935 w 480028"/>
                <a:gd name="connsiteY12" fmla="*/ 244014 h 333352"/>
                <a:gd name="connsiteX13" fmla="*/ 375264 w 480028"/>
                <a:gd name="connsiteY13" fmla="*/ 322686 h 333352"/>
                <a:gd name="connsiteX14" fmla="*/ 393932 w 480028"/>
                <a:gd name="connsiteY14" fmla="*/ 341353 h 333352"/>
                <a:gd name="connsiteX15" fmla="*/ 473936 w 480028"/>
                <a:gd name="connsiteY15" fmla="*/ 264015 h 3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0028" h="333352">
                  <a:moveTo>
                    <a:pt x="473936" y="264015"/>
                  </a:moveTo>
                  <a:cubicBezTo>
                    <a:pt x="499271" y="238681"/>
                    <a:pt x="499271" y="196011"/>
                    <a:pt x="473936" y="169343"/>
                  </a:cubicBezTo>
                  <a:lnTo>
                    <a:pt x="324594" y="20001"/>
                  </a:lnTo>
                  <a:cubicBezTo>
                    <a:pt x="311260" y="6667"/>
                    <a:pt x="295259" y="0"/>
                    <a:pt x="276592" y="0"/>
                  </a:cubicBezTo>
                  <a:cubicBezTo>
                    <a:pt x="259257" y="0"/>
                    <a:pt x="241923" y="6667"/>
                    <a:pt x="229922" y="20001"/>
                  </a:cubicBezTo>
                  <a:lnTo>
                    <a:pt x="19243" y="230680"/>
                  </a:lnTo>
                  <a:cubicBezTo>
                    <a:pt x="4576" y="245348"/>
                    <a:pt x="-2091" y="265349"/>
                    <a:pt x="575" y="286683"/>
                  </a:cubicBezTo>
                  <a:lnTo>
                    <a:pt x="27244" y="282683"/>
                  </a:lnTo>
                  <a:cubicBezTo>
                    <a:pt x="24577" y="270682"/>
                    <a:pt x="28577" y="258682"/>
                    <a:pt x="37911" y="249348"/>
                  </a:cubicBezTo>
                  <a:lnTo>
                    <a:pt x="248590" y="38669"/>
                  </a:lnTo>
                  <a:cubicBezTo>
                    <a:pt x="263257" y="24001"/>
                    <a:pt x="289926" y="24001"/>
                    <a:pt x="304593" y="38669"/>
                  </a:cubicBezTo>
                  <a:lnTo>
                    <a:pt x="453935" y="188011"/>
                  </a:lnTo>
                  <a:cubicBezTo>
                    <a:pt x="469936" y="204012"/>
                    <a:pt x="469936" y="229347"/>
                    <a:pt x="453935" y="244014"/>
                  </a:cubicBezTo>
                  <a:lnTo>
                    <a:pt x="375264" y="322686"/>
                  </a:lnTo>
                  <a:lnTo>
                    <a:pt x="393932" y="341353"/>
                  </a:lnTo>
                  <a:lnTo>
                    <a:pt x="473936" y="264015"/>
                  </a:lnTo>
                  <a:close/>
                </a:path>
              </a:pathLst>
            </a:custGeom>
            <a:solidFill>
              <a:schemeClr val="bg1"/>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71" name="Freeform: Shape 378">
              <a:extLst>
                <a:ext uri="{FF2B5EF4-FFF2-40B4-BE49-F238E27FC236}">
                  <a16:creationId xmlns:a16="http://schemas.microsoft.com/office/drawing/2014/main" id="{4731A05A-8851-4729-8663-507089F5AA75}"/>
                </a:ext>
              </a:extLst>
            </p:cNvPr>
            <p:cNvSpPr/>
            <p:nvPr/>
          </p:nvSpPr>
          <p:spPr>
            <a:xfrm>
              <a:off x="4704308" y="5370868"/>
              <a:ext cx="93339" cy="93339"/>
            </a:xfrm>
            <a:custGeom>
              <a:avLst/>
              <a:gdLst>
                <a:gd name="connsiteX0" fmla="*/ 82671 w 93338"/>
                <a:gd name="connsiteY0" fmla="*/ 96006 h 93338"/>
                <a:gd name="connsiteX1" fmla="*/ 92005 w 93338"/>
                <a:gd name="connsiteY1" fmla="*/ 92005 h 93338"/>
                <a:gd name="connsiteX2" fmla="*/ 92005 w 93338"/>
                <a:gd name="connsiteY2" fmla="*/ 73338 h 93338"/>
                <a:gd name="connsiteX3" fmla="*/ 22668 w 93338"/>
                <a:gd name="connsiteY3" fmla="*/ 4000 h 93338"/>
                <a:gd name="connsiteX4" fmla="*/ 4000 w 93338"/>
                <a:gd name="connsiteY4" fmla="*/ 4000 h 93338"/>
                <a:gd name="connsiteX5" fmla="*/ 4000 w 93338"/>
                <a:gd name="connsiteY5" fmla="*/ 22668 h 93338"/>
                <a:gd name="connsiteX6" fmla="*/ 73338 w 93338"/>
                <a:gd name="connsiteY6" fmla="*/ 92005 h 93338"/>
                <a:gd name="connsiteX7" fmla="*/ 82671 w 93338"/>
                <a:gd name="connsiteY7" fmla="*/ 96006 h 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38" h="93338">
                  <a:moveTo>
                    <a:pt x="82671" y="96006"/>
                  </a:moveTo>
                  <a:cubicBezTo>
                    <a:pt x="86672" y="96006"/>
                    <a:pt x="89339" y="94672"/>
                    <a:pt x="92005" y="92005"/>
                  </a:cubicBezTo>
                  <a:cubicBezTo>
                    <a:pt x="97339" y="86672"/>
                    <a:pt x="97339" y="78671"/>
                    <a:pt x="92005" y="73338"/>
                  </a:cubicBezTo>
                  <a:lnTo>
                    <a:pt x="22668" y="4000"/>
                  </a:lnTo>
                  <a:cubicBezTo>
                    <a:pt x="17334" y="-1333"/>
                    <a:pt x="9334" y="-1333"/>
                    <a:pt x="4000" y="4000"/>
                  </a:cubicBezTo>
                  <a:cubicBezTo>
                    <a:pt x="-1333" y="9334"/>
                    <a:pt x="-1333" y="17334"/>
                    <a:pt x="4000" y="22668"/>
                  </a:cubicBezTo>
                  <a:lnTo>
                    <a:pt x="73338" y="92005"/>
                  </a:lnTo>
                  <a:cubicBezTo>
                    <a:pt x="76004" y="94672"/>
                    <a:pt x="80005" y="96006"/>
                    <a:pt x="82671" y="96006"/>
                  </a:cubicBezTo>
                  <a:close/>
                </a:path>
              </a:pathLst>
            </a:custGeom>
            <a:solidFill>
              <a:srgbClr val="43484B"/>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72" name="Freeform: Shape 379">
              <a:extLst>
                <a:ext uri="{FF2B5EF4-FFF2-40B4-BE49-F238E27FC236}">
                  <a16:creationId xmlns:a16="http://schemas.microsoft.com/office/drawing/2014/main" id="{314020D3-745E-4030-B179-746C32A8C421}"/>
                </a:ext>
              </a:extLst>
            </p:cNvPr>
            <p:cNvSpPr/>
            <p:nvPr/>
          </p:nvSpPr>
          <p:spPr>
            <a:xfrm>
              <a:off x="4670972" y="5404203"/>
              <a:ext cx="93339" cy="93339"/>
            </a:xfrm>
            <a:custGeom>
              <a:avLst/>
              <a:gdLst>
                <a:gd name="connsiteX0" fmla="*/ 82672 w 93338"/>
                <a:gd name="connsiteY0" fmla="*/ 96006 h 93338"/>
                <a:gd name="connsiteX1" fmla="*/ 92005 w 93338"/>
                <a:gd name="connsiteY1" fmla="*/ 92005 h 93338"/>
                <a:gd name="connsiteX2" fmla="*/ 92005 w 93338"/>
                <a:gd name="connsiteY2" fmla="*/ 73338 h 93338"/>
                <a:gd name="connsiteX3" fmla="*/ 22668 w 93338"/>
                <a:gd name="connsiteY3" fmla="*/ 4000 h 93338"/>
                <a:gd name="connsiteX4" fmla="*/ 4000 w 93338"/>
                <a:gd name="connsiteY4" fmla="*/ 4000 h 93338"/>
                <a:gd name="connsiteX5" fmla="*/ 4000 w 93338"/>
                <a:gd name="connsiteY5" fmla="*/ 22668 h 93338"/>
                <a:gd name="connsiteX6" fmla="*/ 73338 w 93338"/>
                <a:gd name="connsiteY6" fmla="*/ 92005 h 93338"/>
                <a:gd name="connsiteX7" fmla="*/ 82672 w 93338"/>
                <a:gd name="connsiteY7" fmla="*/ 96006 h 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38" h="93338">
                  <a:moveTo>
                    <a:pt x="82672" y="96006"/>
                  </a:moveTo>
                  <a:cubicBezTo>
                    <a:pt x="86672" y="96006"/>
                    <a:pt x="89339" y="94672"/>
                    <a:pt x="92005" y="92005"/>
                  </a:cubicBezTo>
                  <a:cubicBezTo>
                    <a:pt x="97339" y="86672"/>
                    <a:pt x="97339" y="78671"/>
                    <a:pt x="92005" y="73338"/>
                  </a:cubicBezTo>
                  <a:lnTo>
                    <a:pt x="22668" y="4000"/>
                  </a:lnTo>
                  <a:cubicBezTo>
                    <a:pt x="17334" y="-1333"/>
                    <a:pt x="9334" y="-1333"/>
                    <a:pt x="4000" y="4000"/>
                  </a:cubicBezTo>
                  <a:cubicBezTo>
                    <a:pt x="-1333" y="9334"/>
                    <a:pt x="-1333" y="17334"/>
                    <a:pt x="4000" y="22668"/>
                  </a:cubicBezTo>
                  <a:lnTo>
                    <a:pt x="73338" y="92005"/>
                  </a:lnTo>
                  <a:cubicBezTo>
                    <a:pt x="76004" y="94672"/>
                    <a:pt x="80005" y="96006"/>
                    <a:pt x="82672" y="96006"/>
                  </a:cubicBezTo>
                  <a:close/>
                </a:path>
              </a:pathLst>
            </a:custGeom>
            <a:solidFill>
              <a:schemeClr val="bg1"/>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73" name="Freeform: Shape 380">
              <a:extLst>
                <a:ext uri="{FF2B5EF4-FFF2-40B4-BE49-F238E27FC236}">
                  <a16:creationId xmlns:a16="http://schemas.microsoft.com/office/drawing/2014/main" id="{86D1351C-C952-44C4-80DF-29107EBD3756}"/>
                </a:ext>
              </a:extLst>
            </p:cNvPr>
            <p:cNvSpPr/>
            <p:nvPr/>
          </p:nvSpPr>
          <p:spPr>
            <a:xfrm>
              <a:off x="4568300" y="5369535"/>
              <a:ext cx="160009" cy="160009"/>
            </a:xfrm>
            <a:custGeom>
              <a:avLst/>
              <a:gdLst>
                <a:gd name="connsiteX0" fmla="*/ 152009 w 160009"/>
                <a:gd name="connsiteY0" fmla="*/ 165343 h 160009"/>
                <a:gd name="connsiteX1" fmla="*/ 161343 w 160009"/>
                <a:gd name="connsiteY1" fmla="*/ 161343 h 160009"/>
                <a:gd name="connsiteX2" fmla="*/ 161343 w 160009"/>
                <a:gd name="connsiteY2" fmla="*/ 142675 h 160009"/>
                <a:gd name="connsiteX3" fmla="*/ 22668 w 160009"/>
                <a:gd name="connsiteY3" fmla="*/ 4000 h 160009"/>
                <a:gd name="connsiteX4" fmla="*/ 4000 w 160009"/>
                <a:gd name="connsiteY4" fmla="*/ 4000 h 160009"/>
                <a:gd name="connsiteX5" fmla="*/ 4000 w 160009"/>
                <a:gd name="connsiteY5" fmla="*/ 22668 h 160009"/>
                <a:gd name="connsiteX6" fmla="*/ 142675 w 160009"/>
                <a:gd name="connsiteY6" fmla="*/ 161343 h 160009"/>
                <a:gd name="connsiteX7" fmla="*/ 152009 w 160009"/>
                <a:gd name="connsiteY7" fmla="*/ 165343 h 16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09" h="160009">
                  <a:moveTo>
                    <a:pt x="152009" y="165343"/>
                  </a:moveTo>
                  <a:cubicBezTo>
                    <a:pt x="156009" y="165343"/>
                    <a:pt x="158676" y="164010"/>
                    <a:pt x="161343" y="161343"/>
                  </a:cubicBezTo>
                  <a:cubicBezTo>
                    <a:pt x="166676" y="156009"/>
                    <a:pt x="166676" y="148009"/>
                    <a:pt x="161343" y="142675"/>
                  </a:cubicBezTo>
                  <a:lnTo>
                    <a:pt x="22668" y="4000"/>
                  </a:lnTo>
                  <a:cubicBezTo>
                    <a:pt x="17334" y="-1333"/>
                    <a:pt x="9334" y="-1333"/>
                    <a:pt x="4000" y="4000"/>
                  </a:cubicBezTo>
                  <a:cubicBezTo>
                    <a:pt x="-1333" y="9334"/>
                    <a:pt x="-1333" y="17334"/>
                    <a:pt x="4000" y="22668"/>
                  </a:cubicBezTo>
                  <a:lnTo>
                    <a:pt x="142675" y="161343"/>
                  </a:lnTo>
                  <a:cubicBezTo>
                    <a:pt x="145342" y="164010"/>
                    <a:pt x="148009" y="165343"/>
                    <a:pt x="152009" y="165343"/>
                  </a:cubicBezTo>
                  <a:close/>
                </a:path>
              </a:pathLst>
            </a:custGeom>
            <a:solidFill>
              <a:srgbClr val="43484B"/>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74" name="Freeform: Shape 381">
              <a:extLst>
                <a:ext uri="{FF2B5EF4-FFF2-40B4-BE49-F238E27FC236}">
                  <a16:creationId xmlns:a16="http://schemas.microsoft.com/office/drawing/2014/main" id="{3D048115-2851-4573-AC4F-20F08672C59D}"/>
                </a:ext>
              </a:extLst>
            </p:cNvPr>
            <p:cNvSpPr/>
            <p:nvPr/>
          </p:nvSpPr>
          <p:spPr>
            <a:xfrm>
              <a:off x="4533631" y="5402870"/>
              <a:ext cx="146675" cy="146675"/>
            </a:xfrm>
            <a:custGeom>
              <a:avLst/>
              <a:gdLst>
                <a:gd name="connsiteX0" fmla="*/ 134675 w 146675"/>
                <a:gd name="connsiteY0" fmla="*/ 148009 h 146675"/>
                <a:gd name="connsiteX1" fmla="*/ 144008 w 146675"/>
                <a:gd name="connsiteY1" fmla="*/ 144008 h 146675"/>
                <a:gd name="connsiteX2" fmla="*/ 144008 w 146675"/>
                <a:gd name="connsiteY2" fmla="*/ 125341 h 146675"/>
                <a:gd name="connsiteX3" fmla="*/ 22668 w 146675"/>
                <a:gd name="connsiteY3" fmla="*/ 4000 h 146675"/>
                <a:gd name="connsiteX4" fmla="*/ 4000 w 146675"/>
                <a:gd name="connsiteY4" fmla="*/ 4000 h 146675"/>
                <a:gd name="connsiteX5" fmla="*/ 4000 w 146675"/>
                <a:gd name="connsiteY5" fmla="*/ 22668 h 146675"/>
                <a:gd name="connsiteX6" fmla="*/ 125341 w 146675"/>
                <a:gd name="connsiteY6" fmla="*/ 144008 h 146675"/>
                <a:gd name="connsiteX7" fmla="*/ 134675 w 146675"/>
                <a:gd name="connsiteY7" fmla="*/ 148009 h 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675" h="146675">
                  <a:moveTo>
                    <a:pt x="134675" y="148009"/>
                  </a:moveTo>
                  <a:cubicBezTo>
                    <a:pt x="138675" y="148009"/>
                    <a:pt x="141342" y="146675"/>
                    <a:pt x="144008" y="144008"/>
                  </a:cubicBezTo>
                  <a:cubicBezTo>
                    <a:pt x="149342" y="138675"/>
                    <a:pt x="149342" y="130674"/>
                    <a:pt x="144008" y="125341"/>
                  </a:cubicBezTo>
                  <a:lnTo>
                    <a:pt x="22668" y="4000"/>
                  </a:lnTo>
                  <a:cubicBezTo>
                    <a:pt x="17334" y="-1333"/>
                    <a:pt x="9334" y="-1333"/>
                    <a:pt x="4000" y="4000"/>
                  </a:cubicBezTo>
                  <a:cubicBezTo>
                    <a:pt x="-1333" y="9334"/>
                    <a:pt x="-1333" y="17334"/>
                    <a:pt x="4000" y="22668"/>
                  </a:cubicBezTo>
                  <a:lnTo>
                    <a:pt x="125341" y="144008"/>
                  </a:lnTo>
                  <a:cubicBezTo>
                    <a:pt x="128007" y="146675"/>
                    <a:pt x="132008" y="148009"/>
                    <a:pt x="134675" y="148009"/>
                  </a:cubicBezTo>
                  <a:close/>
                </a:path>
              </a:pathLst>
            </a:custGeom>
            <a:solidFill>
              <a:schemeClr val="bg1"/>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75" name="Freeform: Shape 382">
              <a:extLst>
                <a:ext uri="{FF2B5EF4-FFF2-40B4-BE49-F238E27FC236}">
                  <a16:creationId xmlns:a16="http://schemas.microsoft.com/office/drawing/2014/main" id="{2CABBEA0-A2F2-4734-9302-0104E6E17EB5}"/>
                </a:ext>
              </a:extLst>
            </p:cNvPr>
            <p:cNvSpPr/>
            <p:nvPr/>
          </p:nvSpPr>
          <p:spPr>
            <a:xfrm>
              <a:off x="4500296" y="5437539"/>
              <a:ext cx="106673" cy="106673"/>
            </a:xfrm>
            <a:custGeom>
              <a:avLst/>
              <a:gdLst>
                <a:gd name="connsiteX0" fmla="*/ 101339 w 106672"/>
                <a:gd name="connsiteY0" fmla="*/ 114673 h 106672"/>
                <a:gd name="connsiteX1" fmla="*/ 110673 w 106672"/>
                <a:gd name="connsiteY1" fmla="*/ 110673 h 106672"/>
                <a:gd name="connsiteX2" fmla="*/ 110673 w 106672"/>
                <a:gd name="connsiteY2" fmla="*/ 92005 h 106672"/>
                <a:gd name="connsiteX3" fmla="*/ 22668 w 106672"/>
                <a:gd name="connsiteY3" fmla="*/ 4000 h 106672"/>
                <a:gd name="connsiteX4" fmla="*/ 4000 w 106672"/>
                <a:gd name="connsiteY4" fmla="*/ 4000 h 106672"/>
                <a:gd name="connsiteX5" fmla="*/ 4000 w 106672"/>
                <a:gd name="connsiteY5" fmla="*/ 22668 h 106672"/>
                <a:gd name="connsiteX6" fmla="*/ 92005 w 106672"/>
                <a:gd name="connsiteY6" fmla="*/ 110673 h 106672"/>
                <a:gd name="connsiteX7" fmla="*/ 101339 w 106672"/>
                <a:gd name="connsiteY7" fmla="*/ 114673 h 10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72" h="106672">
                  <a:moveTo>
                    <a:pt x="101339" y="114673"/>
                  </a:moveTo>
                  <a:cubicBezTo>
                    <a:pt x="105339" y="114673"/>
                    <a:pt x="108006" y="113340"/>
                    <a:pt x="110673" y="110673"/>
                  </a:cubicBezTo>
                  <a:cubicBezTo>
                    <a:pt x="116007" y="105339"/>
                    <a:pt x="116007" y="97339"/>
                    <a:pt x="110673" y="92005"/>
                  </a:cubicBezTo>
                  <a:lnTo>
                    <a:pt x="22668" y="4000"/>
                  </a:lnTo>
                  <a:cubicBezTo>
                    <a:pt x="17334" y="-1333"/>
                    <a:pt x="9334" y="-1333"/>
                    <a:pt x="4000" y="4000"/>
                  </a:cubicBezTo>
                  <a:cubicBezTo>
                    <a:pt x="-1333" y="9334"/>
                    <a:pt x="-1333" y="17334"/>
                    <a:pt x="4000" y="22668"/>
                  </a:cubicBezTo>
                  <a:lnTo>
                    <a:pt x="92005" y="110673"/>
                  </a:lnTo>
                  <a:cubicBezTo>
                    <a:pt x="94672" y="113340"/>
                    <a:pt x="98672" y="114673"/>
                    <a:pt x="101339" y="114673"/>
                  </a:cubicBezTo>
                  <a:close/>
                </a:path>
              </a:pathLst>
            </a:custGeom>
            <a:solidFill>
              <a:srgbClr val="43484B"/>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76" name="Freeform: Shape 383">
              <a:extLst>
                <a:ext uri="{FF2B5EF4-FFF2-40B4-BE49-F238E27FC236}">
                  <a16:creationId xmlns:a16="http://schemas.microsoft.com/office/drawing/2014/main" id="{7991A729-0CBF-47B5-8EDA-82DDD1C9112C}"/>
                </a:ext>
              </a:extLst>
            </p:cNvPr>
            <p:cNvSpPr/>
            <p:nvPr/>
          </p:nvSpPr>
          <p:spPr>
            <a:xfrm>
              <a:off x="4466961" y="5470874"/>
              <a:ext cx="80005" cy="80005"/>
            </a:xfrm>
            <a:custGeom>
              <a:avLst/>
              <a:gdLst>
                <a:gd name="connsiteX0" fmla="*/ 4000 w 80004"/>
                <a:gd name="connsiteY0" fmla="*/ 4000 h 80004"/>
                <a:gd name="connsiteX1" fmla="*/ 4000 w 80004"/>
                <a:gd name="connsiteY1" fmla="*/ 22668 h 80004"/>
                <a:gd name="connsiteX2" fmla="*/ 58670 w 80004"/>
                <a:gd name="connsiteY2" fmla="*/ 77338 h 80004"/>
                <a:gd name="connsiteX3" fmla="*/ 68004 w 80004"/>
                <a:gd name="connsiteY3" fmla="*/ 81338 h 80004"/>
                <a:gd name="connsiteX4" fmla="*/ 77338 w 80004"/>
                <a:gd name="connsiteY4" fmla="*/ 77338 h 80004"/>
                <a:gd name="connsiteX5" fmla="*/ 77338 w 80004"/>
                <a:gd name="connsiteY5" fmla="*/ 58670 h 80004"/>
                <a:gd name="connsiteX6" fmla="*/ 22668 w 80004"/>
                <a:gd name="connsiteY6" fmla="*/ 4000 h 80004"/>
                <a:gd name="connsiteX7" fmla="*/ 4000 w 80004"/>
                <a:gd name="connsiteY7" fmla="*/ 4000 h 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04" h="80004">
                  <a:moveTo>
                    <a:pt x="4000" y="4000"/>
                  </a:moveTo>
                  <a:cubicBezTo>
                    <a:pt x="-1333" y="9334"/>
                    <a:pt x="-1333" y="17334"/>
                    <a:pt x="4000" y="22668"/>
                  </a:cubicBezTo>
                  <a:lnTo>
                    <a:pt x="58670" y="77338"/>
                  </a:lnTo>
                  <a:cubicBezTo>
                    <a:pt x="61337" y="80005"/>
                    <a:pt x="65337" y="81338"/>
                    <a:pt x="68004" y="81338"/>
                  </a:cubicBezTo>
                  <a:cubicBezTo>
                    <a:pt x="72004" y="81338"/>
                    <a:pt x="74671" y="80005"/>
                    <a:pt x="77338" y="77338"/>
                  </a:cubicBezTo>
                  <a:cubicBezTo>
                    <a:pt x="82671" y="72004"/>
                    <a:pt x="82671" y="64004"/>
                    <a:pt x="77338" y="58670"/>
                  </a:cubicBezTo>
                  <a:lnTo>
                    <a:pt x="22668" y="4000"/>
                  </a:lnTo>
                  <a:cubicBezTo>
                    <a:pt x="17334" y="-1333"/>
                    <a:pt x="9334" y="-1333"/>
                    <a:pt x="4000" y="4000"/>
                  </a:cubicBezTo>
                  <a:close/>
                </a:path>
              </a:pathLst>
            </a:custGeom>
            <a:solidFill>
              <a:schemeClr val="bg1"/>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sp>
          <p:nvSpPr>
            <p:cNvPr id="99" name="Freeform: Shape 384">
              <a:extLst>
                <a:ext uri="{FF2B5EF4-FFF2-40B4-BE49-F238E27FC236}">
                  <a16:creationId xmlns:a16="http://schemas.microsoft.com/office/drawing/2014/main" id="{B7A8AF63-F5F1-42A8-BD22-AD84B0BD2DC4}"/>
                </a:ext>
              </a:extLst>
            </p:cNvPr>
            <p:cNvSpPr/>
            <p:nvPr/>
          </p:nvSpPr>
          <p:spPr>
            <a:xfrm>
              <a:off x="4602968" y="5301531"/>
              <a:ext cx="80005" cy="80005"/>
            </a:xfrm>
            <a:custGeom>
              <a:avLst/>
              <a:gdLst>
                <a:gd name="connsiteX0" fmla="*/ 44003 w 80004"/>
                <a:gd name="connsiteY0" fmla="*/ 92005 h 80004"/>
                <a:gd name="connsiteX1" fmla="*/ 53336 w 80004"/>
                <a:gd name="connsiteY1" fmla="*/ 88005 h 80004"/>
                <a:gd name="connsiteX2" fmla="*/ 86672 w 80004"/>
                <a:gd name="connsiteY2" fmla="*/ 54670 h 80004"/>
                <a:gd name="connsiteX3" fmla="*/ 86672 w 80004"/>
                <a:gd name="connsiteY3" fmla="*/ 36002 h 80004"/>
                <a:gd name="connsiteX4" fmla="*/ 56003 w 80004"/>
                <a:gd name="connsiteY4" fmla="*/ 5334 h 80004"/>
                <a:gd name="connsiteX5" fmla="*/ 46669 w 80004"/>
                <a:gd name="connsiteY5" fmla="*/ 0 h 80004"/>
                <a:gd name="connsiteX6" fmla="*/ 37336 w 80004"/>
                <a:gd name="connsiteY6" fmla="*/ 4000 h 80004"/>
                <a:gd name="connsiteX7" fmla="*/ 4000 w 80004"/>
                <a:gd name="connsiteY7" fmla="*/ 37336 h 80004"/>
                <a:gd name="connsiteX8" fmla="*/ 0 w 80004"/>
                <a:gd name="connsiteY8" fmla="*/ 46669 h 80004"/>
                <a:gd name="connsiteX9" fmla="*/ 4000 w 80004"/>
                <a:gd name="connsiteY9" fmla="*/ 56003 h 80004"/>
                <a:gd name="connsiteX10" fmla="*/ 34669 w 80004"/>
                <a:gd name="connsiteY10" fmla="*/ 86672 h 80004"/>
                <a:gd name="connsiteX11" fmla="*/ 44003 w 80004"/>
                <a:gd name="connsiteY11" fmla="*/ 92005 h 80004"/>
                <a:gd name="connsiteX12" fmla="*/ 46669 w 80004"/>
                <a:gd name="connsiteY12" fmla="*/ 32002 h 80004"/>
                <a:gd name="connsiteX13" fmla="*/ 58670 w 80004"/>
                <a:gd name="connsiteY13" fmla="*/ 44003 h 80004"/>
                <a:gd name="connsiteX14" fmla="*/ 44003 w 80004"/>
                <a:gd name="connsiteY14" fmla="*/ 58670 h 80004"/>
                <a:gd name="connsiteX15" fmla="*/ 32002 w 80004"/>
                <a:gd name="connsiteY15" fmla="*/ 46669 h 80004"/>
                <a:gd name="connsiteX16" fmla="*/ 46669 w 80004"/>
                <a:gd name="connsiteY16" fmla="*/ 32002 h 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004" h="80004">
                  <a:moveTo>
                    <a:pt x="44003" y="92005"/>
                  </a:moveTo>
                  <a:cubicBezTo>
                    <a:pt x="48003" y="92005"/>
                    <a:pt x="50670" y="90672"/>
                    <a:pt x="53336" y="88005"/>
                  </a:cubicBezTo>
                  <a:lnTo>
                    <a:pt x="86672" y="54670"/>
                  </a:lnTo>
                  <a:cubicBezTo>
                    <a:pt x="92005" y="49336"/>
                    <a:pt x="92005" y="41336"/>
                    <a:pt x="86672" y="36002"/>
                  </a:cubicBezTo>
                  <a:lnTo>
                    <a:pt x="56003" y="5334"/>
                  </a:lnTo>
                  <a:cubicBezTo>
                    <a:pt x="53336" y="1333"/>
                    <a:pt x="49336" y="0"/>
                    <a:pt x="46669" y="0"/>
                  </a:cubicBezTo>
                  <a:cubicBezTo>
                    <a:pt x="42669" y="0"/>
                    <a:pt x="40002" y="1333"/>
                    <a:pt x="37336" y="4000"/>
                  </a:cubicBezTo>
                  <a:lnTo>
                    <a:pt x="4000" y="37336"/>
                  </a:lnTo>
                  <a:cubicBezTo>
                    <a:pt x="1333" y="40002"/>
                    <a:pt x="0" y="42669"/>
                    <a:pt x="0" y="46669"/>
                  </a:cubicBezTo>
                  <a:cubicBezTo>
                    <a:pt x="0" y="50670"/>
                    <a:pt x="1333" y="53336"/>
                    <a:pt x="4000" y="56003"/>
                  </a:cubicBezTo>
                  <a:lnTo>
                    <a:pt x="34669" y="86672"/>
                  </a:lnTo>
                  <a:cubicBezTo>
                    <a:pt x="36002" y="90672"/>
                    <a:pt x="40002" y="92005"/>
                    <a:pt x="44003" y="92005"/>
                  </a:cubicBezTo>
                  <a:close/>
                  <a:moveTo>
                    <a:pt x="46669" y="32002"/>
                  </a:moveTo>
                  <a:lnTo>
                    <a:pt x="58670" y="44003"/>
                  </a:lnTo>
                  <a:lnTo>
                    <a:pt x="44003" y="58670"/>
                  </a:lnTo>
                  <a:lnTo>
                    <a:pt x="32002" y="46669"/>
                  </a:lnTo>
                  <a:lnTo>
                    <a:pt x="46669" y="32002"/>
                  </a:lnTo>
                  <a:close/>
                </a:path>
              </a:pathLst>
            </a:custGeom>
            <a:solidFill>
              <a:schemeClr val="bg1"/>
            </a:solidFill>
            <a:ln w="13123" cap="flat">
              <a:noFill/>
              <a:prstDash val="solid"/>
              <a:miter/>
            </a:ln>
          </p:spPr>
          <p:txBody>
            <a:bodyPr rtlCol="0" anchor="ctr"/>
            <a:lstStyle/>
            <a:p>
              <a:pPr defTabSz="1625519">
                <a:defRPr/>
              </a:pPr>
              <a:endParaRPr lang="en-US" sz="1600" kern="0">
                <a:solidFill>
                  <a:srgbClr val="4C4F56"/>
                </a:solidFill>
                <a:latin typeface="Marianne"/>
              </a:endParaRPr>
            </a:p>
          </p:txBody>
        </p:sp>
      </p:grpSp>
      <p:grpSp>
        <p:nvGrpSpPr>
          <p:cNvPr id="108" name="Group 213">
            <a:extLst>
              <a:ext uri="{FF2B5EF4-FFF2-40B4-BE49-F238E27FC236}">
                <a16:creationId xmlns:a16="http://schemas.microsoft.com/office/drawing/2014/main" id="{73FDB9C4-F1CB-4A9C-9946-3A346DFE2DCF}"/>
              </a:ext>
            </a:extLst>
          </p:cNvPr>
          <p:cNvGrpSpPr/>
          <p:nvPr/>
        </p:nvGrpSpPr>
        <p:grpSpPr>
          <a:xfrm>
            <a:off x="1698604" y="3300150"/>
            <a:ext cx="404904" cy="294188"/>
            <a:chOff x="1654175" y="2917825"/>
            <a:chExt cx="812800" cy="590550"/>
          </a:xfrm>
          <a:solidFill>
            <a:srgbClr val="FFC000"/>
          </a:solidFill>
        </p:grpSpPr>
        <p:sp>
          <p:nvSpPr>
            <p:cNvPr id="109" name="Freeform 103">
              <a:extLst>
                <a:ext uri="{FF2B5EF4-FFF2-40B4-BE49-F238E27FC236}">
                  <a16:creationId xmlns:a16="http://schemas.microsoft.com/office/drawing/2014/main" id="{3C58F619-BC36-4BBB-AAD4-F557A138AF0D}"/>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0" name="Freeform 104">
              <a:extLst>
                <a:ext uri="{FF2B5EF4-FFF2-40B4-BE49-F238E27FC236}">
                  <a16:creationId xmlns:a16="http://schemas.microsoft.com/office/drawing/2014/main" id="{6B040D41-DCD0-4BA1-84CB-7B38F364C414}"/>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1" name="Freeform 105">
              <a:extLst>
                <a:ext uri="{FF2B5EF4-FFF2-40B4-BE49-F238E27FC236}">
                  <a16:creationId xmlns:a16="http://schemas.microsoft.com/office/drawing/2014/main" id="{654A9EFD-98EE-438D-9285-B8873683384E}"/>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2" name="Freeform 106">
              <a:extLst>
                <a:ext uri="{FF2B5EF4-FFF2-40B4-BE49-F238E27FC236}">
                  <a16:creationId xmlns:a16="http://schemas.microsoft.com/office/drawing/2014/main" id="{76AE5193-5155-43CD-81B7-01B39C1C6D22}"/>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3" name="Freeform 107">
              <a:extLst>
                <a:ext uri="{FF2B5EF4-FFF2-40B4-BE49-F238E27FC236}">
                  <a16:creationId xmlns:a16="http://schemas.microsoft.com/office/drawing/2014/main" id="{82FC0B35-1456-4290-A805-16599E78DD14}"/>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4" name="Freeform 108">
              <a:extLst>
                <a:ext uri="{FF2B5EF4-FFF2-40B4-BE49-F238E27FC236}">
                  <a16:creationId xmlns:a16="http://schemas.microsoft.com/office/drawing/2014/main" id="{8042E2F2-75AA-4B32-BB74-5BD356B181BB}"/>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5" name="Freeform 109">
              <a:extLst>
                <a:ext uri="{FF2B5EF4-FFF2-40B4-BE49-F238E27FC236}">
                  <a16:creationId xmlns:a16="http://schemas.microsoft.com/office/drawing/2014/main" id="{EDBCF5E0-5BDD-4498-800C-7A117BE31796}"/>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grpSp>
        <p:nvGrpSpPr>
          <p:cNvPr id="116" name="Group 213">
            <a:extLst>
              <a:ext uri="{FF2B5EF4-FFF2-40B4-BE49-F238E27FC236}">
                <a16:creationId xmlns:a16="http://schemas.microsoft.com/office/drawing/2014/main" id="{ED66544E-6593-4D81-8B93-E759D51614F5}"/>
              </a:ext>
            </a:extLst>
          </p:cNvPr>
          <p:cNvGrpSpPr/>
          <p:nvPr/>
        </p:nvGrpSpPr>
        <p:grpSpPr>
          <a:xfrm>
            <a:off x="6716012" y="3928437"/>
            <a:ext cx="404904" cy="294188"/>
            <a:chOff x="1654175" y="2917825"/>
            <a:chExt cx="812800" cy="590550"/>
          </a:xfrm>
          <a:solidFill>
            <a:srgbClr val="FFC000"/>
          </a:solidFill>
        </p:grpSpPr>
        <p:sp>
          <p:nvSpPr>
            <p:cNvPr id="117" name="Freeform 103">
              <a:extLst>
                <a:ext uri="{FF2B5EF4-FFF2-40B4-BE49-F238E27FC236}">
                  <a16:creationId xmlns:a16="http://schemas.microsoft.com/office/drawing/2014/main" id="{F88104BB-7177-467C-A38B-541FB00E589E}"/>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8" name="Freeform 104">
              <a:extLst>
                <a:ext uri="{FF2B5EF4-FFF2-40B4-BE49-F238E27FC236}">
                  <a16:creationId xmlns:a16="http://schemas.microsoft.com/office/drawing/2014/main" id="{582BC7DA-5A8C-4E99-9350-1FCAE52CC0E3}"/>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19" name="Freeform 105">
              <a:extLst>
                <a:ext uri="{FF2B5EF4-FFF2-40B4-BE49-F238E27FC236}">
                  <a16:creationId xmlns:a16="http://schemas.microsoft.com/office/drawing/2014/main" id="{28F93F06-4A61-4197-8F8C-2C5066837A34}"/>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20" name="Freeform 106">
              <a:extLst>
                <a:ext uri="{FF2B5EF4-FFF2-40B4-BE49-F238E27FC236}">
                  <a16:creationId xmlns:a16="http://schemas.microsoft.com/office/drawing/2014/main" id="{EDFAE8ED-AFAC-4FE5-A0DD-A445AB3C2D20}"/>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21" name="Freeform 107">
              <a:extLst>
                <a:ext uri="{FF2B5EF4-FFF2-40B4-BE49-F238E27FC236}">
                  <a16:creationId xmlns:a16="http://schemas.microsoft.com/office/drawing/2014/main" id="{88EB1246-B978-4317-BCD4-93ECABBD32E1}"/>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22" name="Freeform 108">
              <a:extLst>
                <a:ext uri="{FF2B5EF4-FFF2-40B4-BE49-F238E27FC236}">
                  <a16:creationId xmlns:a16="http://schemas.microsoft.com/office/drawing/2014/main" id="{EC9F106E-91D5-4974-A33C-E048E69C02DE}"/>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23" name="Freeform 109">
              <a:extLst>
                <a:ext uri="{FF2B5EF4-FFF2-40B4-BE49-F238E27FC236}">
                  <a16:creationId xmlns:a16="http://schemas.microsoft.com/office/drawing/2014/main" id="{1226E7B8-7600-41F5-97CB-E5D7522255B0}"/>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sp>
        <p:nvSpPr>
          <p:cNvPr id="124" name="Flèche : chevron 123">
            <a:extLst>
              <a:ext uri="{FF2B5EF4-FFF2-40B4-BE49-F238E27FC236}">
                <a16:creationId xmlns:a16="http://schemas.microsoft.com/office/drawing/2014/main" id="{C0EBF1D2-8444-4A52-A55E-7E0FBC3E8890}"/>
              </a:ext>
            </a:extLst>
          </p:cNvPr>
          <p:cNvSpPr/>
          <p:nvPr/>
        </p:nvSpPr>
        <p:spPr>
          <a:xfrm>
            <a:off x="2244077" y="2198570"/>
            <a:ext cx="1259375" cy="518273"/>
          </a:xfrm>
          <a:prstGeom prst="chevron">
            <a:avLst>
              <a:gd name="adj" fmla="val 12059"/>
            </a:avLst>
          </a:prstGeom>
          <a:solidFill>
            <a:srgbClr val="D9E0D2"/>
          </a:solidFill>
          <a:ln w="25400" cap="flat" cmpd="sng" algn="ctr">
            <a:noFill/>
            <a:prstDash val="solid"/>
          </a:ln>
          <a:effectLst/>
        </p:spPr>
        <p:txBody>
          <a:bodyPr rtlCol="0" anchor="ctr"/>
          <a:lstStyle/>
          <a:p>
            <a:pPr algn="ctr" defTabSz="2167304">
              <a:defRPr/>
            </a:pPr>
            <a:r>
              <a:rPr lang="fr-FR" sz="933" i="1" kern="0">
                <a:solidFill>
                  <a:srgbClr val="4C4F56"/>
                </a:solidFill>
                <a:latin typeface="Marianne Light" panose="02000000000000000000" pitchFamily="50" charset="0"/>
              </a:rPr>
              <a:t>Etablissements </a:t>
            </a:r>
          </a:p>
          <a:p>
            <a:pPr algn="ctr" defTabSz="2167304">
              <a:defRPr/>
            </a:pPr>
            <a:r>
              <a:rPr lang="fr-FR" sz="933" i="1" kern="0">
                <a:solidFill>
                  <a:srgbClr val="4C4F56"/>
                </a:solidFill>
                <a:latin typeface="Marianne Light" panose="02000000000000000000" pitchFamily="50" charset="0"/>
              </a:rPr>
              <a:t>RLT, RLFP, OATF, </a:t>
            </a:r>
            <a:r>
              <a:rPr lang="fr-FR" sz="933" i="1" kern="0" err="1">
                <a:solidFill>
                  <a:srgbClr val="4C4F56"/>
                </a:solidFill>
                <a:latin typeface="Marianne Light" panose="02000000000000000000" pitchFamily="50" charset="0"/>
              </a:rPr>
              <a:t>direction</a:t>
            </a:r>
            <a:endParaRPr lang="fr-FR" sz="933" i="1" kern="0">
              <a:solidFill>
                <a:srgbClr val="4C4F56"/>
              </a:solidFill>
              <a:latin typeface="Marianne Light" panose="02000000000000000000" pitchFamily="50" charset="0"/>
            </a:endParaRPr>
          </a:p>
        </p:txBody>
      </p:sp>
      <p:pic>
        <p:nvPicPr>
          <p:cNvPr id="126" name="Graphique 125" descr="Utilisateurs avec un remplissage uni">
            <a:extLst>
              <a:ext uri="{FF2B5EF4-FFF2-40B4-BE49-F238E27FC236}">
                <a16:creationId xmlns:a16="http://schemas.microsoft.com/office/drawing/2014/main" id="{D0A1BDA7-6785-40FF-B373-8C38D9741E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7045" y="2113693"/>
            <a:ext cx="233959" cy="233959"/>
          </a:xfrm>
          <a:prstGeom prst="rect">
            <a:avLst/>
          </a:prstGeom>
        </p:spPr>
      </p:pic>
      <p:sp>
        <p:nvSpPr>
          <p:cNvPr id="127" name="Flèche : chevron 126">
            <a:extLst>
              <a:ext uri="{FF2B5EF4-FFF2-40B4-BE49-F238E27FC236}">
                <a16:creationId xmlns:a16="http://schemas.microsoft.com/office/drawing/2014/main" id="{5DC367E7-F87F-4BCA-BE89-252D1F428FC0}"/>
              </a:ext>
            </a:extLst>
          </p:cNvPr>
          <p:cNvSpPr/>
          <p:nvPr/>
        </p:nvSpPr>
        <p:spPr>
          <a:xfrm>
            <a:off x="2202963" y="3171042"/>
            <a:ext cx="1259375" cy="464340"/>
          </a:xfrm>
          <a:prstGeom prst="chevron">
            <a:avLst>
              <a:gd name="adj" fmla="val 12059"/>
            </a:avLst>
          </a:prstGeom>
          <a:solidFill>
            <a:srgbClr val="FEE2AB"/>
          </a:solidFill>
          <a:ln w="25400" cap="flat" cmpd="sng" algn="ctr">
            <a:noFill/>
            <a:prstDash val="solid"/>
          </a:ln>
          <a:effectLst/>
        </p:spPr>
        <p:txBody>
          <a:bodyPr rtlCol="0" anchor="ctr"/>
          <a:lstStyle/>
          <a:p>
            <a:pPr algn="ctr" defTabSz="2167304">
              <a:defRPr/>
            </a:pPr>
            <a:r>
              <a:rPr lang="fr-FR" sz="933" i="1" kern="0">
                <a:solidFill>
                  <a:srgbClr val="4C4F56"/>
                </a:solidFill>
                <a:latin typeface="Marianne Light" panose="02000000000000000000" pitchFamily="50" charset="0"/>
              </a:rPr>
              <a:t>Etablissements </a:t>
            </a:r>
          </a:p>
          <a:p>
            <a:pPr algn="ctr" defTabSz="2167304">
              <a:defRPr/>
            </a:pPr>
            <a:r>
              <a:rPr lang="fr-FR" sz="933" i="1" kern="0">
                <a:solidFill>
                  <a:srgbClr val="4C4F56"/>
                </a:solidFill>
                <a:latin typeface="Marianne Light" panose="02000000000000000000" pitchFamily="50" charset="0"/>
              </a:rPr>
              <a:t>RLT, RLFP, OATF, direction</a:t>
            </a:r>
          </a:p>
        </p:txBody>
      </p:sp>
      <p:pic>
        <p:nvPicPr>
          <p:cNvPr id="128" name="Graphique 127" descr="Utilisateurs avec un remplissage uni">
            <a:extLst>
              <a:ext uri="{FF2B5EF4-FFF2-40B4-BE49-F238E27FC236}">
                <a16:creationId xmlns:a16="http://schemas.microsoft.com/office/drawing/2014/main" id="{7CF71E7A-07B6-48A1-A0BA-AA6BBF1CE2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887" y="3066191"/>
            <a:ext cx="233959" cy="233959"/>
          </a:xfrm>
          <a:prstGeom prst="rect">
            <a:avLst/>
          </a:prstGeom>
        </p:spPr>
      </p:pic>
      <p:sp>
        <p:nvSpPr>
          <p:cNvPr id="129" name="Flèche : chevron 128">
            <a:extLst>
              <a:ext uri="{FF2B5EF4-FFF2-40B4-BE49-F238E27FC236}">
                <a16:creationId xmlns:a16="http://schemas.microsoft.com/office/drawing/2014/main" id="{A1A14882-D3F8-46C8-B803-AF0815E3E62D}"/>
              </a:ext>
            </a:extLst>
          </p:cNvPr>
          <p:cNvSpPr/>
          <p:nvPr/>
        </p:nvSpPr>
        <p:spPr>
          <a:xfrm>
            <a:off x="7048161" y="3805401"/>
            <a:ext cx="1259375" cy="464340"/>
          </a:xfrm>
          <a:prstGeom prst="chevron">
            <a:avLst>
              <a:gd name="adj" fmla="val 12059"/>
            </a:avLst>
          </a:prstGeom>
          <a:solidFill>
            <a:srgbClr val="FEE2AB"/>
          </a:solidFill>
          <a:ln w="25400" cap="flat" cmpd="sng" algn="ctr">
            <a:noFill/>
            <a:prstDash val="solid"/>
          </a:ln>
          <a:effectLst/>
        </p:spPr>
        <p:txBody>
          <a:bodyPr rtlCol="0" anchor="ctr"/>
          <a:lstStyle/>
          <a:p>
            <a:pPr algn="ctr" defTabSz="2167304">
              <a:defRPr/>
            </a:pPr>
            <a:r>
              <a:rPr lang="fr-FR" sz="933" i="1" kern="0">
                <a:solidFill>
                  <a:srgbClr val="4C4F56"/>
                </a:solidFill>
                <a:latin typeface="Marianne Light" panose="02000000000000000000" pitchFamily="50" charset="0"/>
              </a:rPr>
              <a:t>Etablissements </a:t>
            </a:r>
          </a:p>
          <a:p>
            <a:pPr algn="ctr" defTabSz="2167304">
              <a:defRPr/>
            </a:pPr>
            <a:r>
              <a:rPr lang="fr-FR" sz="933" i="1" kern="0">
                <a:solidFill>
                  <a:srgbClr val="4C4F56"/>
                </a:solidFill>
                <a:latin typeface="Marianne Light" panose="02000000000000000000" pitchFamily="50" charset="0"/>
              </a:rPr>
              <a:t>RLT, RLFP, OATF, direction</a:t>
            </a:r>
          </a:p>
        </p:txBody>
      </p:sp>
      <p:pic>
        <p:nvPicPr>
          <p:cNvPr id="130" name="Graphique 129" descr="Utilisateurs avec un remplissage uni">
            <a:extLst>
              <a:ext uri="{FF2B5EF4-FFF2-40B4-BE49-F238E27FC236}">
                <a16:creationId xmlns:a16="http://schemas.microsoft.com/office/drawing/2014/main" id="{C1C68697-8A6E-449B-B68D-DE01168C82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7085" y="3666309"/>
            <a:ext cx="233959" cy="233959"/>
          </a:xfrm>
          <a:prstGeom prst="rect">
            <a:avLst/>
          </a:prstGeom>
        </p:spPr>
      </p:pic>
      <p:grpSp>
        <p:nvGrpSpPr>
          <p:cNvPr id="131" name="Group 213">
            <a:extLst>
              <a:ext uri="{FF2B5EF4-FFF2-40B4-BE49-F238E27FC236}">
                <a16:creationId xmlns:a16="http://schemas.microsoft.com/office/drawing/2014/main" id="{25BC1280-1FF1-4085-BA3A-3015B93D0C2F}"/>
              </a:ext>
            </a:extLst>
          </p:cNvPr>
          <p:cNvGrpSpPr/>
          <p:nvPr/>
        </p:nvGrpSpPr>
        <p:grpSpPr>
          <a:xfrm>
            <a:off x="8629867" y="5358423"/>
            <a:ext cx="404904" cy="294188"/>
            <a:chOff x="1654175" y="2917825"/>
            <a:chExt cx="812800" cy="590550"/>
          </a:xfrm>
          <a:solidFill>
            <a:srgbClr val="583F98"/>
          </a:solidFill>
        </p:grpSpPr>
        <p:sp>
          <p:nvSpPr>
            <p:cNvPr id="132" name="Freeform 103">
              <a:extLst>
                <a:ext uri="{FF2B5EF4-FFF2-40B4-BE49-F238E27FC236}">
                  <a16:creationId xmlns:a16="http://schemas.microsoft.com/office/drawing/2014/main" id="{0B5772F9-1065-46BD-876D-806BE820C650}"/>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33" name="Freeform 104">
              <a:extLst>
                <a:ext uri="{FF2B5EF4-FFF2-40B4-BE49-F238E27FC236}">
                  <a16:creationId xmlns:a16="http://schemas.microsoft.com/office/drawing/2014/main" id="{39490A6F-203B-4C62-BBA2-F50941B75336}"/>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34" name="Freeform 105">
              <a:extLst>
                <a:ext uri="{FF2B5EF4-FFF2-40B4-BE49-F238E27FC236}">
                  <a16:creationId xmlns:a16="http://schemas.microsoft.com/office/drawing/2014/main" id="{3E13AD63-493A-4E3B-9162-C1D4F87D9E54}"/>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35" name="Freeform 106">
              <a:extLst>
                <a:ext uri="{FF2B5EF4-FFF2-40B4-BE49-F238E27FC236}">
                  <a16:creationId xmlns:a16="http://schemas.microsoft.com/office/drawing/2014/main" id="{0E946591-EF66-438A-AC20-191CE2D9BCF7}"/>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36" name="Freeform 107">
              <a:extLst>
                <a:ext uri="{FF2B5EF4-FFF2-40B4-BE49-F238E27FC236}">
                  <a16:creationId xmlns:a16="http://schemas.microsoft.com/office/drawing/2014/main" id="{22C87B6A-731A-4FF2-9225-51BECC046CDA}"/>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37" name="Freeform 108">
              <a:extLst>
                <a:ext uri="{FF2B5EF4-FFF2-40B4-BE49-F238E27FC236}">
                  <a16:creationId xmlns:a16="http://schemas.microsoft.com/office/drawing/2014/main" id="{C48CA684-E6DD-416C-8614-7C586745E603}"/>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38" name="Freeform 109">
              <a:extLst>
                <a:ext uri="{FF2B5EF4-FFF2-40B4-BE49-F238E27FC236}">
                  <a16:creationId xmlns:a16="http://schemas.microsoft.com/office/drawing/2014/main" id="{5B5DBE09-8644-4E64-902B-0903A20C3285}"/>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pic>
        <p:nvPicPr>
          <p:cNvPr id="139" name="Graphique 138" descr="Utilisateurs avec un remplissage uni">
            <a:extLst>
              <a:ext uri="{FF2B5EF4-FFF2-40B4-BE49-F238E27FC236}">
                <a16:creationId xmlns:a16="http://schemas.microsoft.com/office/drawing/2014/main" id="{081B90EE-C8CE-451C-8108-ED2AE9BAE0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7257" y="5229998"/>
            <a:ext cx="233959" cy="233959"/>
          </a:xfrm>
          <a:prstGeom prst="rect">
            <a:avLst/>
          </a:prstGeom>
        </p:spPr>
      </p:pic>
      <p:grpSp>
        <p:nvGrpSpPr>
          <p:cNvPr id="140" name="Group 213">
            <a:extLst>
              <a:ext uri="{FF2B5EF4-FFF2-40B4-BE49-F238E27FC236}">
                <a16:creationId xmlns:a16="http://schemas.microsoft.com/office/drawing/2014/main" id="{1CEB5B3F-E606-4935-8AA6-17E3750E4397}"/>
              </a:ext>
            </a:extLst>
          </p:cNvPr>
          <p:cNvGrpSpPr/>
          <p:nvPr/>
        </p:nvGrpSpPr>
        <p:grpSpPr>
          <a:xfrm>
            <a:off x="10597756" y="5993490"/>
            <a:ext cx="404904" cy="294188"/>
            <a:chOff x="1654175" y="2917825"/>
            <a:chExt cx="812800" cy="590550"/>
          </a:xfrm>
          <a:solidFill>
            <a:srgbClr val="BB9EAF"/>
          </a:solidFill>
        </p:grpSpPr>
        <p:sp>
          <p:nvSpPr>
            <p:cNvPr id="141" name="Freeform 103">
              <a:extLst>
                <a:ext uri="{FF2B5EF4-FFF2-40B4-BE49-F238E27FC236}">
                  <a16:creationId xmlns:a16="http://schemas.microsoft.com/office/drawing/2014/main" id="{02B7F7A3-419B-474E-97BE-517F3353AF73}"/>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42" name="Freeform 104">
              <a:extLst>
                <a:ext uri="{FF2B5EF4-FFF2-40B4-BE49-F238E27FC236}">
                  <a16:creationId xmlns:a16="http://schemas.microsoft.com/office/drawing/2014/main" id="{6E78CCA5-FB97-4047-B3A6-40D99618F6D6}"/>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43" name="Freeform 105">
              <a:extLst>
                <a:ext uri="{FF2B5EF4-FFF2-40B4-BE49-F238E27FC236}">
                  <a16:creationId xmlns:a16="http://schemas.microsoft.com/office/drawing/2014/main" id="{955737E3-5C8E-4E92-BD66-F70683EBA8EC}"/>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44" name="Freeform 106">
              <a:extLst>
                <a:ext uri="{FF2B5EF4-FFF2-40B4-BE49-F238E27FC236}">
                  <a16:creationId xmlns:a16="http://schemas.microsoft.com/office/drawing/2014/main" id="{1488953D-6968-4E87-ACD0-A329D888CBB1}"/>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45" name="Freeform 107">
              <a:extLst>
                <a:ext uri="{FF2B5EF4-FFF2-40B4-BE49-F238E27FC236}">
                  <a16:creationId xmlns:a16="http://schemas.microsoft.com/office/drawing/2014/main" id="{514113C3-65DB-4CCA-BB8D-BF2A8054AF2F}"/>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46" name="Freeform 108">
              <a:extLst>
                <a:ext uri="{FF2B5EF4-FFF2-40B4-BE49-F238E27FC236}">
                  <a16:creationId xmlns:a16="http://schemas.microsoft.com/office/drawing/2014/main" id="{86DA8918-CCF6-4043-9DF4-A6964803D5EB}"/>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47" name="Freeform 109">
              <a:extLst>
                <a:ext uri="{FF2B5EF4-FFF2-40B4-BE49-F238E27FC236}">
                  <a16:creationId xmlns:a16="http://schemas.microsoft.com/office/drawing/2014/main" id="{76442447-4DF2-4221-B38D-9A81F5A60B3B}"/>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sp>
        <p:nvSpPr>
          <p:cNvPr id="148" name="Flèche : chevron 147">
            <a:extLst>
              <a:ext uri="{FF2B5EF4-FFF2-40B4-BE49-F238E27FC236}">
                <a16:creationId xmlns:a16="http://schemas.microsoft.com/office/drawing/2014/main" id="{C564FB49-9C97-4722-98D7-9CFE8DDDBDBE}"/>
              </a:ext>
            </a:extLst>
          </p:cNvPr>
          <p:cNvSpPr/>
          <p:nvPr/>
        </p:nvSpPr>
        <p:spPr>
          <a:xfrm>
            <a:off x="10971362" y="5872375"/>
            <a:ext cx="881457" cy="516925"/>
          </a:xfrm>
          <a:prstGeom prst="chevron">
            <a:avLst>
              <a:gd name="adj" fmla="val 12059"/>
            </a:avLst>
          </a:prstGeom>
          <a:solidFill>
            <a:srgbClr val="BB9EAF"/>
          </a:solidFill>
          <a:ln w="25400" cap="flat" cmpd="sng" algn="ctr">
            <a:noFill/>
            <a:prstDash val="solid"/>
          </a:ln>
          <a:effectLst/>
        </p:spPr>
        <p:txBody>
          <a:bodyPr rtlCol="0" anchor="ctr"/>
          <a:lstStyle/>
          <a:p>
            <a:pPr algn="ctr" defTabSz="2167304">
              <a:defRPr/>
            </a:pPr>
            <a:r>
              <a:rPr lang="fr-FR" sz="933" kern="0">
                <a:solidFill>
                  <a:srgbClr val="4C4F56"/>
                </a:solidFill>
                <a:latin typeface="Marianne Light" panose="02000000000000000000" pitchFamily="50" charset="0"/>
              </a:rPr>
              <a:t>À définir</a:t>
            </a:r>
          </a:p>
        </p:txBody>
      </p:sp>
      <p:sp>
        <p:nvSpPr>
          <p:cNvPr id="150" name="Flèche : pentagone 149">
            <a:extLst>
              <a:ext uri="{FF2B5EF4-FFF2-40B4-BE49-F238E27FC236}">
                <a16:creationId xmlns:a16="http://schemas.microsoft.com/office/drawing/2014/main" id="{19B687DD-34A2-4400-A1DF-803B1FB2C341}"/>
              </a:ext>
            </a:extLst>
          </p:cNvPr>
          <p:cNvSpPr/>
          <p:nvPr/>
        </p:nvSpPr>
        <p:spPr>
          <a:xfrm>
            <a:off x="4070765" y="3988863"/>
            <a:ext cx="2592000" cy="20079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933">
                <a:solidFill>
                  <a:srgbClr val="E7E6E6">
                    <a:lumMod val="10000"/>
                  </a:srgbClr>
                </a:solidFill>
                <a:latin typeface="Marianne Light" panose="02000000000000000000" pitchFamily="50" charset="0"/>
              </a:rPr>
              <a:t>Développements &amp; Tests</a:t>
            </a:r>
            <a:endParaRPr lang="fr-FR" sz="1400">
              <a:solidFill>
                <a:srgbClr val="E7E6E6">
                  <a:lumMod val="10000"/>
                </a:srgbClr>
              </a:solidFill>
              <a:latin typeface="Marianne Light" panose="02000000000000000000" pitchFamily="50" charset="0"/>
            </a:endParaRPr>
          </a:p>
        </p:txBody>
      </p:sp>
      <p:sp>
        <p:nvSpPr>
          <p:cNvPr id="151" name="Flèche : pentagone 150">
            <a:extLst>
              <a:ext uri="{FF2B5EF4-FFF2-40B4-BE49-F238E27FC236}">
                <a16:creationId xmlns:a16="http://schemas.microsoft.com/office/drawing/2014/main" id="{65089B38-69D4-44B0-AD04-5A80E5B50AEF}"/>
              </a:ext>
            </a:extLst>
          </p:cNvPr>
          <p:cNvSpPr/>
          <p:nvPr/>
        </p:nvSpPr>
        <p:spPr>
          <a:xfrm>
            <a:off x="6505411" y="5428846"/>
            <a:ext cx="2107056" cy="19767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933">
                <a:solidFill>
                  <a:srgbClr val="E7E6E6">
                    <a:lumMod val="10000"/>
                  </a:srgbClr>
                </a:solidFill>
                <a:latin typeface="Marianne Light" panose="02000000000000000000" pitchFamily="50" charset="0"/>
              </a:rPr>
              <a:t>Développements &amp; Tests</a:t>
            </a:r>
            <a:endParaRPr lang="fr-FR" sz="1400">
              <a:solidFill>
                <a:srgbClr val="E7E6E6">
                  <a:lumMod val="10000"/>
                </a:srgbClr>
              </a:solidFill>
              <a:latin typeface="Marianne Light" panose="02000000000000000000" pitchFamily="50" charset="0"/>
            </a:endParaRPr>
          </a:p>
        </p:txBody>
      </p:sp>
      <p:sp>
        <p:nvSpPr>
          <p:cNvPr id="152" name="Flèche : pentagone 151">
            <a:extLst>
              <a:ext uri="{FF2B5EF4-FFF2-40B4-BE49-F238E27FC236}">
                <a16:creationId xmlns:a16="http://schemas.microsoft.com/office/drawing/2014/main" id="{0CC6DCFA-3504-41A4-AF49-4047B3534110}"/>
              </a:ext>
            </a:extLst>
          </p:cNvPr>
          <p:cNvSpPr/>
          <p:nvPr/>
        </p:nvSpPr>
        <p:spPr>
          <a:xfrm>
            <a:off x="8612053" y="6015711"/>
            <a:ext cx="1968000" cy="20079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933">
                <a:solidFill>
                  <a:srgbClr val="E7E6E6">
                    <a:lumMod val="10000"/>
                  </a:srgbClr>
                </a:solidFill>
                <a:latin typeface="Marianne Light" panose="02000000000000000000" pitchFamily="50" charset="0"/>
              </a:rPr>
              <a:t>Développements &amp; Tests</a:t>
            </a:r>
            <a:endParaRPr lang="fr-FR" sz="1400">
              <a:solidFill>
                <a:srgbClr val="E7E6E6">
                  <a:lumMod val="10000"/>
                </a:srgbClr>
              </a:solidFill>
              <a:latin typeface="Marianne Light" panose="02000000000000000000" pitchFamily="50" charset="0"/>
            </a:endParaRPr>
          </a:p>
        </p:txBody>
      </p:sp>
      <p:cxnSp>
        <p:nvCxnSpPr>
          <p:cNvPr id="153" name="Connecteur droit 152">
            <a:extLst>
              <a:ext uri="{FF2B5EF4-FFF2-40B4-BE49-F238E27FC236}">
                <a16:creationId xmlns:a16="http://schemas.microsoft.com/office/drawing/2014/main" id="{2A0C609F-9D83-4875-B6CF-F606864459CD}"/>
              </a:ext>
            </a:extLst>
          </p:cNvPr>
          <p:cNvCxnSpPr>
            <a:cxnSpLocks/>
          </p:cNvCxnSpPr>
          <p:nvPr/>
        </p:nvCxnSpPr>
        <p:spPr>
          <a:xfrm>
            <a:off x="1757892" y="2805597"/>
            <a:ext cx="9969369"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2FA5A466-1768-4B56-A78B-885122BC5492}"/>
              </a:ext>
            </a:extLst>
          </p:cNvPr>
          <p:cNvCxnSpPr>
            <a:cxnSpLocks/>
          </p:cNvCxnSpPr>
          <p:nvPr/>
        </p:nvCxnSpPr>
        <p:spPr>
          <a:xfrm>
            <a:off x="1351640" y="5071603"/>
            <a:ext cx="10320000"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535A4563-39EC-42F1-9D61-3983737A1B8F}"/>
              </a:ext>
            </a:extLst>
          </p:cNvPr>
          <p:cNvCxnSpPr>
            <a:cxnSpLocks/>
          </p:cNvCxnSpPr>
          <p:nvPr/>
        </p:nvCxnSpPr>
        <p:spPr>
          <a:xfrm>
            <a:off x="1351642" y="5714207"/>
            <a:ext cx="9969369"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6" name="Rectangle : coins arrondis 155">
            <a:extLst>
              <a:ext uri="{FF2B5EF4-FFF2-40B4-BE49-F238E27FC236}">
                <a16:creationId xmlns:a16="http://schemas.microsoft.com/office/drawing/2014/main" id="{4062BA65-9AD6-407F-9F10-09674354A60F}"/>
              </a:ext>
            </a:extLst>
          </p:cNvPr>
          <p:cNvSpPr/>
          <p:nvPr/>
        </p:nvSpPr>
        <p:spPr>
          <a:xfrm>
            <a:off x="6175642" y="1194550"/>
            <a:ext cx="5268028" cy="341839"/>
          </a:xfrm>
          <a:prstGeom prst="roundRect">
            <a:avLst/>
          </a:prstGeom>
          <a:no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fr-FR" sz="933" b="1">
                <a:solidFill>
                  <a:srgbClr val="E7E6E6">
                    <a:lumMod val="10000"/>
                  </a:srgbClr>
                </a:solidFill>
                <a:latin typeface="Marianne" panose="02000000000000000000" pitchFamily="50" charset="0"/>
              </a:rPr>
              <a:t>Légende</a:t>
            </a:r>
          </a:p>
        </p:txBody>
      </p:sp>
      <p:grpSp>
        <p:nvGrpSpPr>
          <p:cNvPr id="157" name="Group 213">
            <a:extLst>
              <a:ext uri="{FF2B5EF4-FFF2-40B4-BE49-F238E27FC236}">
                <a16:creationId xmlns:a16="http://schemas.microsoft.com/office/drawing/2014/main" id="{52EFC542-F35D-4851-8EDA-69920FEDD1E6}"/>
              </a:ext>
            </a:extLst>
          </p:cNvPr>
          <p:cNvGrpSpPr/>
          <p:nvPr/>
        </p:nvGrpSpPr>
        <p:grpSpPr>
          <a:xfrm>
            <a:off x="6987930" y="1249204"/>
            <a:ext cx="325821" cy="236729"/>
            <a:chOff x="1654175" y="2917825"/>
            <a:chExt cx="812800" cy="590550"/>
          </a:xfrm>
          <a:solidFill>
            <a:schemeClr val="tx1">
              <a:lumMod val="65000"/>
              <a:lumOff val="35000"/>
            </a:schemeClr>
          </a:solidFill>
        </p:grpSpPr>
        <p:sp>
          <p:nvSpPr>
            <p:cNvPr id="158" name="Freeform 103">
              <a:extLst>
                <a:ext uri="{FF2B5EF4-FFF2-40B4-BE49-F238E27FC236}">
                  <a16:creationId xmlns:a16="http://schemas.microsoft.com/office/drawing/2014/main" id="{02706731-BA18-4C7B-A961-B0CD9D764AD7}"/>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59" name="Freeform 104">
              <a:extLst>
                <a:ext uri="{FF2B5EF4-FFF2-40B4-BE49-F238E27FC236}">
                  <a16:creationId xmlns:a16="http://schemas.microsoft.com/office/drawing/2014/main" id="{BDFA5FCD-F738-4698-AB6B-6C50CCBC266D}"/>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60" name="Freeform 105">
              <a:extLst>
                <a:ext uri="{FF2B5EF4-FFF2-40B4-BE49-F238E27FC236}">
                  <a16:creationId xmlns:a16="http://schemas.microsoft.com/office/drawing/2014/main" id="{EEADE7D4-4565-4DED-AC65-ADAFFC14EC16}"/>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61" name="Freeform 106">
              <a:extLst>
                <a:ext uri="{FF2B5EF4-FFF2-40B4-BE49-F238E27FC236}">
                  <a16:creationId xmlns:a16="http://schemas.microsoft.com/office/drawing/2014/main" id="{30EDFABF-F60F-4E22-9D54-C87F460400E6}"/>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62" name="Freeform 107">
              <a:extLst>
                <a:ext uri="{FF2B5EF4-FFF2-40B4-BE49-F238E27FC236}">
                  <a16:creationId xmlns:a16="http://schemas.microsoft.com/office/drawing/2014/main" id="{947286F5-4F14-4535-B16D-F2E731BAE467}"/>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63" name="Freeform 108">
              <a:extLst>
                <a:ext uri="{FF2B5EF4-FFF2-40B4-BE49-F238E27FC236}">
                  <a16:creationId xmlns:a16="http://schemas.microsoft.com/office/drawing/2014/main" id="{CAAD3564-6988-4A31-A3C8-E7949D0B2CC2}"/>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64" name="Freeform 109">
              <a:extLst>
                <a:ext uri="{FF2B5EF4-FFF2-40B4-BE49-F238E27FC236}">
                  <a16:creationId xmlns:a16="http://schemas.microsoft.com/office/drawing/2014/main" id="{ED4846CD-A03C-478D-A04D-A6A0AD34ABAD}"/>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sp>
        <p:nvSpPr>
          <p:cNvPr id="165" name="ZoneTexte 164">
            <a:extLst>
              <a:ext uri="{FF2B5EF4-FFF2-40B4-BE49-F238E27FC236}">
                <a16:creationId xmlns:a16="http://schemas.microsoft.com/office/drawing/2014/main" id="{B42DFFA8-AFB5-4DD8-9336-D7731D47EAA5}"/>
              </a:ext>
            </a:extLst>
          </p:cNvPr>
          <p:cNvSpPr txBox="1"/>
          <p:nvPr/>
        </p:nvSpPr>
        <p:spPr>
          <a:xfrm>
            <a:off x="7283419" y="1230853"/>
            <a:ext cx="1583784" cy="235898"/>
          </a:xfrm>
          <a:prstGeom prst="rect">
            <a:avLst/>
          </a:prstGeom>
          <a:noFill/>
        </p:spPr>
        <p:txBody>
          <a:bodyPr wrap="square" rtlCol="0">
            <a:spAutoFit/>
          </a:bodyPr>
          <a:lstStyle/>
          <a:p>
            <a:pPr defTabSz="1219170">
              <a:defRPr/>
            </a:pPr>
            <a:r>
              <a:rPr lang="fr-FR" sz="933">
                <a:solidFill>
                  <a:prstClr val="black"/>
                </a:solidFill>
                <a:latin typeface="Marianne" panose="02000000000000000000" pitchFamily="50" charset="0"/>
              </a:rPr>
              <a:t>Mise en production SI</a:t>
            </a:r>
          </a:p>
        </p:txBody>
      </p:sp>
      <p:sp>
        <p:nvSpPr>
          <p:cNvPr id="166" name="ZoneTexte 165">
            <a:extLst>
              <a:ext uri="{FF2B5EF4-FFF2-40B4-BE49-F238E27FC236}">
                <a16:creationId xmlns:a16="http://schemas.microsoft.com/office/drawing/2014/main" id="{5170834F-232C-4FCF-BBEA-5CFCB4A609CA}"/>
              </a:ext>
            </a:extLst>
          </p:cNvPr>
          <p:cNvSpPr txBox="1"/>
          <p:nvPr/>
        </p:nvSpPr>
        <p:spPr>
          <a:xfrm>
            <a:off x="9758461" y="1225351"/>
            <a:ext cx="1701753" cy="235898"/>
          </a:xfrm>
          <a:prstGeom prst="rect">
            <a:avLst/>
          </a:prstGeom>
          <a:noFill/>
        </p:spPr>
        <p:txBody>
          <a:bodyPr wrap="square" rtlCol="0">
            <a:spAutoFit/>
          </a:bodyPr>
          <a:lstStyle/>
          <a:p>
            <a:pPr defTabSz="1219170">
              <a:defRPr/>
            </a:pPr>
            <a:r>
              <a:rPr lang="fr-FR" sz="933">
                <a:solidFill>
                  <a:prstClr val="black"/>
                </a:solidFill>
                <a:latin typeface="Marianne" panose="02000000000000000000" pitchFamily="50" charset="0"/>
              </a:rPr>
              <a:t>Période de déploiement</a:t>
            </a:r>
          </a:p>
        </p:txBody>
      </p:sp>
      <p:sp>
        <p:nvSpPr>
          <p:cNvPr id="167" name="Flèche : chevron 166">
            <a:extLst>
              <a:ext uri="{FF2B5EF4-FFF2-40B4-BE49-F238E27FC236}">
                <a16:creationId xmlns:a16="http://schemas.microsoft.com/office/drawing/2014/main" id="{39BDAD7B-884D-4DC3-A3CB-982922DF9530}"/>
              </a:ext>
            </a:extLst>
          </p:cNvPr>
          <p:cNvSpPr/>
          <p:nvPr/>
        </p:nvSpPr>
        <p:spPr>
          <a:xfrm>
            <a:off x="9129758" y="1254928"/>
            <a:ext cx="571421" cy="214349"/>
          </a:xfrm>
          <a:prstGeom prst="chevron">
            <a:avLst>
              <a:gd name="adj" fmla="val 28372"/>
            </a:avLst>
          </a:prstGeom>
          <a:solidFill>
            <a:schemeClr val="bg2">
              <a:lumMod val="75000"/>
            </a:schemeClr>
          </a:solidFill>
          <a:ln w="25400" cap="flat" cmpd="sng" algn="ctr">
            <a:noFill/>
            <a:prstDash val="solid"/>
          </a:ln>
          <a:effectLst/>
        </p:spPr>
        <p:txBody>
          <a:bodyPr rtlCol="0" anchor="ctr"/>
          <a:lstStyle/>
          <a:p>
            <a:pPr algn="ctr" defTabSz="2167304">
              <a:defRPr/>
            </a:pPr>
            <a:r>
              <a:rPr lang="fr-FR" sz="933" i="1" kern="0">
                <a:solidFill>
                  <a:srgbClr val="4C4F56"/>
                </a:solidFill>
                <a:latin typeface="Marianne"/>
              </a:rPr>
              <a:t>…</a:t>
            </a:r>
          </a:p>
        </p:txBody>
      </p:sp>
      <p:pic>
        <p:nvPicPr>
          <p:cNvPr id="168" name="Graphique 167" descr="Utilisateurs avec un remplissage uni">
            <a:extLst>
              <a:ext uri="{FF2B5EF4-FFF2-40B4-BE49-F238E27FC236}">
                <a16:creationId xmlns:a16="http://schemas.microsoft.com/office/drawing/2014/main" id="{FE596642-CC26-4E43-AD53-47E8699210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61778" y="1159577"/>
            <a:ext cx="233959" cy="233959"/>
          </a:xfrm>
          <a:prstGeom prst="rect">
            <a:avLst/>
          </a:prstGeom>
        </p:spPr>
      </p:pic>
      <p:pic>
        <p:nvPicPr>
          <p:cNvPr id="169" name="Graphique 168" descr="Utilisateurs avec un remplissage uni">
            <a:extLst>
              <a:ext uri="{FF2B5EF4-FFF2-40B4-BE49-F238E27FC236}">
                <a16:creationId xmlns:a16="http://schemas.microsoft.com/office/drawing/2014/main" id="{068698BE-7A04-448D-A634-D04FCDE3DD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15747" y="5775805"/>
            <a:ext cx="233959" cy="233959"/>
          </a:xfrm>
          <a:prstGeom prst="rect">
            <a:avLst/>
          </a:prstGeom>
        </p:spPr>
      </p:pic>
      <p:cxnSp>
        <p:nvCxnSpPr>
          <p:cNvPr id="170" name="Connecteur droit 169">
            <a:extLst>
              <a:ext uri="{FF2B5EF4-FFF2-40B4-BE49-F238E27FC236}">
                <a16:creationId xmlns:a16="http://schemas.microsoft.com/office/drawing/2014/main" id="{0B72AF26-D877-4867-B23F-8628701C377B}"/>
              </a:ext>
            </a:extLst>
          </p:cNvPr>
          <p:cNvCxnSpPr>
            <a:cxnSpLocks/>
          </p:cNvCxnSpPr>
          <p:nvPr/>
        </p:nvCxnSpPr>
        <p:spPr>
          <a:xfrm>
            <a:off x="1364636" y="4321839"/>
            <a:ext cx="10320000"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1" name="ZoneTexte 170">
            <a:extLst>
              <a:ext uri="{FF2B5EF4-FFF2-40B4-BE49-F238E27FC236}">
                <a16:creationId xmlns:a16="http://schemas.microsoft.com/office/drawing/2014/main" id="{F201C17A-CB06-43A6-A979-36C0F33FF334}"/>
              </a:ext>
            </a:extLst>
          </p:cNvPr>
          <p:cNvSpPr txBox="1"/>
          <p:nvPr/>
        </p:nvSpPr>
        <p:spPr>
          <a:xfrm>
            <a:off x="383648" y="4340281"/>
            <a:ext cx="974491" cy="703292"/>
          </a:xfrm>
          <a:prstGeom prst="roundRect">
            <a:avLst>
              <a:gd name="adj" fmla="val 2232"/>
            </a:avLst>
          </a:prstGeom>
          <a:solidFill>
            <a:srgbClr val="002060"/>
          </a:solidFill>
        </p:spPr>
        <p:txBody>
          <a:bodyPr wrap="square" rtlCol="0" anchor="b">
            <a:noAutofit/>
          </a:bodyPr>
          <a:lstStyle/>
          <a:p>
            <a:pPr algn="ctr" defTabSz="1625519">
              <a:defRPr/>
            </a:pPr>
            <a:r>
              <a:rPr lang="fr-FR" sz="800" b="1">
                <a:solidFill>
                  <a:prstClr val="white"/>
                </a:solidFill>
                <a:latin typeface="Marianne"/>
              </a:rPr>
              <a:t>Espace partenaires</a:t>
            </a:r>
          </a:p>
        </p:txBody>
      </p:sp>
      <p:grpSp>
        <p:nvGrpSpPr>
          <p:cNvPr id="172" name="Group 115">
            <a:extLst>
              <a:ext uri="{FF2B5EF4-FFF2-40B4-BE49-F238E27FC236}">
                <a16:creationId xmlns:a16="http://schemas.microsoft.com/office/drawing/2014/main" id="{1B5C5289-680E-49F9-B6AB-5C3E88FA139D}"/>
              </a:ext>
            </a:extLst>
          </p:cNvPr>
          <p:cNvGrpSpPr/>
          <p:nvPr/>
        </p:nvGrpSpPr>
        <p:grpSpPr>
          <a:xfrm>
            <a:off x="746233" y="4367057"/>
            <a:ext cx="241131" cy="291464"/>
            <a:chOff x="582613" y="4060826"/>
            <a:chExt cx="654050" cy="790575"/>
          </a:xfrm>
        </p:grpSpPr>
        <p:sp>
          <p:nvSpPr>
            <p:cNvPr id="173" name="Freeform 12">
              <a:extLst>
                <a:ext uri="{FF2B5EF4-FFF2-40B4-BE49-F238E27FC236}">
                  <a16:creationId xmlns:a16="http://schemas.microsoft.com/office/drawing/2014/main" id="{897D0209-9254-4BF8-A749-6BB9F0F23050}"/>
                </a:ext>
              </a:extLst>
            </p:cNvPr>
            <p:cNvSpPr>
              <a:spLocks noEditPoints="1"/>
            </p:cNvSpPr>
            <p:nvPr/>
          </p:nvSpPr>
          <p:spPr bwMode="auto">
            <a:xfrm>
              <a:off x="582613" y="4060826"/>
              <a:ext cx="654050" cy="790575"/>
            </a:xfrm>
            <a:custGeom>
              <a:avLst/>
              <a:gdLst>
                <a:gd name="T0" fmla="*/ 386 w 412"/>
                <a:gd name="T1" fmla="*/ 106 h 498"/>
                <a:gd name="T2" fmla="*/ 312 w 412"/>
                <a:gd name="T3" fmla="*/ 29 h 498"/>
                <a:gd name="T4" fmla="*/ 206 w 412"/>
                <a:gd name="T5" fmla="*/ 0 h 498"/>
                <a:gd name="T6" fmla="*/ 116 w 412"/>
                <a:gd name="T7" fmla="*/ 21 h 498"/>
                <a:gd name="T8" fmla="*/ 36 w 412"/>
                <a:gd name="T9" fmla="*/ 91 h 498"/>
                <a:gd name="T10" fmla="*/ 3 w 412"/>
                <a:gd name="T11" fmla="*/ 175 h 498"/>
                <a:gd name="T12" fmla="*/ 4 w 412"/>
                <a:gd name="T13" fmla="*/ 254 h 498"/>
                <a:gd name="T14" fmla="*/ 63 w 412"/>
                <a:gd name="T15" fmla="*/ 356 h 498"/>
                <a:gd name="T16" fmla="*/ 171 w 412"/>
                <a:gd name="T17" fmla="*/ 483 h 498"/>
                <a:gd name="T18" fmla="*/ 175 w 412"/>
                <a:gd name="T19" fmla="*/ 485 h 498"/>
                <a:gd name="T20" fmla="*/ 182 w 412"/>
                <a:gd name="T21" fmla="*/ 491 h 498"/>
                <a:gd name="T22" fmla="*/ 189 w 412"/>
                <a:gd name="T23" fmla="*/ 494 h 498"/>
                <a:gd name="T24" fmla="*/ 196 w 412"/>
                <a:gd name="T25" fmla="*/ 496 h 498"/>
                <a:gd name="T26" fmla="*/ 203 w 412"/>
                <a:gd name="T27" fmla="*/ 496 h 498"/>
                <a:gd name="T28" fmla="*/ 211 w 412"/>
                <a:gd name="T29" fmla="*/ 496 h 498"/>
                <a:gd name="T30" fmla="*/ 218 w 412"/>
                <a:gd name="T31" fmla="*/ 495 h 498"/>
                <a:gd name="T32" fmla="*/ 225 w 412"/>
                <a:gd name="T33" fmla="*/ 492 h 498"/>
                <a:gd name="T34" fmla="*/ 233 w 412"/>
                <a:gd name="T35" fmla="*/ 488 h 498"/>
                <a:gd name="T36" fmla="*/ 239 w 412"/>
                <a:gd name="T37" fmla="*/ 484 h 498"/>
                <a:gd name="T38" fmla="*/ 287 w 412"/>
                <a:gd name="T39" fmla="*/ 433 h 498"/>
                <a:gd name="T40" fmla="*/ 392 w 412"/>
                <a:gd name="T41" fmla="*/ 291 h 498"/>
                <a:gd name="T42" fmla="*/ 412 w 412"/>
                <a:gd name="T43" fmla="*/ 205 h 498"/>
                <a:gd name="T44" fmla="*/ 262 w 412"/>
                <a:gd name="T45" fmla="*/ 411 h 498"/>
                <a:gd name="T46" fmla="*/ 225 w 412"/>
                <a:gd name="T47" fmla="*/ 452 h 498"/>
                <a:gd name="T48" fmla="*/ 221 w 412"/>
                <a:gd name="T49" fmla="*/ 455 h 498"/>
                <a:gd name="T50" fmla="*/ 218 w 412"/>
                <a:gd name="T51" fmla="*/ 456 h 498"/>
                <a:gd name="T52" fmla="*/ 214 w 412"/>
                <a:gd name="T53" fmla="*/ 459 h 498"/>
                <a:gd name="T54" fmla="*/ 211 w 412"/>
                <a:gd name="T55" fmla="*/ 459 h 498"/>
                <a:gd name="T56" fmla="*/ 207 w 412"/>
                <a:gd name="T57" fmla="*/ 459 h 498"/>
                <a:gd name="T58" fmla="*/ 204 w 412"/>
                <a:gd name="T59" fmla="*/ 459 h 498"/>
                <a:gd name="T60" fmla="*/ 201 w 412"/>
                <a:gd name="T61" fmla="*/ 459 h 498"/>
                <a:gd name="T62" fmla="*/ 199 w 412"/>
                <a:gd name="T63" fmla="*/ 459 h 498"/>
                <a:gd name="T64" fmla="*/ 195 w 412"/>
                <a:gd name="T65" fmla="*/ 456 h 498"/>
                <a:gd name="T66" fmla="*/ 192 w 412"/>
                <a:gd name="T67" fmla="*/ 455 h 498"/>
                <a:gd name="T68" fmla="*/ 188 w 412"/>
                <a:gd name="T69" fmla="*/ 452 h 498"/>
                <a:gd name="T70" fmla="*/ 150 w 412"/>
                <a:gd name="T71" fmla="*/ 411 h 498"/>
                <a:gd name="T72" fmla="*/ 159 w 412"/>
                <a:gd name="T73" fmla="*/ 404 h 498"/>
                <a:gd name="T74" fmla="*/ 186 w 412"/>
                <a:gd name="T75" fmla="*/ 425 h 498"/>
                <a:gd name="T76" fmla="*/ 189 w 412"/>
                <a:gd name="T77" fmla="*/ 426 h 498"/>
                <a:gd name="T78" fmla="*/ 193 w 412"/>
                <a:gd name="T79" fmla="*/ 429 h 498"/>
                <a:gd name="T80" fmla="*/ 196 w 412"/>
                <a:gd name="T81" fmla="*/ 430 h 498"/>
                <a:gd name="T82" fmla="*/ 200 w 412"/>
                <a:gd name="T83" fmla="*/ 432 h 498"/>
                <a:gd name="T84" fmla="*/ 203 w 412"/>
                <a:gd name="T85" fmla="*/ 432 h 498"/>
                <a:gd name="T86" fmla="*/ 206 w 412"/>
                <a:gd name="T87" fmla="*/ 433 h 498"/>
                <a:gd name="T88" fmla="*/ 208 w 412"/>
                <a:gd name="T89" fmla="*/ 432 h 498"/>
                <a:gd name="T90" fmla="*/ 212 w 412"/>
                <a:gd name="T91" fmla="*/ 432 h 498"/>
                <a:gd name="T92" fmla="*/ 217 w 412"/>
                <a:gd name="T93" fmla="*/ 430 h 498"/>
                <a:gd name="T94" fmla="*/ 219 w 412"/>
                <a:gd name="T95" fmla="*/ 429 h 498"/>
                <a:gd name="T96" fmla="*/ 222 w 412"/>
                <a:gd name="T97" fmla="*/ 427 h 498"/>
                <a:gd name="T98" fmla="*/ 228 w 412"/>
                <a:gd name="T99" fmla="*/ 423 h 498"/>
                <a:gd name="T100" fmla="*/ 254 w 412"/>
                <a:gd name="T101" fmla="*/ 404 h 498"/>
                <a:gd name="T102" fmla="*/ 262 w 412"/>
                <a:gd name="T103" fmla="*/ 411 h 498"/>
                <a:gd name="T104" fmla="*/ 141 w 412"/>
                <a:gd name="T105" fmla="*/ 356 h 498"/>
                <a:gd name="T106" fmla="*/ 68 w 412"/>
                <a:gd name="T107" fmla="*/ 295 h 498"/>
                <a:gd name="T108" fmla="*/ 39 w 412"/>
                <a:gd name="T109" fmla="*/ 201 h 498"/>
                <a:gd name="T110" fmla="*/ 58 w 412"/>
                <a:gd name="T111" fmla="*/ 121 h 498"/>
                <a:gd name="T112" fmla="*/ 126 w 412"/>
                <a:gd name="T113" fmla="*/ 54 h 498"/>
                <a:gd name="T114" fmla="*/ 206 w 412"/>
                <a:gd name="T115" fmla="*/ 33 h 498"/>
                <a:gd name="T116" fmla="*/ 299 w 412"/>
                <a:gd name="T117" fmla="*/ 62 h 498"/>
                <a:gd name="T118" fmla="*/ 360 w 412"/>
                <a:gd name="T119" fmla="*/ 137 h 498"/>
                <a:gd name="T120" fmla="*/ 372 w 412"/>
                <a:gd name="T121" fmla="*/ 218 h 498"/>
                <a:gd name="T122" fmla="*/ 335 w 412"/>
                <a:gd name="T123" fmla="*/ 307 h 498"/>
                <a:gd name="T124" fmla="*/ 255 w 412"/>
                <a:gd name="T125" fmla="*/ 36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98">
                  <a:moveTo>
                    <a:pt x="410" y="175"/>
                  </a:moveTo>
                  <a:lnTo>
                    <a:pt x="410" y="175"/>
                  </a:lnTo>
                  <a:lnTo>
                    <a:pt x="406" y="156"/>
                  </a:lnTo>
                  <a:lnTo>
                    <a:pt x="401" y="139"/>
                  </a:lnTo>
                  <a:lnTo>
                    <a:pt x="394" y="121"/>
                  </a:lnTo>
                  <a:lnTo>
                    <a:pt x="386" y="106"/>
                  </a:lnTo>
                  <a:lnTo>
                    <a:pt x="377" y="91"/>
                  </a:lnTo>
                  <a:lnTo>
                    <a:pt x="366" y="76"/>
                  </a:lnTo>
                  <a:lnTo>
                    <a:pt x="355" y="62"/>
                  </a:lnTo>
                  <a:lnTo>
                    <a:pt x="341" y="51"/>
                  </a:lnTo>
                  <a:lnTo>
                    <a:pt x="327" y="39"/>
                  </a:lnTo>
                  <a:lnTo>
                    <a:pt x="312" y="29"/>
                  </a:lnTo>
                  <a:lnTo>
                    <a:pt x="295" y="21"/>
                  </a:lnTo>
                  <a:lnTo>
                    <a:pt x="279" y="14"/>
                  </a:lnTo>
                  <a:lnTo>
                    <a:pt x="262" y="8"/>
                  </a:lnTo>
                  <a:lnTo>
                    <a:pt x="244" y="4"/>
                  </a:lnTo>
                  <a:lnTo>
                    <a:pt x="225" y="1"/>
                  </a:lnTo>
                  <a:lnTo>
                    <a:pt x="206" y="0"/>
                  </a:lnTo>
                  <a:lnTo>
                    <a:pt x="206" y="0"/>
                  </a:lnTo>
                  <a:lnTo>
                    <a:pt x="186" y="1"/>
                  </a:lnTo>
                  <a:lnTo>
                    <a:pt x="168" y="4"/>
                  </a:lnTo>
                  <a:lnTo>
                    <a:pt x="150" y="8"/>
                  </a:lnTo>
                  <a:lnTo>
                    <a:pt x="132" y="14"/>
                  </a:lnTo>
                  <a:lnTo>
                    <a:pt x="116" y="21"/>
                  </a:lnTo>
                  <a:lnTo>
                    <a:pt x="101" y="29"/>
                  </a:lnTo>
                  <a:lnTo>
                    <a:pt x="86" y="39"/>
                  </a:lnTo>
                  <a:lnTo>
                    <a:pt x="72" y="51"/>
                  </a:lnTo>
                  <a:lnTo>
                    <a:pt x="58" y="62"/>
                  </a:lnTo>
                  <a:lnTo>
                    <a:pt x="46" y="76"/>
                  </a:lnTo>
                  <a:lnTo>
                    <a:pt x="36" y="91"/>
                  </a:lnTo>
                  <a:lnTo>
                    <a:pt x="26" y="106"/>
                  </a:lnTo>
                  <a:lnTo>
                    <a:pt x="18" y="121"/>
                  </a:lnTo>
                  <a:lnTo>
                    <a:pt x="11" y="139"/>
                  </a:lnTo>
                  <a:lnTo>
                    <a:pt x="6" y="156"/>
                  </a:lnTo>
                  <a:lnTo>
                    <a:pt x="3" y="175"/>
                  </a:lnTo>
                  <a:lnTo>
                    <a:pt x="3" y="175"/>
                  </a:lnTo>
                  <a:lnTo>
                    <a:pt x="0" y="190"/>
                  </a:lnTo>
                  <a:lnTo>
                    <a:pt x="0" y="205"/>
                  </a:lnTo>
                  <a:lnTo>
                    <a:pt x="0" y="205"/>
                  </a:lnTo>
                  <a:lnTo>
                    <a:pt x="0" y="222"/>
                  </a:lnTo>
                  <a:lnTo>
                    <a:pt x="1" y="239"/>
                  </a:lnTo>
                  <a:lnTo>
                    <a:pt x="4" y="254"/>
                  </a:lnTo>
                  <a:lnTo>
                    <a:pt x="10" y="269"/>
                  </a:lnTo>
                  <a:lnTo>
                    <a:pt x="10" y="269"/>
                  </a:lnTo>
                  <a:lnTo>
                    <a:pt x="21" y="291"/>
                  </a:lnTo>
                  <a:lnTo>
                    <a:pt x="33" y="313"/>
                  </a:lnTo>
                  <a:lnTo>
                    <a:pt x="48" y="335"/>
                  </a:lnTo>
                  <a:lnTo>
                    <a:pt x="63" y="356"/>
                  </a:lnTo>
                  <a:lnTo>
                    <a:pt x="95" y="397"/>
                  </a:lnTo>
                  <a:lnTo>
                    <a:pt x="126" y="433"/>
                  </a:lnTo>
                  <a:lnTo>
                    <a:pt x="126" y="433"/>
                  </a:lnTo>
                  <a:lnTo>
                    <a:pt x="153" y="463"/>
                  </a:lnTo>
                  <a:lnTo>
                    <a:pt x="171" y="483"/>
                  </a:lnTo>
                  <a:lnTo>
                    <a:pt x="171" y="483"/>
                  </a:lnTo>
                  <a:lnTo>
                    <a:pt x="172" y="484"/>
                  </a:lnTo>
                  <a:lnTo>
                    <a:pt x="172" y="484"/>
                  </a:lnTo>
                  <a:lnTo>
                    <a:pt x="174" y="484"/>
                  </a:lnTo>
                  <a:lnTo>
                    <a:pt x="174" y="484"/>
                  </a:lnTo>
                  <a:lnTo>
                    <a:pt x="175" y="485"/>
                  </a:lnTo>
                  <a:lnTo>
                    <a:pt x="175" y="485"/>
                  </a:lnTo>
                  <a:lnTo>
                    <a:pt x="178" y="487"/>
                  </a:lnTo>
                  <a:lnTo>
                    <a:pt x="178" y="487"/>
                  </a:lnTo>
                  <a:lnTo>
                    <a:pt x="179" y="488"/>
                  </a:lnTo>
                  <a:lnTo>
                    <a:pt x="179" y="488"/>
                  </a:lnTo>
                  <a:lnTo>
                    <a:pt x="182" y="491"/>
                  </a:lnTo>
                  <a:lnTo>
                    <a:pt x="182" y="491"/>
                  </a:lnTo>
                  <a:lnTo>
                    <a:pt x="183" y="491"/>
                  </a:lnTo>
                  <a:lnTo>
                    <a:pt x="183" y="491"/>
                  </a:lnTo>
                  <a:lnTo>
                    <a:pt x="186" y="492"/>
                  </a:lnTo>
                  <a:lnTo>
                    <a:pt x="186" y="492"/>
                  </a:lnTo>
                  <a:lnTo>
                    <a:pt x="189" y="494"/>
                  </a:lnTo>
                  <a:lnTo>
                    <a:pt x="189" y="494"/>
                  </a:lnTo>
                  <a:lnTo>
                    <a:pt x="192" y="495"/>
                  </a:lnTo>
                  <a:lnTo>
                    <a:pt x="192" y="495"/>
                  </a:lnTo>
                  <a:lnTo>
                    <a:pt x="193" y="495"/>
                  </a:lnTo>
                  <a:lnTo>
                    <a:pt x="193" y="495"/>
                  </a:lnTo>
                  <a:lnTo>
                    <a:pt x="196" y="496"/>
                  </a:lnTo>
                  <a:lnTo>
                    <a:pt x="196" y="496"/>
                  </a:lnTo>
                  <a:lnTo>
                    <a:pt x="199" y="496"/>
                  </a:lnTo>
                  <a:lnTo>
                    <a:pt x="199" y="496"/>
                  </a:lnTo>
                  <a:lnTo>
                    <a:pt x="201" y="496"/>
                  </a:lnTo>
                  <a:lnTo>
                    <a:pt x="201" y="496"/>
                  </a:lnTo>
                  <a:lnTo>
                    <a:pt x="203" y="496"/>
                  </a:lnTo>
                  <a:lnTo>
                    <a:pt x="203" y="496"/>
                  </a:lnTo>
                  <a:lnTo>
                    <a:pt x="206" y="498"/>
                  </a:lnTo>
                  <a:lnTo>
                    <a:pt x="206" y="498"/>
                  </a:lnTo>
                  <a:lnTo>
                    <a:pt x="208" y="496"/>
                  </a:lnTo>
                  <a:lnTo>
                    <a:pt x="208" y="496"/>
                  </a:lnTo>
                  <a:lnTo>
                    <a:pt x="211" y="496"/>
                  </a:lnTo>
                  <a:lnTo>
                    <a:pt x="211" y="496"/>
                  </a:lnTo>
                  <a:lnTo>
                    <a:pt x="214" y="496"/>
                  </a:lnTo>
                  <a:lnTo>
                    <a:pt x="214" y="496"/>
                  </a:lnTo>
                  <a:lnTo>
                    <a:pt x="215" y="496"/>
                  </a:lnTo>
                  <a:lnTo>
                    <a:pt x="215" y="496"/>
                  </a:lnTo>
                  <a:lnTo>
                    <a:pt x="218" y="495"/>
                  </a:lnTo>
                  <a:lnTo>
                    <a:pt x="218" y="495"/>
                  </a:lnTo>
                  <a:lnTo>
                    <a:pt x="221" y="495"/>
                  </a:lnTo>
                  <a:lnTo>
                    <a:pt x="221" y="495"/>
                  </a:lnTo>
                  <a:lnTo>
                    <a:pt x="223" y="494"/>
                  </a:lnTo>
                  <a:lnTo>
                    <a:pt x="223" y="494"/>
                  </a:lnTo>
                  <a:lnTo>
                    <a:pt x="225" y="492"/>
                  </a:lnTo>
                  <a:lnTo>
                    <a:pt x="225" y="492"/>
                  </a:lnTo>
                  <a:lnTo>
                    <a:pt x="228" y="491"/>
                  </a:lnTo>
                  <a:lnTo>
                    <a:pt x="228" y="491"/>
                  </a:lnTo>
                  <a:lnTo>
                    <a:pt x="230" y="491"/>
                  </a:lnTo>
                  <a:lnTo>
                    <a:pt x="230" y="491"/>
                  </a:lnTo>
                  <a:lnTo>
                    <a:pt x="233" y="488"/>
                  </a:lnTo>
                  <a:lnTo>
                    <a:pt x="233" y="488"/>
                  </a:lnTo>
                  <a:lnTo>
                    <a:pt x="235" y="487"/>
                  </a:lnTo>
                  <a:lnTo>
                    <a:pt x="235" y="487"/>
                  </a:lnTo>
                  <a:lnTo>
                    <a:pt x="237" y="485"/>
                  </a:lnTo>
                  <a:lnTo>
                    <a:pt x="237" y="485"/>
                  </a:lnTo>
                  <a:lnTo>
                    <a:pt x="239" y="484"/>
                  </a:lnTo>
                  <a:lnTo>
                    <a:pt x="239" y="484"/>
                  </a:lnTo>
                  <a:lnTo>
                    <a:pt x="239" y="484"/>
                  </a:lnTo>
                  <a:lnTo>
                    <a:pt x="239" y="484"/>
                  </a:lnTo>
                  <a:lnTo>
                    <a:pt x="240" y="483"/>
                  </a:lnTo>
                  <a:lnTo>
                    <a:pt x="240" y="483"/>
                  </a:lnTo>
                  <a:lnTo>
                    <a:pt x="258" y="463"/>
                  </a:lnTo>
                  <a:lnTo>
                    <a:pt x="287" y="433"/>
                  </a:lnTo>
                  <a:lnTo>
                    <a:pt x="287" y="433"/>
                  </a:lnTo>
                  <a:lnTo>
                    <a:pt x="317" y="397"/>
                  </a:lnTo>
                  <a:lnTo>
                    <a:pt x="349" y="357"/>
                  </a:lnTo>
                  <a:lnTo>
                    <a:pt x="364" y="335"/>
                  </a:lnTo>
                  <a:lnTo>
                    <a:pt x="378" y="313"/>
                  </a:lnTo>
                  <a:lnTo>
                    <a:pt x="392" y="291"/>
                  </a:lnTo>
                  <a:lnTo>
                    <a:pt x="403" y="269"/>
                  </a:lnTo>
                  <a:lnTo>
                    <a:pt x="403" y="269"/>
                  </a:lnTo>
                  <a:lnTo>
                    <a:pt x="407" y="254"/>
                  </a:lnTo>
                  <a:lnTo>
                    <a:pt x="411" y="239"/>
                  </a:lnTo>
                  <a:lnTo>
                    <a:pt x="411" y="222"/>
                  </a:lnTo>
                  <a:lnTo>
                    <a:pt x="412" y="205"/>
                  </a:lnTo>
                  <a:lnTo>
                    <a:pt x="412" y="205"/>
                  </a:lnTo>
                  <a:lnTo>
                    <a:pt x="411" y="190"/>
                  </a:lnTo>
                  <a:lnTo>
                    <a:pt x="410" y="175"/>
                  </a:lnTo>
                  <a:lnTo>
                    <a:pt x="410" y="175"/>
                  </a:lnTo>
                  <a:close/>
                  <a:moveTo>
                    <a:pt x="262" y="411"/>
                  </a:moveTo>
                  <a:lnTo>
                    <a:pt x="262" y="411"/>
                  </a:lnTo>
                  <a:lnTo>
                    <a:pt x="241" y="436"/>
                  </a:lnTo>
                  <a:lnTo>
                    <a:pt x="228" y="450"/>
                  </a:lnTo>
                  <a:lnTo>
                    <a:pt x="226" y="451"/>
                  </a:lnTo>
                  <a:lnTo>
                    <a:pt x="226" y="451"/>
                  </a:lnTo>
                  <a:lnTo>
                    <a:pt x="225" y="452"/>
                  </a:lnTo>
                  <a:lnTo>
                    <a:pt x="225" y="452"/>
                  </a:lnTo>
                  <a:lnTo>
                    <a:pt x="223" y="454"/>
                  </a:lnTo>
                  <a:lnTo>
                    <a:pt x="223" y="454"/>
                  </a:lnTo>
                  <a:lnTo>
                    <a:pt x="222" y="454"/>
                  </a:lnTo>
                  <a:lnTo>
                    <a:pt x="222" y="455"/>
                  </a:lnTo>
                  <a:lnTo>
                    <a:pt x="222" y="455"/>
                  </a:lnTo>
                  <a:lnTo>
                    <a:pt x="221" y="455"/>
                  </a:lnTo>
                  <a:lnTo>
                    <a:pt x="221" y="455"/>
                  </a:lnTo>
                  <a:lnTo>
                    <a:pt x="219" y="456"/>
                  </a:lnTo>
                  <a:lnTo>
                    <a:pt x="219" y="456"/>
                  </a:lnTo>
                  <a:lnTo>
                    <a:pt x="219" y="456"/>
                  </a:lnTo>
                  <a:lnTo>
                    <a:pt x="218" y="456"/>
                  </a:lnTo>
                  <a:lnTo>
                    <a:pt x="218" y="456"/>
                  </a:lnTo>
                  <a:lnTo>
                    <a:pt x="217" y="458"/>
                  </a:lnTo>
                  <a:lnTo>
                    <a:pt x="217" y="458"/>
                  </a:lnTo>
                  <a:lnTo>
                    <a:pt x="217" y="458"/>
                  </a:lnTo>
                  <a:lnTo>
                    <a:pt x="215" y="458"/>
                  </a:lnTo>
                  <a:lnTo>
                    <a:pt x="215" y="458"/>
                  </a:lnTo>
                  <a:lnTo>
                    <a:pt x="214" y="459"/>
                  </a:lnTo>
                  <a:lnTo>
                    <a:pt x="214" y="459"/>
                  </a:lnTo>
                  <a:lnTo>
                    <a:pt x="214" y="459"/>
                  </a:lnTo>
                  <a:lnTo>
                    <a:pt x="212" y="459"/>
                  </a:lnTo>
                  <a:lnTo>
                    <a:pt x="212" y="459"/>
                  </a:lnTo>
                  <a:lnTo>
                    <a:pt x="211" y="459"/>
                  </a:lnTo>
                  <a:lnTo>
                    <a:pt x="211" y="459"/>
                  </a:lnTo>
                  <a:lnTo>
                    <a:pt x="210" y="459"/>
                  </a:lnTo>
                  <a:lnTo>
                    <a:pt x="210" y="459"/>
                  </a:lnTo>
                  <a:lnTo>
                    <a:pt x="208" y="459"/>
                  </a:lnTo>
                  <a:lnTo>
                    <a:pt x="208" y="459"/>
                  </a:lnTo>
                  <a:lnTo>
                    <a:pt x="208" y="459"/>
                  </a:lnTo>
                  <a:lnTo>
                    <a:pt x="207" y="459"/>
                  </a:lnTo>
                  <a:lnTo>
                    <a:pt x="207" y="459"/>
                  </a:lnTo>
                  <a:lnTo>
                    <a:pt x="206" y="459"/>
                  </a:lnTo>
                  <a:lnTo>
                    <a:pt x="206" y="459"/>
                  </a:lnTo>
                  <a:lnTo>
                    <a:pt x="204" y="459"/>
                  </a:lnTo>
                  <a:lnTo>
                    <a:pt x="204" y="459"/>
                  </a:lnTo>
                  <a:lnTo>
                    <a:pt x="204" y="459"/>
                  </a:lnTo>
                  <a:lnTo>
                    <a:pt x="204" y="459"/>
                  </a:lnTo>
                  <a:lnTo>
                    <a:pt x="203" y="459"/>
                  </a:lnTo>
                  <a:lnTo>
                    <a:pt x="203" y="459"/>
                  </a:lnTo>
                  <a:lnTo>
                    <a:pt x="201" y="459"/>
                  </a:lnTo>
                  <a:lnTo>
                    <a:pt x="201" y="459"/>
                  </a:lnTo>
                  <a:lnTo>
                    <a:pt x="201" y="459"/>
                  </a:lnTo>
                  <a:lnTo>
                    <a:pt x="201" y="459"/>
                  </a:lnTo>
                  <a:lnTo>
                    <a:pt x="200" y="459"/>
                  </a:lnTo>
                  <a:lnTo>
                    <a:pt x="200" y="459"/>
                  </a:lnTo>
                  <a:lnTo>
                    <a:pt x="199" y="459"/>
                  </a:lnTo>
                  <a:lnTo>
                    <a:pt x="199" y="459"/>
                  </a:lnTo>
                  <a:lnTo>
                    <a:pt x="199" y="459"/>
                  </a:lnTo>
                  <a:lnTo>
                    <a:pt x="197" y="458"/>
                  </a:lnTo>
                  <a:lnTo>
                    <a:pt x="197" y="458"/>
                  </a:lnTo>
                  <a:lnTo>
                    <a:pt x="196" y="458"/>
                  </a:lnTo>
                  <a:lnTo>
                    <a:pt x="196" y="458"/>
                  </a:lnTo>
                  <a:lnTo>
                    <a:pt x="196" y="458"/>
                  </a:lnTo>
                  <a:lnTo>
                    <a:pt x="195" y="456"/>
                  </a:lnTo>
                  <a:lnTo>
                    <a:pt x="195" y="456"/>
                  </a:lnTo>
                  <a:lnTo>
                    <a:pt x="193" y="456"/>
                  </a:lnTo>
                  <a:lnTo>
                    <a:pt x="192" y="456"/>
                  </a:lnTo>
                  <a:lnTo>
                    <a:pt x="192" y="456"/>
                  </a:lnTo>
                  <a:lnTo>
                    <a:pt x="192" y="455"/>
                  </a:lnTo>
                  <a:lnTo>
                    <a:pt x="192" y="455"/>
                  </a:lnTo>
                  <a:lnTo>
                    <a:pt x="190" y="455"/>
                  </a:lnTo>
                  <a:lnTo>
                    <a:pt x="189" y="454"/>
                  </a:lnTo>
                  <a:lnTo>
                    <a:pt x="189" y="454"/>
                  </a:lnTo>
                  <a:lnTo>
                    <a:pt x="189" y="454"/>
                  </a:lnTo>
                  <a:lnTo>
                    <a:pt x="189" y="454"/>
                  </a:lnTo>
                  <a:lnTo>
                    <a:pt x="188" y="452"/>
                  </a:lnTo>
                  <a:lnTo>
                    <a:pt x="188" y="452"/>
                  </a:lnTo>
                  <a:lnTo>
                    <a:pt x="186" y="451"/>
                  </a:lnTo>
                  <a:lnTo>
                    <a:pt x="185" y="450"/>
                  </a:lnTo>
                  <a:lnTo>
                    <a:pt x="185" y="450"/>
                  </a:lnTo>
                  <a:lnTo>
                    <a:pt x="171" y="436"/>
                  </a:lnTo>
                  <a:lnTo>
                    <a:pt x="150" y="411"/>
                  </a:lnTo>
                  <a:lnTo>
                    <a:pt x="150" y="411"/>
                  </a:lnTo>
                  <a:lnTo>
                    <a:pt x="145" y="405"/>
                  </a:lnTo>
                  <a:lnTo>
                    <a:pt x="145" y="405"/>
                  </a:lnTo>
                  <a:lnTo>
                    <a:pt x="148" y="404"/>
                  </a:lnTo>
                  <a:lnTo>
                    <a:pt x="152" y="403"/>
                  </a:lnTo>
                  <a:lnTo>
                    <a:pt x="159" y="404"/>
                  </a:lnTo>
                  <a:lnTo>
                    <a:pt x="166" y="405"/>
                  </a:lnTo>
                  <a:lnTo>
                    <a:pt x="166" y="405"/>
                  </a:lnTo>
                  <a:lnTo>
                    <a:pt x="170" y="407"/>
                  </a:lnTo>
                  <a:lnTo>
                    <a:pt x="170" y="407"/>
                  </a:lnTo>
                  <a:lnTo>
                    <a:pt x="185" y="423"/>
                  </a:lnTo>
                  <a:lnTo>
                    <a:pt x="186" y="425"/>
                  </a:lnTo>
                  <a:lnTo>
                    <a:pt x="186" y="425"/>
                  </a:lnTo>
                  <a:lnTo>
                    <a:pt x="188" y="425"/>
                  </a:lnTo>
                  <a:lnTo>
                    <a:pt x="188" y="425"/>
                  </a:lnTo>
                  <a:lnTo>
                    <a:pt x="189" y="426"/>
                  </a:lnTo>
                  <a:lnTo>
                    <a:pt x="189" y="426"/>
                  </a:lnTo>
                  <a:lnTo>
                    <a:pt x="189" y="426"/>
                  </a:lnTo>
                  <a:lnTo>
                    <a:pt x="190" y="427"/>
                  </a:lnTo>
                  <a:lnTo>
                    <a:pt x="190" y="427"/>
                  </a:lnTo>
                  <a:lnTo>
                    <a:pt x="192" y="427"/>
                  </a:lnTo>
                  <a:lnTo>
                    <a:pt x="192" y="427"/>
                  </a:lnTo>
                  <a:lnTo>
                    <a:pt x="192" y="429"/>
                  </a:lnTo>
                  <a:lnTo>
                    <a:pt x="193" y="429"/>
                  </a:lnTo>
                  <a:lnTo>
                    <a:pt x="193" y="429"/>
                  </a:lnTo>
                  <a:lnTo>
                    <a:pt x="195" y="430"/>
                  </a:lnTo>
                  <a:lnTo>
                    <a:pt x="195" y="430"/>
                  </a:lnTo>
                  <a:lnTo>
                    <a:pt x="196" y="430"/>
                  </a:lnTo>
                  <a:lnTo>
                    <a:pt x="196" y="430"/>
                  </a:lnTo>
                  <a:lnTo>
                    <a:pt x="196" y="430"/>
                  </a:lnTo>
                  <a:lnTo>
                    <a:pt x="197" y="430"/>
                  </a:lnTo>
                  <a:lnTo>
                    <a:pt x="197" y="430"/>
                  </a:lnTo>
                  <a:lnTo>
                    <a:pt x="199" y="432"/>
                  </a:lnTo>
                  <a:lnTo>
                    <a:pt x="199" y="432"/>
                  </a:lnTo>
                  <a:lnTo>
                    <a:pt x="199" y="432"/>
                  </a:lnTo>
                  <a:lnTo>
                    <a:pt x="200" y="432"/>
                  </a:lnTo>
                  <a:lnTo>
                    <a:pt x="200" y="432"/>
                  </a:lnTo>
                  <a:lnTo>
                    <a:pt x="201" y="432"/>
                  </a:lnTo>
                  <a:lnTo>
                    <a:pt x="201" y="432"/>
                  </a:lnTo>
                  <a:lnTo>
                    <a:pt x="201" y="432"/>
                  </a:lnTo>
                  <a:lnTo>
                    <a:pt x="201" y="432"/>
                  </a:lnTo>
                  <a:lnTo>
                    <a:pt x="203" y="432"/>
                  </a:lnTo>
                  <a:lnTo>
                    <a:pt x="203" y="432"/>
                  </a:lnTo>
                  <a:lnTo>
                    <a:pt x="204" y="433"/>
                  </a:lnTo>
                  <a:lnTo>
                    <a:pt x="204" y="433"/>
                  </a:lnTo>
                  <a:lnTo>
                    <a:pt x="204" y="433"/>
                  </a:lnTo>
                  <a:lnTo>
                    <a:pt x="204" y="433"/>
                  </a:lnTo>
                  <a:lnTo>
                    <a:pt x="206" y="433"/>
                  </a:lnTo>
                  <a:lnTo>
                    <a:pt x="206" y="433"/>
                  </a:lnTo>
                  <a:lnTo>
                    <a:pt x="207" y="433"/>
                  </a:lnTo>
                  <a:lnTo>
                    <a:pt x="208" y="433"/>
                  </a:lnTo>
                  <a:lnTo>
                    <a:pt x="208" y="433"/>
                  </a:lnTo>
                  <a:lnTo>
                    <a:pt x="208" y="432"/>
                  </a:lnTo>
                  <a:lnTo>
                    <a:pt x="208" y="432"/>
                  </a:lnTo>
                  <a:lnTo>
                    <a:pt x="210" y="432"/>
                  </a:lnTo>
                  <a:lnTo>
                    <a:pt x="210" y="432"/>
                  </a:lnTo>
                  <a:lnTo>
                    <a:pt x="211" y="432"/>
                  </a:lnTo>
                  <a:lnTo>
                    <a:pt x="211" y="432"/>
                  </a:lnTo>
                  <a:lnTo>
                    <a:pt x="212" y="432"/>
                  </a:lnTo>
                  <a:lnTo>
                    <a:pt x="212" y="432"/>
                  </a:lnTo>
                  <a:lnTo>
                    <a:pt x="214" y="432"/>
                  </a:lnTo>
                  <a:lnTo>
                    <a:pt x="214" y="432"/>
                  </a:lnTo>
                  <a:lnTo>
                    <a:pt x="214" y="432"/>
                  </a:lnTo>
                  <a:lnTo>
                    <a:pt x="215" y="430"/>
                  </a:lnTo>
                  <a:lnTo>
                    <a:pt x="215" y="430"/>
                  </a:lnTo>
                  <a:lnTo>
                    <a:pt x="217" y="430"/>
                  </a:lnTo>
                  <a:lnTo>
                    <a:pt x="217" y="430"/>
                  </a:lnTo>
                  <a:lnTo>
                    <a:pt x="217" y="430"/>
                  </a:lnTo>
                  <a:lnTo>
                    <a:pt x="218" y="430"/>
                  </a:lnTo>
                  <a:lnTo>
                    <a:pt x="218" y="430"/>
                  </a:lnTo>
                  <a:lnTo>
                    <a:pt x="219" y="429"/>
                  </a:lnTo>
                  <a:lnTo>
                    <a:pt x="219" y="429"/>
                  </a:lnTo>
                  <a:lnTo>
                    <a:pt x="219" y="429"/>
                  </a:lnTo>
                  <a:lnTo>
                    <a:pt x="221" y="427"/>
                  </a:lnTo>
                  <a:lnTo>
                    <a:pt x="221" y="427"/>
                  </a:lnTo>
                  <a:lnTo>
                    <a:pt x="222" y="427"/>
                  </a:lnTo>
                  <a:lnTo>
                    <a:pt x="222" y="427"/>
                  </a:lnTo>
                  <a:lnTo>
                    <a:pt x="222" y="427"/>
                  </a:lnTo>
                  <a:lnTo>
                    <a:pt x="223" y="426"/>
                  </a:lnTo>
                  <a:lnTo>
                    <a:pt x="223" y="426"/>
                  </a:lnTo>
                  <a:lnTo>
                    <a:pt x="225" y="425"/>
                  </a:lnTo>
                  <a:lnTo>
                    <a:pt x="225" y="425"/>
                  </a:lnTo>
                  <a:lnTo>
                    <a:pt x="226" y="425"/>
                  </a:lnTo>
                  <a:lnTo>
                    <a:pt x="228" y="423"/>
                  </a:lnTo>
                  <a:lnTo>
                    <a:pt x="228" y="423"/>
                  </a:lnTo>
                  <a:lnTo>
                    <a:pt x="243" y="407"/>
                  </a:lnTo>
                  <a:lnTo>
                    <a:pt x="243" y="407"/>
                  </a:lnTo>
                  <a:lnTo>
                    <a:pt x="246" y="405"/>
                  </a:lnTo>
                  <a:lnTo>
                    <a:pt x="246" y="405"/>
                  </a:lnTo>
                  <a:lnTo>
                    <a:pt x="254" y="404"/>
                  </a:lnTo>
                  <a:lnTo>
                    <a:pt x="259" y="403"/>
                  </a:lnTo>
                  <a:lnTo>
                    <a:pt x="265" y="404"/>
                  </a:lnTo>
                  <a:lnTo>
                    <a:pt x="268" y="405"/>
                  </a:lnTo>
                  <a:lnTo>
                    <a:pt x="268" y="405"/>
                  </a:lnTo>
                  <a:lnTo>
                    <a:pt x="262" y="411"/>
                  </a:lnTo>
                  <a:lnTo>
                    <a:pt x="262" y="411"/>
                  </a:lnTo>
                  <a:close/>
                  <a:moveTo>
                    <a:pt x="206" y="370"/>
                  </a:moveTo>
                  <a:lnTo>
                    <a:pt x="206" y="370"/>
                  </a:lnTo>
                  <a:lnTo>
                    <a:pt x="189" y="368"/>
                  </a:lnTo>
                  <a:lnTo>
                    <a:pt x="172" y="365"/>
                  </a:lnTo>
                  <a:lnTo>
                    <a:pt x="156" y="361"/>
                  </a:lnTo>
                  <a:lnTo>
                    <a:pt x="141" y="356"/>
                  </a:lnTo>
                  <a:lnTo>
                    <a:pt x="126" y="349"/>
                  </a:lnTo>
                  <a:lnTo>
                    <a:pt x="112" y="341"/>
                  </a:lnTo>
                  <a:lnTo>
                    <a:pt x="99" y="331"/>
                  </a:lnTo>
                  <a:lnTo>
                    <a:pt x="87" y="320"/>
                  </a:lnTo>
                  <a:lnTo>
                    <a:pt x="77" y="307"/>
                  </a:lnTo>
                  <a:lnTo>
                    <a:pt x="68" y="295"/>
                  </a:lnTo>
                  <a:lnTo>
                    <a:pt x="58" y="281"/>
                  </a:lnTo>
                  <a:lnTo>
                    <a:pt x="51" y="266"/>
                  </a:lnTo>
                  <a:lnTo>
                    <a:pt x="46" y="251"/>
                  </a:lnTo>
                  <a:lnTo>
                    <a:pt x="41" y="236"/>
                  </a:lnTo>
                  <a:lnTo>
                    <a:pt x="39" y="218"/>
                  </a:lnTo>
                  <a:lnTo>
                    <a:pt x="39" y="201"/>
                  </a:lnTo>
                  <a:lnTo>
                    <a:pt x="39" y="201"/>
                  </a:lnTo>
                  <a:lnTo>
                    <a:pt x="39" y="185"/>
                  </a:lnTo>
                  <a:lnTo>
                    <a:pt x="41" y="168"/>
                  </a:lnTo>
                  <a:lnTo>
                    <a:pt x="46" y="152"/>
                  </a:lnTo>
                  <a:lnTo>
                    <a:pt x="51" y="137"/>
                  </a:lnTo>
                  <a:lnTo>
                    <a:pt x="58" y="121"/>
                  </a:lnTo>
                  <a:lnTo>
                    <a:pt x="68" y="108"/>
                  </a:lnTo>
                  <a:lnTo>
                    <a:pt x="77" y="95"/>
                  </a:lnTo>
                  <a:lnTo>
                    <a:pt x="87" y="83"/>
                  </a:lnTo>
                  <a:lnTo>
                    <a:pt x="99" y="72"/>
                  </a:lnTo>
                  <a:lnTo>
                    <a:pt x="112" y="62"/>
                  </a:lnTo>
                  <a:lnTo>
                    <a:pt x="126" y="54"/>
                  </a:lnTo>
                  <a:lnTo>
                    <a:pt x="141" y="47"/>
                  </a:lnTo>
                  <a:lnTo>
                    <a:pt x="156" y="41"/>
                  </a:lnTo>
                  <a:lnTo>
                    <a:pt x="172" y="37"/>
                  </a:lnTo>
                  <a:lnTo>
                    <a:pt x="189" y="34"/>
                  </a:lnTo>
                  <a:lnTo>
                    <a:pt x="206" y="33"/>
                  </a:lnTo>
                  <a:lnTo>
                    <a:pt x="206" y="33"/>
                  </a:lnTo>
                  <a:lnTo>
                    <a:pt x="223" y="34"/>
                  </a:lnTo>
                  <a:lnTo>
                    <a:pt x="240" y="37"/>
                  </a:lnTo>
                  <a:lnTo>
                    <a:pt x="255" y="41"/>
                  </a:lnTo>
                  <a:lnTo>
                    <a:pt x="272" y="47"/>
                  </a:lnTo>
                  <a:lnTo>
                    <a:pt x="286" y="54"/>
                  </a:lnTo>
                  <a:lnTo>
                    <a:pt x="299" y="62"/>
                  </a:lnTo>
                  <a:lnTo>
                    <a:pt x="313" y="72"/>
                  </a:lnTo>
                  <a:lnTo>
                    <a:pt x="324" y="83"/>
                  </a:lnTo>
                  <a:lnTo>
                    <a:pt x="335" y="95"/>
                  </a:lnTo>
                  <a:lnTo>
                    <a:pt x="345" y="108"/>
                  </a:lnTo>
                  <a:lnTo>
                    <a:pt x="353" y="121"/>
                  </a:lnTo>
                  <a:lnTo>
                    <a:pt x="360" y="137"/>
                  </a:lnTo>
                  <a:lnTo>
                    <a:pt x="366" y="152"/>
                  </a:lnTo>
                  <a:lnTo>
                    <a:pt x="370" y="168"/>
                  </a:lnTo>
                  <a:lnTo>
                    <a:pt x="372" y="185"/>
                  </a:lnTo>
                  <a:lnTo>
                    <a:pt x="374" y="201"/>
                  </a:lnTo>
                  <a:lnTo>
                    <a:pt x="374" y="201"/>
                  </a:lnTo>
                  <a:lnTo>
                    <a:pt x="372" y="218"/>
                  </a:lnTo>
                  <a:lnTo>
                    <a:pt x="370" y="236"/>
                  </a:lnTo>
                  <a:lnTo>
                    <a:pt x="366" y="251"/>
                  </a:lnTo>
                  <a:lnTo>
                    <a:pt x="360" y="266"/>
                  </a:lnTo>
                  <a:lnTo>
                    <a:pt x="353" y="281"/>
                  </a:lnTo>
                  <a:lnTo>
                    <a:pt x="345" y="295"/>
                  </a:lnTo>
                  <a:lnTo>
                    <a:pt x="335" y="307"/>
                  </a:lnTo>
                  <a:lnTo>
                    <a:pt x="324" y="320"/>
                  </a:lnTo>
                  <a:lnTo>
                    <a:pt x="313" y="331"/>
                  </a:lnTo>
                  <a:lnTo>
                    <a:pt x="299" y="341"/>
                  </a:lnTo>
                  <a:lnTo>
                    <a:pt x="286" y="349"/>
                  </a:lnTo>
                  <a:lnTo>
                    <a:pt x="272" y="356"/>
                  </a:lnTo>
                  <a:lnTo>
                    <a:pt x="255" y="361"/>
                  </a:lnTo>
                  <a:lnTo>
                    <a:pt x="240" y="365"/>
                  </a:lnTo>
                  <a:lnTo>
                    <a:pt x="223" y="368"/>
                  </a:lnTo>
                  <a:lnTo>
                    <a:pt x="206" y="370"/>
                  </a:lnTo>
                  <a:lnTo>
                    <a:pt x="206" y="3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74" name="Freeform 13">
              <a:extLst>
                <a:ext uri="{FF2B5EF4-FFF2-40B4-BE49-F238E27FC236}">
                  <a16:creationId xmlns:a16="http://schemas.microsoft.com/office/drawing/2014/main" id="{F2DF841B-3211-4899-BC59-CC584662A800}"/>
                </a:ext>
              </a:extLst>
            </p:cNvPr>
            <p:cNvSpPr>
              <a:spLocks/>
            </p:cNvSpPr>
            <p:nvPr/>
          </p:nvSpPr>
          <p:spPr bwMode="auto">
            <a:xfrm>
              <a:off x="820738" y="4141788"/>
              <a:ext cx="187325" cy="220663"/>
            </a:xfrm>
            <a:custGeom>
              <a:avLst/>
              <a:gdLst>
                <a:gd name="T0" fmla="*/ 13 w 118"/>
                <a:gd name="T1" fmla="*/ 90 h 139"/>
                <a:gd name="T2" fmla="*/ 13 w 118"/>
                <a:gd name="T3" fmla="*/ 90 h 139"/>
                <a:gd name="T4" fmla="*/ 16 w 118"/>
                <a:gd name="T5" fmla="*/ 99 h 139"/>
                <a:gd name="T6" fmla="*/ 20 w 118"/>
                <a:gd name="T7" fmla="*/ 109 h 139"/>
                <a:gd name="T8" fmla="*/ 24 w 118"/>
                <a:gd name="T9" fmla="*/ 117 h 139"/>
                <a:gd name="T10" fmla="*/ 29 w 118"/>
                <a:gd name="T11" fmla="*/ 124 h 139"/>
                <a:gd name="T12" fmla="*/ 36 w 118"/>
                <a:gd name="T13" fmla="*/ 130 h 139"/>
                <a:gd name="T14" fmla="*/ 43 w 118"/>
                <a:gd name="T15" fmla="*/ 135 h 139"/>
                <a:gd name="T16" fmla="*/ 51 w 118"/>
                <a:gd name="T17" fmla="*/ 138 h 139"/>
                <a:gd name="T18" fmla="*/ 60 w 118"/>
                <a:gd name="T19" fmla="*/ 139 h 139"/>
                <a:gd name="T20" fmla="*/ 60 w 118"/>
                <a:gd name="T21" fmla="*/ 139 h 139"/>
                <a:gd name="T22" fmla="*/ 69 w 118"/>
                <a:gd name="T23" fmla="*/ 138 h 139"/>
                <a:gd name="T24" fmla="*/ 78 w 118"/>
                <a:gd name="T25" fmla="*/ 135 h 139"/>
                <a:gd name="T26" fmla="*/ 85 w 118"/>
                <a:gd name="T27" fmla="*/ 130 h 139"/>
                <a:gd name="T28" fmla="*/ 91 w 118"/>
                <a:gd name="T29" fmla="*/ 124 h 139"/>
                <a:gd name="T30" fmla="*/ 97 w 118"/>
                <a:gd name="T31" fmla="*/ 116 h 139"/>
                <a:gd name="T32" fmla="*/ 101 w 118"/>
                <a:gd name="T33" fmla="*/ 108 h 139"/>
                <a:gd name="T34" fmla="*/ 105 w 118"/>
                <a:gd name="T35" fmla="*/ 99 h 139"/>
                <a:gd name="T36" fmla="*/ 108 w 118"/>
                <a:gd name="T37" fmla="*/ 90 h 139"/>
                <a:gd name="T38" fmla="*/ 108 w 118"/>
                <a:gd name="T39" fmla="*/ 90 h 139"/>
                <a:gd name="T40" fmla="*/ 112 w 118"/>
                <a:gd name="T41" fmla="*/ 86 h 139"/>
                <a:gd name="T42" fmla="*/ 116 w 118"/>
                <a:gd name="T43" fmla="*/ 80 h 139"/>
                <a:gd name="T44" fmla="*/ 118 w 118"/>
                <a:gd name="T45" fmla="*/ 73 h 139"/>
                <a:gd name="T46" fmla="*/ 118 w 118"/>
                <a:gd name="T47" fmla="*/ 66 h 139"/>
                <a:gd name="T48" fmla="*/ 118 w 118"/>
                <a:gd name="T49" fmla="*/ 66 h 139"/>
                <a:gd name="T50" fmla="*/ 118 w 118"/>
                <a:gd name="T51" fmla="*/ 63 h 139"/>
                <a:gd name="T52" fmla="*/ 116 w 118"/>
                <a:gd name="T53" fmla="*/ 61 h 139"/>
                <a:gd name="T54" fmla="*/ 113 w 118"/>
                <a:gd name="T55" fmla="*/ 58 h 139"/>
                <a:gd name="T56" fmla="*/ 111 w 118"/>
                <a:gd name="T57" fmla="*/ 57 h 139"/>
                <a:gd name="T58" fmla="*/ 111 w 118"/>
                <a:gd name="T59" fmla="*/ 57 h 139"/>
                <a:gd name="T60" fmla="*/ 109 w 118"/>
                <a:gd name="T61" fmla="*/ 46 h 139"/>
                <a:gd name="T62" fmla="*/ 107 w 118"/>
                <a:gd name="T63" fmla="*/ 34 h 139"/>
                <a:gd name="T64" fmla="*/ 102 w 118"/>
                <a:gd name="T65" fmla="*/ 25 h 139"/>
                <a:gd name="T66" fmla="*/ 96 w 118"/>
                <a:gd name="T67" fmla="*/ 17 h 139"/>
                <a:gd name="T68" fmla="*/ 89 w 118"/>
                <a:gd name="T69" fmla="*/ 10 h 139"/>
                <a:gd name="T70" fmla="*/ 80 w 118"/>
                <a:gd name="T71" fmla="*/ 4 h 139"/>
                <a:gd name="T72" fmla="*/ 71 w 118"/>
                <a:gd name="T73" fmla="*/ 1 h 139"/>
                <a:gd name="T74" fmla="*/ 60 w 118"/>
                <a:gd name="T75" fmla="*/ 0 h 139"/>
                <a:gd name="T76" fmla="*/ 60 w 118"/>
                <a:gd name="T77" fmla="*/ 0 h 139"/>
                <a:gd name="T78" fmla="*/ 50 w 118"/>
                <a:gd name="T79" fmla="*/ 1 h 139"/>
                <a:gd name="T80" fmla="*/ 40 w 118"/>
                <a:gd name="T81" fmla="*/ 4 h 139"/>
                <a:gd name="T82" fmla="*/ 32 w 118"/>
                <a:gd name="T83" fmla="*/ 10 h 139"/>
                <a:gd name="T84" fmla="*/ 24 w 118"/>
                <a:gd name="T85" fmla="*/ 17 h 139"/>
                <a:gd name="T86" fmla="*/ 18 w 118"/>
                <a:gd name="T87" fmla="*/ 25 h 139"/>
                <a:gd name="T88" fmla="*/ 14 w 118"/>
                <a:gd name="T89" fmla="*/ 34 h 139"/>
                <a:gd name="T90" fmla="*/ 11 w 118"/>
                <a:gd name="T91" fmla="*/ 46 h 139"/>
                <a:gd name="T92" fmla="*/ 9 w 118"/>
                <a:gd name="T93" fmla="*/ 57 h 139"/>
                <a:gd name="T94" fmla="*/ 9 w 118"/>
                <a:gd name="T95" fmla="*/ 57 h 139"/>
                <a:gd name="T96" fmla="*/ 6 w 118"/>
                <a:gd name="T97" fmla="*/ 58 h 139"/>
                <a:gd name="T98" fmla="*/ 3 w 118"/>
                <a:gd name="T99" fmla="*/ 59 h 139"/>
                <a:gd name="T100" fmla="*/ 2 w 118"/>
                <a:gd name="T101" fmla="*/ 63 h 139"/>
                <a:gd name="T102" fmla="*/ 0 w 118"/>
                <a:gd name="T103" fmla="*/ 66 h 139"/>
                <a:gd name="T104" fmla="*/ 0 w 118"/>
                <a:gd name="T105" fmla="*/ 66 h 139"/>
                <a:gd name="T106" fmla="*/ 2 w 118"/>
                <a:gd name="T107" fmla="*/ 74 h 139"/>
                <a:gd name="T108" fmla="*/ 3 w 118"/>
                <a:gd name="T109" fmla="*/ 81 h 139"/>
                <a:gd name="T110" fmla="*/ 7 w 118"/>
                <a:gd name="T111" fmla="*/ 87 h 139"/>
                <a:gd name="T112" fmla="*/ 10 w 118"/>
                <a:gd name="T113" fmla="*/ 88 h 139"/>
                <a:gd name="T114" fmla="*/ 13 w 118"/>
                <a:gd name="T115" fmla="*/ 90 h 139"/>
                <a:gd name="T116" fmla="*/ 13 w 118"/>
                <a:gd name="T117" fmla="*/ 9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139">
                  <a:moveTo>
                    <a:pt x="13" y="90"/>
                  </a:moveTo>
                  <a:lnTo>
                    <a:pt x="13" y="90"/>
                  </a:lnTo>
                  <a:lnTo>
                    <a:pt x="16" y="99"/>
                  </a:lnTo>
                  <a:lnTo>
                    <a:pt x="20" y="109"/>
                  </a:lnTo>
                  <a:lnTo>
                    <a:pt x="24" y="117"/>
                  </a:lnTo>
                  <a:lnTo>
                    <a:pt x="29" y="124"/>
                  </a:lnTo>
                  <a:lnTo>
                    <a:pt x="36" y="130"/>
                  </a:lnTo>
                  <a:lnTo>
                    <a:pt x="43" y="135"/>
                  </a:lnTo>
                  <a:lnTo>
                    <a:pt x="51" y="138"/>
                  </a:lnTo>
                  <a:lnTo>
                    <a:pt x="60" y="139"/>
                  </a:lnTo>
                  <a:lnTo>
                    <a:pt x="60" y="139"/>
                  </a:lnTo>
                  <a:lnTo>
                    <a:pt x="69" y="138"/>
                  </a:lnTo>
                  <a:lnTo>
                    <a:pt x="78" y="135"/>
                  </a:lnTo>
                  <a:lnTo>
                    <a:pt x="85" y="130"/>
                  </a:lnTo>
                  <a:lnTo>
                    <a:pt x="91" y="124"/>
                  </a:lnTo>
                  <a:lnTo>
                    <a:pt x="97" y="116"/>
                  </a:lnTo>
                  <a:lnTo>
                    <a:pt x="101" y="108"/>
                  </a:lnTo>
                  <a:lnTo>
                    <a:pt x="105" y="99"/>
                  </a:lnTo>
                  <a:lnTo>
                    <a:pt x="108" y="90"/>
                  </a:lnTo>
                  <a:lnTo>
                    <a:pt x="108" y="90"/>
                  </a:lnTo>
                  <a:lnTo>
                    <a:pt x="112" y="86"/>
                  </a:lnTo>
                  <a:lnTo>
                    <a:pt x="116" y="80"/>
                  </a:lnTo>
                  <a:lnTo>
                    <a:pt x="118" y="73"/>
                  </a:lnTo>
                  <a:lnTo>
                    <a:pt x="118" y="66"/>
                  </a:lnTo>
                  <a:lnTo>
                    <a:pt x="118" y="66"/>
                  </a:lnTo>
                  <a:lnTo>
                    <a:pt x="118" y="63"/>
                  </a:lnTo>
                  <a:lnTo>
                    <a:pt x="116" y="61"/>
                  </a:lnTo>
                  <a:lnTo>
                    <a:pt x="113" y="58"/>
                  </a:lnTo>
                  <a:lnTo>
                    <a:pt x="111" y="57"/>
                  </a:lnTo>
                  <a:lnTo>
                    <a:pt x="111" y="57"/>
                  </a:lnTo>
                  <a:lnTo>
                    <a:pt x="109" y="46"/>
                  </a:lnTo>
                  <a:lnTo>
                    <a:pt x="107" y="34"/>
                  </a:lnTo>
                  <a:lnTo>
                    <a:pt x="102" y="25"/>
                  </a:lnTo>
                  <a:lnTo>
                    <a:pt x="96" y="17"/>
                  </a:lnTo>
                  <a:lnTo>
                    <a:pt x="89" y="10"/>
                  </a:lnTo>
                  <a:lnTo>
                    <a:pt x="80" y="4"/>
                  </a:lnTo>
                  <a:lnTo>
                    <a:pt x="71" y="1"/>
                  </a:lnTo>
                  <a:lnTo>
                    <a:pt x="60" y="0"/>
                  </a:lnTo>
                  <a:lnTo>
                    <a:pt x="60" y="0"/>
                  </a:lnTo>
                  <a:lnTo>
                    <a:pt x="50" y="1"/>
                  </a:lnTo>
                  <a:lnTo>
                    <a:pt x="40" y="4"/>
                  </a:lnTo>
                  <a:lnTo>
                    <a:pt x="32" y="10"/>
                  </a:lnTo>
                  <a:lnTo>
                    <a:pt x="24" y="17"/>
                  </a:lnTo>
                  <a:lnTo>
                    <a:pt x="18" y="25"/>
                  </a:lnTo>
                  <a:lnTo>
                    <a:pt x="14" y="34"/>
                  </a:lnTo>
                  <a:lnTo>
                    <a:pt x="11" y="46"/>
                  </a:lnTo>
                  <a:lnTo>
                    <a:pt x="9" y="57"/>
                  </a:lnTo>
                  <a:lnTo>
                    <a:pt x="9" y="57"/>
                  </a:lnTo>
                  <a:lnTo>
                    <a:pt x="6" y="58"/>
                  </a:lnTo>
                  <a:lnTo>
                    <a:pt x="3" y="59"/>
                  </a:lnTo>
                  <a:lnTo>
                    <a:pt x="2" y="63"/>
                  </a:lnTo>
                  <a:lnTo>
                    <a:pt x="0" y="66"/>
                  </a:lnTo>
                  <a:lnTo>
                    <a:pt x="0" y="66"/>
                  </a:lnTo>
                  <a:lnTo>
                    <a:pt x="2" y="74"/>
                  </a:lnTo>
                  <a:lnTo>
                    <a:pt x="3" y="81"/>
                  </a:lnTo>
                  <a:lnTo>
                    <a:pt x="7" y="87"/>
                  </a:lnTo>
                  <a:lnTo>
                    <a:pt x="10" y="88"/>
                  </a:lnTo>
                  <a:lnTo>
                    <a:pt x="13" y="90"/>
                  </a:lnTo>
                  <a:lnTo>
                    <a:pt x="13"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75" name="Freeform 14">
              <a:extLst>
                <a:ext uri="{FF2B5EF4-FFF2-40B4-BE49-F238E27FC236}">
                  <a16:creationId xmlns:a16="http://schemas.microsoft.com/office/drawing/2014/main" id="{F43FA752-577B-4200-BAB4-8B8B3B61AF74}"/>
                </a:ext>
              </a:extLst>
            </p:cNvPr>
            <p:cNvSpPr>
              <a:spLocks/>
            </p:cNvSpPr>
            <p:nvPr/>
          </p:nvSpPr>
          <p:spPr bwMode="auto">
            <a:xfrm>
              <a:off x="731838" y="4376738"/>
              <a:ext cx="368300" cy="244475"/>
            </a:xfrm>
            <a:custGeom>
              <a:avLst/>
              <a:gdLst>
                <a:gd name="T0" fmla="*/ 153 w 232"/>
                <a:gd name="T1" fmla="*/ 0 h 154"/>
                <a:gd name="T2" fmla="*/ 152 w 232"/>
                <a:gd name="T3" fmla="*/ 0 h 154"/>
                <a:gd name="T4" fmla="*/ 152 w 232"/>
                <a:gd name="T5" fmla="*/ 0 h 154"/>
                <a:gd name="T6" fmla="*/ 138 w 232"/>
                <a:gd name="T7" fmla="*/ 120 h 154"/>
                <a:gd name="T8" fmla="*/ 123 w 232"/>
                <a:gd name="T9" fmla="*/ 27 h 154"/>
                <a:gd name="T10" fmla="*/ 118 w 232"/>
                <a:gd name="T11" fmla="*/ 4 h 154"/>
                <a:gd name="T12" fmla="*/ 116 w 232"/>
                <a:gd name="T13" fmla="*/ 4 h 154"/>
                <a:gd name="T14" fmla="*/ 102 w 232"/>
                <a:gd name="T15" fmla="*/ 13 h 154"/>
                <a:gd name="T16" fmla="*/ 95 w 232"/>
                <a:gd name="T17" fmla="*/ 120 h 154"/>
                <a:gd name="T18" fmla="*/ 80 w 232"/>
                <a:gd name="T19" fmla="*/ 0 h 154"/>
                <a:gd name="T20" fmla="*/ 78 w 232"/>
                <a:gd name="T21" fmla="*/ 0 h 154"/>
                <a:gd name="T22" fmla="*/ 78 w 232"/>
                <a:gd name="T23" fmla="*/ 0 h 154"/>
                <a:gd name="T24" fmla="*/ 49 w 232"/>
                <a:gd name="T25" fmla="*/ 9 h 154"/>
                <a:gd name="T26" fmla="*/ 19 w 232"/>
                <a:gd name="T27" fmla="*/ 23 h 154"/>
                <a:gd name="T28" fmla="*/ 14 w 232"/>
                <a:gd name="T29" fmla="*/ 29 h 154"/>
                <a:gd name="T30" fmla="*/ 5 w 232"/>
                <a:gd name="T31" fmla="*/ 44 h 154"/>
                <a:gd name="T32" fmla="*/ 1 w 232"/>
                <a:gd name="T33" fmla="*/ 62 h 154"/>
                <a:gd name="T34" fmla="*/ 0 w 232"/>
                <a:gd name="T35" fmla="*/ 74 h 154"/>
                <a:gd name="T36" fmla="*/ 0 w 232"/>
                <a:gd name="T37" fmla="*/ 104 h 154"/>
                <a:gd name="T38" fmla="*/ 4 w 232"/>
                <a:gd name="T39" fmla="*/ 110 h 154"/>
                <a:gd name="T40" fmla="*/ 21 w 232"/>
                <a:gd name="T41" fmla="*/ 124 h 154"/>
                <a:gd name="T42" fmla="*/ 40 w 232"/>
                <a:gd name="T43" fmla="*/ 135 h 154"/>
                <a:gd name="T44" fmla="*/ 40 w 232"/>
                <a:gd name="T45" fmla="*/ 114 h 154"/>
                <a:gd name="T46" fmla="*/ 44 w 232"/>
                <a:gd name="T47" fmla="*/ 78 h 154"/>
                <a:gd name="T48" fmla="*/ 47 w 232"/>
                <a:gd name="T49" fmla="*/ 139 h 154"/>
                <a:gd name="T50" fmla="*/ 62 w 232"/>
                <a:gd name="T51" fmla="*/ 146 h 154"/>
                <a:gd name="T52" fmla="*/ 94 w 232"/>
                <a:gd name="T53" fmla="*/ 154 h 154"/>
                <a:gd name="T54" fmla="*/ 112 w 232"/>
                <a:gd name="T55" fmla="*/ 154 h 154"/>
                <a:gd name="T56" fmla="*/ 150 w 232"/>
                <a:gd name="T57" fmla="*/ 150 h 154"/>
                <a:gd name="T58" fmla="*/ 185 w 232"/>
                <a:gd name="T59" fmla="*/ 136 h 154"/>
                <a:gd name="T60" fmla="*/ 185 w 232"/>
                <a:gd name="T61" fmla="*/ 69 h 154"/>
                <a:gd name="T62" fmla="*/ 189 w 232"/>
                <a:gd name="T63" fmla="*/ 92 h 154"/>
                <a:gd name="T64" fmla="*/ 192 w 232"/>
                <a:gd name="T65" fmla="*/ 131 h 154"/>
                <a:gd name="T66" fmla="*/ 207 w 232"/>
                <a:gd name="T67" fmla="*/ 121 h 154"/>
                <a:gd name="T68" fmla="*/ 219 w 232"/>
                <a:gd name="T69" fmla="*/ 110 h 154"/>
                <a:gd name="T70" fmla="*/ 232 w 232"/>
                <a:gd name="T71" fmla="*/ 96 h 154"/>
                <a:gd name="T72" fmla="*/ 232 w 232"/>
                <a:gd name="T73" fmla="*/ 74 h 154"/>
                <a:gd name="T74" fmla="*/ 227 w 232"/>
                <a:gd name="T75" fmla="*/ 52 h 154"/>
                <a:gd name="T76" fmla="*/ 223 w 232"/>
                <a:gd name="T77" fmla="*/ 37 h 154"/>
                <a:gd name="T78" fmla="*/ 212 w 232"/>
                <a:gd name="T79" fmla="*/ 23 h 154"/>
                <a:gd name="T80" fmla="*/ 198 w 232"/>
                <a:gd name="T81" fmla="*/ 16 h 154"/>
                <a:gd name="T82" fmla="*/ 153 w 232"/>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 h="154">
                  <a:moveTo>
                    <a:pt x="153" y="0"/>
                  </a:moveTo>
                  <a:lnTo>
                    <a:pt x="153" y="0"/>
                  </a:lnTo>
                  <a:lnTo>
                    <a:pt x="152" y="0"/>
                  </a:lnTo>
                  <a:lnTo>
                    <a:pt x="152" y="0"/>
                  </a:lnTo>
                  <a:lnTo>
                    <a:pt x="152" y="0"/>
                  </a:lnTo>
                  <a:lnTo>
                    <a:pt x="152" y="0"/>
                  </a:lnTo>
                  <a:lnTo>
                    <a:pt x="138" y="120"/>
                  </a:lnTo>
                  <a:lnTo>
                    <a:pt x="138" y="120"/>
                  </a:lnTo>
                  <a:lnTo>
                    <a:pt x="123" y="27"/>
                  </a:lnTo>
                  <a:lnTo>
                    <a:pt x="123" y="27"/>
                  </a:lnTo>
                  <a:lnTo>
                    <a:pt x="128" y="13"/>
                  </a:lnTo>
                  <a:lnTo>
                    <a:pt x="118" y="4"/>
                  </a:lnTo>
                  <a:lnTo>
                    <a:pt x="116" y="4"/>
                  </a:lnTo>
                  <a:lnTo>
                    <a:pt x="116" y="4"/>
                  </a:lnTo>
                  <a:lnTo>
                    <a:pt x="112" y="4"/>
                  </a:lnTo>
                  <a:lnTo>
                    <a:pt x="102" y="13"/>
                  </a:lnTo>
                  <a:lnTo>
                    <a:pt x="109" y="27"/>
                  </a:lnTo>
                  <a:lnTo>
                    <a:pt x="95" y="120"/>
                  </a:lnTo>
                  <a:lnTo>
                    <a:pt x="95" y="120"/>
                  </a:lnTo>
                  <a:lnTo>
                    <a:pt x="80" y="0"/>
                  </a:lnTo>
                  <a:lnTo>
                    <a:pt x="80" y="0"/>
                  </a:lnTo>
                  <a:lnTo>
                    <a:pt x="78" y="0"/>
                  </a:lnTo>
                  <a:lnTo>
                    <a:pt x="78" y="0"/>
                  </a:lnTo>
                  <a:lnTo>
                    <a:pt x="78" y="0"/>
                  </a:lnTo>
                  <a:lnTo>
                    <a:pt x="78" y="0"/>
                  </a:lnTo>
                  <a:lnTo>
                    <a:pt x="49" y="9"/>
                  </a:lnTo>
                  <a:lnTo>
                    <a:pt x="33" y="16"/>
                  </a:lnTo>
                  <a:lnTo>
                    <a:pt x="19" y="23"/>
                  </a:lnTo>
                  <a:lnTo>
                    <a:pt x="19" y="23"/>
                  </a:lnTo>
                  <a:lnTo>
                    <a:pt x="14" y="29"/>
                  </a:lnTo>
                  <a:lnTo>
                    <a:pt x="8" y="37"/>
                  </a:lnTo>
                  <a:lnTo>
                    <a:pt x="5" y="44"/>
                  </a:lnTo>
                  <a:lnTo>
                    <a:pt x="3" y="52"/>
                  </a:lnTo>
                  <a:lnTo>
                    <a:pt x="1" y="62"/>
                  </a:lnTo>
                  <a:lnTo>
                    <a:pt x="0" y="74"/>
                  </a:lnTo>
                  <a:lnTo>
                    <a:pt x="0" y="74"/>
                  </a:lnTo>
                  <a:lnTo>
                    <a:pt x="0" y="104"/>
                  </a:lnTo>
                  <a:lnTo>
                    <a:pt x="0" y="104"/>
                  </a:lnTo>
                  <a:lnTo>
                    <a:pt x="4" y="110"/>
                  </a:lnTo>
                  <a:lnTo>
                    <a:pt x="4" y="110"/>
                  </a:lnTo>
                  <a:lnTo>
                    <a:pt x="12" y="118"/>
                  </a:lnTo>
                  <a:lnTo>
                    <a:pt x="21" y="124"/>
                  </a:lnTo>
                  <a:lnTo>
                    <a:pt x="29" y="129"/>
                  </a:lnTo>
                  <a:lnTo>
                    <a:pt x="40" y="135"/>
                  </a:lnTo>
                  <a:lnTo>
                    <a:pt x="40" y="135"/>
                  </a:lnTo>
                  <a:lnTo>
                    <a:pt x="40" y="114"/>
                  </a:lnTo>
                  <a:lnTo>
                    <a:pt x="43" y="95"/>
                  </a:lnTo>
                  <a:lnTo>
                    <a:pt x="44" y="78"/>
                  </a:lnTo>
                  <a:lnTo>
                    <a:pt x="47" y="69"/>
                  </a:lnTo>
                  <a:lnTo>
                    <a:pt x="47" y="139"/>
                  </a:lnTo>
                  <a:lnTo>
                    <a:pt x="47" y="139"/>
                  </a:lnTo>
                  <a:lnTo>
                    <a:pt x="62" y="146"/>
                  </a:lnTo>
                  <a:lnTo>
                    <a:pt x="77" y="150"/>
                  </a:lnTo>
                  <a:lnTo>
                    <a:pt x="94" y="154"/>
                  </a:lnTo>
                  <a:lnTo>
                    <a:pt x="112" y="154"/>
                  </a:lnTo>
                  <a:lnTo>
                    <a:pt x="112" y="154"/>
                  </a:lnTo>
                  <a:lnTo>
                    <a:pt x="131" y="153"/>
                  </a:lnTo>
                  <a:lnTo>
                    <a:pt x="150" y="150"/>
                  </a:lnTo>
                  <a:lnTo>
                    <a:pt x="168" y="144"/>
                  </a:lnTo>
                  <a:lnTo>
                    <a:pt x="185" y="136"/>
                  </a:lnTo>
                  <a:lnTo>
                    <a:pt x="185" y="69"/>
                  </a:lnTo>
                  <a:lnTo>
                    <a:pt x="185" y="69"/>
                  </a:lnTo>
                  <a:lnTo>
                    <a:pt x="186" y="77"/>
                  </a:lnTo>
                  <a:lnTo>
                    <a:pt x="189" y="92"/>
                  </a:lnTo>
                  <a:lnTo>
                    <a:pt x="190" y="111"/>
                  </a:lnTo>
                  <a:lnTo>
                    <a:pt x="192" y="131"/>
                  </a:lnTo>
                  <a:lnTo>
                    <a:pt x="192" y="131"/>
                  </a:lnTo>
                  <a:lnTo>
                    <a:pt x="207" y="121"/>
                  </a:lnTo>
                  <a:lnTo>
                    <a:pt x="219" y="110"/>
                  </a:lnTo>
                  <a:lnTo>
                    <a:pt x="219" y="110"/>
                  </a:lnTo>
                  <a:lnTo>
                    <a:pt x="232" y="96"/>
                  </a:lnTo>
                  <a:lnTo>
                    <a:pt x="232" y="96"/>
                  </a:lnTo>
                  <a:lnTo>
                    <a:pt x="232" y="74"/>
                  </a:lnTo>
                  <a:lnTo>
                    <a:pt x="232" y="74"/>
                  </a:lnTo>
                  <a:lnTo>
                    <a:pt x="230" y="62"/>
                  </a:lnTo>
                  <a:lnTo>
                    <a:pt x="227" y="52"/>
                  </a:lnTo>
                  <a:lnTo>
                    <a:pt x="226" y="44"/>
                  </a:lnTo>
                  <a:lnTo>
                    <a:pt x="223" y="37"/>
                  </a:lnTo>
                  <a:lnTo>
                    <a:pt x="218" y="29"/>
                  </a:lnTo>
                  <a:lnTo>
                    <a:pt x="212" y="23"/>
                  </a:lnTo>
                  <a:lnTo>
                    <a:pt x="212" y="23"/>
                  </a:lnTo>
                  <a:lnTo>
                    <a:pt x="198" y="16"/>
                  </a:lnTo>
                  <a:lnTo>
                    <a:pt x="181" y="9"/>
                  </a:lnTo>
                  <a:lnTo>
                    <a:pt x="153" y="0"/>
                  </a:lnTo>
                  <a:lnTo>
                    <a:pt x="1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sp>
        <p:nvSpPr>
          <p:cNvPr id="176" name="Flèche : pentagone 175">
            <a:extLst>
              <a:ext uri="{FF2B5EF4-FFF2-40B4-BE49-F238E27FC236}">
                <a16:creationId xmlns:a16="http://schemas.microsoft.com/office/drawing/2014/main" id="{200CC69F-2AAE-4D17-AD1C-720ECA962D7A}"/>
              </a:ext>
            </a:extLst>
          </p:cNvPr>
          <p:cNvSpPr/>
          <p:nvPr/>
        </p:nvSpPr>
        <p:spPr>
          <a:xfrm>
            <a:off x="1420912" y="4694564"/>
            <a:ext cx="3216000" cy="207427"/>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933">
                <a:solidFill>
                  <a:srgbClr val="E7E6E6">
                    <a:lumMod val="10000"/>
                  </a:srgbClr>
                </a:solidFill>
                <a:latin typeface="Marianne Light" panose="02000000000000000000" pitchFamily="50" charset="0"/>
              </a:rPr>
              <a:t>Développements &amp; Tests</a:t>
            </a:r>
            <a:endParaRPr lang="fr-FR" sz="1400">
              <a:solidFill>
                <a:srgbClr val="E7E6E6">
                  <a:lumMod val="10000"/>
                </a:srgbClr>
              </a:solidFill>
              <a:latin typeface="Marianne Light" panose="02000000000000000000" pitchFamily="50" charset="0"/>
            </a:endParaRPr>
          </a:p>
        </p:txBody>
      </p:sp>
      <p:grpSp>
        <p:nvGrpSpPr>
          <p:cNvPr id="177" name="Group 213">
            <a:extLst>
              <a:ext uri="{FF2B5EF4-FFF2-40B4-BE49-F238E27FC236}">
                <a16:creationId xmlns:a16="http://schemas.microsoft.com/office/drawing/2014/main" id="{5A575B2E-DCB7-44F9-B316-AC7A64D80F2E}"/>
              </a:ext>
            </a:extLst>
          </p:cNvPr>
          <p:cNvGrpSpPr/>
          <p:nvPr/>
        </p:nvGrpSpPr>
        <p:grpSpPr>
          <a:xfrm>
            <a:off x="4656121" y="4691711"/>
            <a:ext cx="404904" cy="294188"/>
            <a:chOff x="1654175" y="2917825"/>
            <a:chExt cx="812800" cy="590550"/>
          </a:xfrm>
          <a:solidFill>
            <a:srgbClr val="002060"/>
          </a:solidFill>
        </p:grpSpPr>
        <p:sp>
          <p:nvSpPr>
            <p:cNvPr id="178" name="Freeform 103">
              <a:extLst>
                <a:ext uri="{FF2B5EF4-FFF2-40B4-BE49-F238E27FC236}">
                  <a16:creationId xmlns:a16="http://schemas.microsoft.com/office/drawing/2014/main" id="{848221F1-819A-4C0C-BB1E-6045FB13366F}"/>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79" name="Freeform 104">
              <a:extLst>
                <a:ext uri="{FF2B5EF4-FFF2-40B4-BE49-F238E27FC236}">
                  <a16:creationId xmlns:a16="http://schemas.microsoft.com/office/drawing/2014/main" id="{AA784238-944F-4F50-AD6D-6435D54B9DAC}"/>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80" name="Freeform 105">
              <a:extLst>
                <a:ext uri="{FF2B5EF4-FFF2-40B4-BE49-F238E27FC236}">
                  <a16:creationId xmlns:a16="http://schemas.microsoft.com/office/drawing/2014/main" id="{0EF5724D-B745-4801-B7C8-52E90B06C241}"/>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81" name="Freeform 106">
              <a:extLst>
                <a:ext uri="{FF2B5EF4-FFF2-40B4-BE49-F238E27FC236}">
                  <a16:creationId xmlns:a16="http://schemas.microsoft.com/office/drawing/2014/main" id="{7BB930D0-E201-4F06-982D-101F26D9B569}"/>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82" name="Freeform 107">
              <a:extLst>
                <a:ext uri="{FF2B5EF4-FFF2-40B4-BE49-F238E27FC236}">
                  <a16:creationId xmlns:a16="http://schemas.microsoft.com/office/drawing/2014/main" id="{1B26A716-4594-455F-A95C-998CBB74C212}"/>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83" name="Freeform 108">
              <a:extLst>
                <a:ext uri="{FF2B5EF4-FFF2-40B4-BE49-F238E27FC236}">
                  <a16:creationId xmlns:a16="http://schemas.microsoft.com/office/drawing/2014/main" id="{79C0B3E5-9AFB-4986-933F-DDC8FB2965BB}"/>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84" name="Freeform 109">
              <a:extLst>
                <a:ext uri="{FF2B5EF4-FFF2-40B4-BE49-F238E27FC236}">
                  <a16:creationId xmlns:a16="http://schemas.microsoft.com/office/drawing/2014/main" id="{5E53870E-BB2A-40CB-977D-AC6B0C2A4266}"/>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sp>
        <p:nvSpPr>
          <p:cNvPr id="185" name="Flèche : pentagone 184">
            <a:extLst>
              <a:ext uri="{FF2B5EF4-FFF2-40B4-BE49-F238E27FC236}">
                <a16:creationId xmlns:a16="http://schemas.microsoft.com/office/drawing/2014/main" id="{8AD951C2-62C2-45C7-93AD-823E3A07858C}"/>
              </a:ext>
            </a:extLst>
          </p:cNvPr>
          <p:cNvSpPr/>
          <p:nvPr/>
        </p:nvSpPr>
        <p:spPr>
          <a:xfrm>
            <a:off x="5053259" y="4711291"/>
            <a:ext cx="2527756" cy="135476"/>
          </a:xfrm>
          <a:prstGeom prst="homePlate">
            <a:avLst/>
          </a:prstGeom>
          <a:pattFill prst="wdUpDiag">
            <a:fgClr>
              <a:schemeClr val="bg1">
                <a:lumMod val="95000"/>
              </a:schemeClr>
            </a:fgClr>
            <a:bgClr>
              <a:schemeClr val="tx2">
                <a:lumMod val="20000"/>
                <a:lumOff val="8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933">
                <a:solidFill>
                  <a:srgbClr val="E7E6E6">
                    <a:lumMod val="10000"/>
                  </a:srgbClr>
                </a:solidFill>
                <a:latin typeface="Marianne Light" panose="02000000000000000000" pitchFamily="50" charset="0"/>
              </a:rPr>
              <a:t>Fonctionnalités complémentaires </a:t>
            </a:r>
            <a:endParaRPr lang="fr-FR" sz="1400">
              <a:solidFill>
                <a:srgbClr val="E7E6E6">
                  <a:lumMod val="10000"/>
                </a:srgbClr>
              </a:solidFill>
              <a:latin typeface="Marianne Light" panose="02000000000000000000" pitchFamily="50" charset="0"/>
            </a:endParaRPr>
          </a:p>
        </p:txBody>
      </p:sp>
      <p:pic>
        <p:nvPicPr>
          <p:cNvPr id="186" name="Graphique 185" descr="Utilisateurs avec un remplissage uni">
            <a:extLst>
              <a:ext uri="{FF2B5EF4-FFF2-40B4-BE49-F238E27FC236}">
                <a16:creationId xmlns:a16="http://schemas.microsoft.com/office/drawing/2014/main" id="{40BDD2E2-D09C-4466-8E53-43F3FC694D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4078" y="4438046"/>
            <a:ext cx="233959" cy="233959"/>
          </a:xfrm>
          <a:prstGeom prst="rect">
            <a:avLst/>
          </a:prstGeom>
        </p:spPr>
      </p:pic>
      <p:grpSp>
        <p:nvGrpSpPr>
          <p:cNvPr id="187" name="Group 213">
            <a:extLst>
              <a:ext uri="{FF2B5EF4-FFF2-40B4-BE49-F238E27FC236}">
                <a16:creationId xmlns:a16="http://schemas.microsoft.com/office/drawing/2014/main" id="{DD30928F-278B-479A-98F4-A462E97AF57B}"/>
              </a:ext>
            </a:extLst>
          </p:cNvPr>
          <p:cNvGrpSpPr/>
          <p:nvPr/>
        </p:nvGrpSpPr>
        <p:grpSpPr>
          <a:xfrm>
            <a:off x="6240747" y="4937397"/>
            <a:ext cx="184168" cy="133809"/>
            <a:chOff x="1654175" y="2917825"/>
            <a:chExt cx="812800" cy="590550"/>
          </a:xfrm>
          <a:solidFill>
            <a:srgbClr val="002060"/>
          </a:solidFill>
        </p:grpSpPr>
        <p:sp>
          <p:nvSpPr>
            <p:cNvPr id="188" name="Freeform 103">
              <a:extLst>
                <a:ext uri="{FF2B5EF4-FFF2-40B4-BE49-F238E27FC236}">
                  <a16:creationId xmlns:a16="http://schemas.microsoft.com/office/drawing/2014/main" id="{2F9BE6B6-9E61-4230-A20E-43AE3328D4DA}"/>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89" name="Freeform 104">
              <a:extLst>
                <a:ext uri="{FF2B5EF4-FFF2-40B4-BE49-F238E27FC236}">
                  <a16:creationId xmlns:a16="http://schemas.microsoft.com/office/drawing/2014/main" id="{CB34231A-D782-47C1-BD86-9E5F3CC1B2E6}"/>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90" name="Freeform 105">
              <a:extLst>
                <a:ext uri="{FF2B5EF4-FFF2-40B4-BE49-F238E27FC236}">
                  <a16:creationId xmlns:a16="http://schemas.microsoft.com/office/drawing/2014/main" id="{45A2CB32-1754-4556-9FFD-5F9850B1C45C}"/>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91" name="Freeform 106">
              <a:extLst>
                <a:ext uri="{FF2B5EF4-FFF2-40B4-BE49-F238E27FC236}">
                  <a16:creationId xmlns:a16="http://schemas.microsoft.com/office/drawing/2014/main" id="{A957A4DD-5FEA-43FB-8A85-5A5590BBF091}"/>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92" name="Freeform 107">
              <a:extLst>
                <a:ext uri="{FF2B5EF4-FFF2-40B4-BE49-F238E27FC236}">
                  <a16:creationId xmlns:a16="http://schemas.microsoft.com/office/drawing/2014/main" id="{0DB887F7-656A-45A2-AA69-9FB5CEF3B64B}"/>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93" name="Freeform 108">
              <a:extLst>
                <a:ext uri="{FF2B5EF4-FFF2-40B4-BE49-F238E27FC236}">
                  <a16:creationId xmlns:a16="http://schemas.microsoft.com/office/drawing/2014/main" id="{73FC3320-23A2-4D94-9B4F-E8390D1F46D8}"/>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94" name="Freeform 109">
              <a:extLst>
                <a:ext uri="{FF2B5EF4-FFF2-40B4-BE49-F238E27FC236}">
                  <a16:creationId xmlns:a16="http://schemas.microsoft.com/office/drawing/2014/main" id="{13BCA1DE-C7ED-41BB-8B0A-1B257EDB4157}"/>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pic>
        <p:nvPicPr>
          <p:cNvPr id="195" name="Graphique 194" descr="Retour avec un remplissage uni">
            <a:extLst>
              <a:ext uri="{FF2B5EF4-FFF2-40B4-BE49-F238E27FC236}">
                <a16:creationId xmlns:a16="http://schemas.microsoft.com/office/drawing/2014/main" id="{8E2A8E68-179C-4F8C-B41D-C30FF990BD1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5400000" flipH="1">
            <a:off x="6267448" y="4824138"/>
            <a:ext cx="122133" cy="122133"/>
          </a:xfrm>
          <a:prstGeom prst="rect">
            <a:avLst/>
          </a:prstGeom>
        </p:spPr>
      </p:pic>
      <p:grpSp>
        <p:nvGrpSpPr>
          <p:cNvPr id="196" name="Group 213">
            <a:extLst>
              <a:ext uri="{FF2B5EF4-FFF2-40B4-BE49-F238E27FC236}">
                <a16:creationId xmlns:a16="http://schemas.microsoft.com/office/drawing/2014/main" id="{561A0B8E-4DD8-4C55-9BE7-609FF49981E6}"/>
              </a:ext>
            </a:extLst>
          </p:cNvPr>
          <p:cNvGrpSpPr/>
          <p:nvPr/>
        </p:nvGrpSpPr>
        <p:grpSpPr>
          <a:xfrm>
            <a:off x="7386659" y="4928524"/>
            <a:ext cx="184168" cy="133809"/>
            <a:chOff x="1654175" y="2917825"/>
            <a:chExt cx="812800" cy="590550"/>
          </a:xfrm>
          <a:solidFill>
            <a:srgbClr val="002060"/>
          </a:solidFill>
        </p:grpSpPr>
        <p:sp>
          <p:nvSpPr>
            <p:cNvPr id="197" name="Freeform 103">
              <a:extLst>
                <a:ext uri="{FF2B5EF4-FFF2-40B4-BE49-F238E27FC236}">
                  <a16:creationId xmlns:a16="http://schemas.microsoft.com/office/drawing/2014/main" id="{5FEA4A67-7122-4105-863F-6293CA523CCF}"/>
                </a:ext>
              </a:extLst>
            </p:cNvPr>
            <p:cNvSpPr>
              <a:spLocks/>
            </p:cNvSpPr>
            <p:nvPr/>
          </p:nvSpPr>
          <p:spPr bwMode="auto">
            <a:xfrm>
              <a:off x="1812925" y="3022600"/>
              <a:ext cx="266700" cy="225425"/>
            </a:xfrm>
            <a:custGeom>
              <a:avLst/>
              <a:gdLst>
                <a:gd name="T0" fmla="*/ 168 w 168"/>
                <a:gd name="T1" fmla="*/ 0 h 142"/>
                <a:gd name="T2" fmla="*/ 168 w 168"/>
                <a:gd name="T3" fmla="*/ 0 h 142"/>
                <a:gd name="T4" fmla="*/ 0 w 168"/>
                <a:gd name="T5" fmla="*/ 40 h 142"/>
                <a:gd name="T6" fmla="*/ 118 w 168"/>
                <a:gd name="T7" fmla="*/ 142 h 142"/>
                <a:gd name="T8" fmla="*/ 168 w 168"/>
                <a:gd name="T9" fmla="*/ 126 h 142"/>
                <a:gd name="T10" fmla="*/ 168 w 168"/>
                <a:gd name="T11" fmla="*/ 0 h 142"/>
              </a:gdLst>
              <a:ahLst/>
              <a:cxnLst>
                <a:cxn ang="0">
                  <a:pos x="T0" y="T1"/>
                </a:cxn>
                <a:cxn ang="0">
                  <a:pos x="T2" y="T3"/>
                </a:cxn>
                <a:cxn ang="0">
                  <a:pos x="T4" y="T5"/>
                </a:cxn>
                <a:cxn ang="0">
                  <a:pos x="T6" y="T7"/>
                </a:cxn>
                <a:cxn ang="0">
                  <a:pos x="T8" y="T9"/>
                </a:cxn>
                <a:cxn ang="0">
                  <a:pos x="T10" y="T11"/>
                </a:cxn>
              </a:cxnLst>
              <a:rect l="0" t="0" r="r" b="b"/>
              <a:pathLst>
                <a:path w="168" h="142">
                  <a:moveTo>
                    <a:pt x="168" y="0"/>
                  </a:moveTo>
                  <a:lnTo>
                    <a:pt x="168" y="0"/>
                  </a:lnTo>
                  <a:lnTo>
                    <a:pt x="0" y="40"/>
                  </a:lnTo>
                  <a:lnTo>
                    <a:pt x="118" y="142"/>
                  </a:lnTo>
                  <a:lnTo>
                    <a:pt x="168" y="126"/>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98" name="Freeform 104">
              <a:extLst>
                <a:ext uri="{FF2B5EF4-FFF2-40B4-BE49-F238E27FC236}">
                  <a16:creationId xmlns:a16="http://schemas.microsoft.com/office/drawing/2014/main" id="{0A41EA62-921E-48A7-8D76-62F12705F416}"/>
                </a:ext>
              </a:extLst>
            </p:cNvPr>
            <p:cNvSpPr>
              <a:spLocks/>
            </p:cNvSpPr>
            <p:nvPr/>
          </p:nvSpPr>
          <p:spPr bwMode="auto">
            <a:xfrm>
              <a:off x="2009775" y="3251200"/>
              <a:ext cx="298450" cy="257175"/>
            </a:xfrm>
            <a:custGeom>
              <a:avLst/>
              <a:gdLst>
                <a:gd name="T0" fmla="*/ 0 w 188"/>
                <a:gd name="T1" fmla="*/ 162 h 162"/>
                <a:gd name="T2" fmla="*/ 188 w 188"/>
                <a:gd name="T3" fmla="*/ 102 h 162"/>
                <a:gd name="T4" fmla="*/ 188 w 188"/>
                <a:gd name="T5" fmla="*/ 0 h 162"/>
                <a:gd name="T6" fmla="*/ 98 w 188"/>
                <a:gd name="T7" fmla="*/ 32 h 162"/>
                <a:gd name="T8" fmla="*/ 4 w 188"/>
                <a:gd name="T9" fmla="*/ 4 h 162"/>
                <a:gd name="T10" fmla="*/ 0 w 188"/>
                <a:gd name="T11" fmla="*/ 6 h 162"/>
                <a:gd name="T12" fmla="*/ 0 w 18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188" h="162">
                  <a:moveTo>
                    <a:pt x="0" y="162"/>
                  </a:moveTo>
                  <a:lnTo>
                    <a:pt x="188" y="102"/>
                  </a:lnTo>
                  <a:lnTo>
                    <a:pt x="188" y="0"/>
                  </a:lnTo>
                  <a:lnTo>
                    <a:pt x="98" y="32"/>
                  </a:lnTo>
                  <a:lnTo>
                    <a:pt x="4" y="4"/>
                  </a:lnTo>
                  <a:lnTo>
                    <a:pt x="0" y="6"/>
                  </a:lnTo>
                  <a:lnTo>
                    <a:pt x="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199" name="Freeform 105">
              <a:extLst>
                <a:ext uri="{FF2B5EF4-FFF2-40B4-BE49-F238E27FC236}">
                  <a16:creationId xmlns:a16="http://schemas.microsoft.com/office/drawing/2014/main" id="{ACD77247-88AE-4130-A702-F17879A33220}"/>
                </a:ext>
              </a:extLst>
            </p:cNvPr>
            <p:cNvSpPr>
              <a:spLocks/>
            </p:cNvSpPr>
            <p:nvPr/>
          </p:nvSpPr>
          <p:spPr bwMode="auto">
            <a:xfrm>
              <a:off x="1812925" y="3244850"/>
              <a:ext cx="180975" cy="260350"/>
            </a:xfrm>
            <a:custGeom>
              <a:avLst/>
              <a:gdLst>
                <a:gd name="T0" fmla="*/ 10 w 114"/>
                <a:gd name="T1" fmla="*/ 10 h 164"/>
                <a:gd name="T2" fmla="*/ 114 w 114"/>
                <a:gd name="T3" fmla="*/ 16 h 164"/>
                <a:gd name="T4" fmla="*/ 114 w 114"/>
                <a:gd name="T5" fmla="*/ 164 h 164"/>
                <a:gd name="T6" fmla="*/ 0 w 114"/>
                <a:gd name="T7" fmla="*/ 66 h 164"/>
                <a:gd name="T8" fmla="*/ 0 w 114"/>
                <a:gd name="T9" fmla="*/ 0 h 164"/>
                <a:gd name="T10" fmla="*/ 10 w 114"/>
                <a:gd name="T11" fmla="*/ 10 h 164"/>
              </a:gdLst>
              <a:ahLst/>
              <a:cxnLst>
                <a:cxn ang="0">
                  <a:pos x="T0" y="T1"/>
                </a:cxn>
                <a:cxn ang="0">
                  <a:pos x="T2" y="T3"/>
                </a:cxn>
                <a:cxn ang="0">
                  <a:pos x="T4" y="T5"/>
                </a:cxn>
                <a:cxn ang="0">
                  <a:pos x="T6" y="T7"/>
                </a:cxn>
                <a:cxn ang="0">
                  <a:pos x="T8" y="T9"/>
                </a:cxn>
                <a:cxn ang="0">
                  <a:pos x="T10" y="T11"/>
                </a:cxn>
              </a:cxnLst>
              <a:rect l="0" t="0" r="r" b="b"/>
              <a:pathLst>
                <a:path w="114" h="164">
                  <a:moveTo>
                    <a:pt x="10" y="10"/>
                  </a:moveTo>
                  <a:lnTo>
                    <a:pt x="114" y="16"/>
                  </a:lnTo>
                  <a:lnTo>
                    <a:pt x="114" y="164"/>
                  </a:lnTo>
                  <a:lnTo>
                    <a:pt x="0" y="66"/>
                  </a:lnTo>
                  <a:lnTo>
                    <a:pt x="0" y="0"/>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200" name="Freeform 106">
              <a:extLst>
                <a:ext uri="{FF2B5EF4-FFF2-40B4-BE49-F238E27FC236}">
                  <a16:creationId xmlns:a16="http://schemas.microsoft.com/office/drawing/2014/main" id="{08C1623B-3C6F-4A83-AD28-2A98E01E1207}"/>
                </a:ext>
              </a:extLst>
            </p:cNvPr>
            <p:cNvSpPr>
              <a:spLocks/>
            </p:cNvSpPr>
            <p:nvPr/>
          </p:nvSpPr>
          <p:spPr bwMode="auto">
            <a:xfrm>
              <a:off x="2028825" y="3152775"/>
              <a:ext cx="438150" cy="136525"/>
            </a:xfrm>
            <a:custGeom>
              <a:avLst/>
              <a:gdLst>
                <a:gd name="T0" fmla="*/ 0 w 276"/>
                <a:gd name="T1" fmla="*/ 64 h 86"/>
                <a:gd name="T2" fmla="*/ 86 w 276"/>
                <a:gd name="T3" fmla="*/ 86 h 86"/>
                <a:gd name="T4" fmla="*/ 276 w 276"/>
                <a:gd name="T5" fmla="*/ 16 h 86"/>
                <a:gd name="T6" fmla="*/ 192 w 276"/>
                <a:gd name="T7" fmla="*/ 0 h 86"/>
                <a:gd name="T8" fmla="*/ 0 w 276"/>
                <a:gd name="T9" fmla="*/ 64 h 86"/>
              </a:gdLst>
              <a:ahLst/>
              <a:cxnLst>
                <a:cxn ang="0">
                  <a:pos x="T0" y="T1"/>
                </a:cxn>
                <a:cxn ang="0">
                  <a:pos x="T2" y="T3"/>
                </a:cxn>
                <a:cxn ang="0">
                  <a:pos x="T4" y="T5"/>
                </a:cxn>
                <a:cxn ang="0">
                  <a:pos x="T6" y="T7"/>
                </a:cxn>
                <a:cxn ang="0">
                  <a:pos x="T8" y="T9"/>
                </a:cxn>
              </a:cxnLst>
              <a:rect l="0" t="0" r="r" b="b"/>
              <a:pathLst>
                <a:path w="276" h="86">
                  <a:moveTo>
                    <a:pt x="0" y="64"/>
                  </a:moveTo>
                  <a:lnTo>
                    <a:pt x="86" y="86"/>
                  </a:lnTo>
                  <a:lnTo>
                    <a:pt x="276" y="16"/>
                  </a:lnTo>
                  <a:lnTo>
                    <a:pt x="192"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201" name="Freeform 107">
              <a:extLst>
                <a:ext uri="{FF2B5EF4-FFF2-40B4-BE49-F238E27FC236}">
                  <a16:creationId xmlns:a16="http://schemas.microsoft.com/office/drawing/2014/main" id="{1F2401CC-C260-4E7F-AA24-7200D61DB29C}"/>
                </a:ext>
              </a:extLst>
            </p:cNvPr>
            <p:cNvSpPr>
              <a:spLocks/>
            </p:cNvSpPr>
            <p:nvPr/>
          </p:nvSpPr>
          <p:spPr bwMode="auto">
            <a:xfrm>
              <a:off x="1654175" y="3070225"/>
              <a:ext cx="339725" cy="190500"/>
            </a:xfrm>
            <a:custGeom>
              <a:avLst/>
              <a:gdLst>
                <a:gd name="T0" fmla="*/ 214 w 214"/>
                <a:gd name="T1" fmla="*/ 120 h 120"/>
                <a:gd name="T2" fmla="*/ 112 w 214"/>
                <a:gd name="T3" fmla="*/ 112 h 120"/>
                <a:gd name="T4" fmla="*/ 0 w 214"/>
                <a:gd name="T5" fmla="*/ 0 h 120"/>
                <a:gd name="T6" fmla="*/ 94 w 214"/>
                <a:gd name="T7" fmla="*/ 16 h 120"/>
                <a:gd name="T8" fmla="*/ 214 w 214"/>
                <a:gd name="T9" fmla="*/ 120 h 120"/>
              </a:gdLst>
              <a:ahLst/>
              <a:cxnLst>
                <a:cxn ang="0">
                  <a:pos x="T0" y="T1"/>
                </a:cxn>
                <a:cxn ang="0">
                  <a:pos x="T2" y="T3"/>
                </a:cxn>
                <a:cxn ang="0">
                  <a:pos x="T4" y="T5"/>
                </a:cxn>
                <a:cxn ang="0">
                  <a:pos x="T6" y="T7"/>
                </a:cxn>
                <a:cxn ang="0">
                  <a:pos x="T8" y="T9"/>
                </a:cxn>
              </a:cxnLst>
              <a:rect l="0" t="0" r="r" b="b"/>
              <a:pathLst>
                <a:path w="214" h="120">
                  <a:moveTo>
                    <a:pt x="214" y="120"/>
                  </a:moveTo>
                  <a:lnTo>
                    <a:pt x="112" y="112"/>
                  </a:lnTo>
                  <a:lnTo>
                    <a:pt x="0" y="0"/>
                  </a:lnTo>
                  <a:lnTo>
                    <a:pt x="94" y="16"/>
                  </a:lnTo>
                  <a:lnTo>
                    <a:pt x="2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202" name="Freeform 108">
              <a:extLst>
                <a:ext uri="{FF2B5EF4-FFF2-40B4-BE49-F238E27FC236}">
                  <a16:creationId xmlns:a16="http://schemas.microsoft.com/office/drawing/2014/main" id="{2E9075D0-25C5-4E98-B0ED-258108787C26}"/>
                </a:ext>
              </a:extLst>
            </p:cNvPr>
            <p:cNvSpPr>
              <a:spLocks/>
            </p:cNvSpPr>
            <p:nvPr/>
          </p:nvSpPr>
          <p:spPr bwMode="auto">
            <a:xfrm>
              <a:off x="2092325" y="2940050"/>
              <a:ext cx="330200" cy="196850"/>
            </a:xfrm>
            <a:custGeom>
              <a:avLst/>
              <a:gdLst>
                <a:gd name="T0" fmla="*/ 0 w 208"/>
                <a:gd name="T1" fmla="*/ 46 h 124"/>
                <a:gd name="T2" fmla="*/ 66 w 208"/>
                <a:gd name="T3" fmla="*/ 0 h 124"/>
                <a:gd name="T4" fmla="*/ 208 w 208"/>
                <a:gd name="T5" fmla="*/ 74 h 124"/>
                <a:gd name="T6" fmla="*/ 142 w 208"/>
                <a:gd name="T7" fmla="*/ 124 h 124"/>
                <a:gd name="T8" fmla="*/ 0 w 208"/>
                <a:gd name="T9" fmla="*/ 46 h 124"/>
              </a:gdLst>
              <a:ahLst/>
              <a:cxnLst>
                <a:cxn ang="0">
                  <a:pos x="T0" y="T1"/>
                </a:cxn>
                <a:cxn ang="0">
                  <a:pos x="T2" y="T3"/>
                </a:cxn>
                <a:cxn ang="0">
                  <a:pos x="T4" y="T5"/>
                </a:cxn>
                <a:cxn ang="0">
                  <a:pos x="T6" y="T7"/>
                </a:cxn>
                <a:cxn ang="0">
                  <a:pos x="T8" y="T9"/>
                </a:cxn>
              </a:cxnLst>
              <a:rect l="0" t="0" r="r" b="b"/>
              <a:pathLst>
                <a:path w="208" h="124">
                  <a:moveTo>
                    <a:pt x="0" y="46"/>
                  </a:moveTo>
                  <a:lnTo>
                    <a:pt x="66" y="0"/>
                  </a:lnTo>
                  <a:lnTo>
                    <a:pt x="208" y="74"/>
                  </a:lnTo>
                  <a:lnTo>
                    <a:pt x="142" y="124"/>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sp>
          <p:nvSpPr>
            <p:cNvPr id="203" name="Freeform 109">
              <a:extLst>
                <a:ext uri="{FF2B5EF4-FFF2-40B4-BE49-F238E27FC236}">
                  <a16:creationId xmlns:a16="http://schemas.microsoft.com/office/drawing/2014/main" id="{82A15EC8-9F89-4CE3-9D0C-5DDFEC89D259}"/>
                </a:ext>
              </a:extLst>
            </p:cNvPr>
            <p:cNvSpPr>
              <a:spLocks/>
            </p:cNvSpPr>
            <p:nvPr/>
          </p:nvSpPr>
          <p:spPr bwMode="auto">
            <a:xfrm>
              <a:off x="1755775" y="2917825"/>
              <a:ext cx="320675" cy="155575"/>
            </a:xfrm>
            <a:custGeom>
              <a:avLst/>
              <a:gdLst>
                <a:gd name="T0" fmla="*/ 202 w 202"/>
                <a:gd name="T1" fmla="*/ 58 h 98"/>
                <a:gd name="T2" fmla="*/ 172 w 202"/>
                <a:gd name="T3" fmla="*/ 0 h 98"/>
                <a:gd name="T4" fmla="*/ 0 w 202"/>
                <a:gd name="T5" fmla="*/ 36 h 98"/>
                <a:gd name="T6" fmla="*/ 32 w 202"/>
                <a:gd name="T7" fmla="*/ 98 h 98"/>
                <a:gd name="T8" fmla="*/ 202 w 202"/>
                <a:gd name="T9" fmla="*/ 58 h 98"/>
              </a:gdLst>
              <a:ahLst/>
              <a:cxnLst>
                <a:cxn ang="0">
                  <a:pos x="T0" y="T1"/>
                </a:cxn>
                <a:cxn ang="0">
                  <a:pos x="T2" y="T3"/>
                </a:cxn>
                <a:cxn ang="0">
                  <a:pos x="T4" y="T5"/>
                </a:cxn>
                <a:cxn ang="0">
                  <a:pos x="T6" y="T7"/>
                </a:cxn>
                <a:cxn ang="0">
                  <a:pos x="T8" y="T9"/>
                </a:cxn>
              </a:cxnLst>
              <a:rect l="0" t="0" r="r" b="b"/>
              <a:pathLst>
                <a:path w="202" h="98">
                  <a:moveTo>
                    <a:pt x="202" y="58"/>
                  </a:moveTo>
                  <a:lnTo>
                    <a:pt x="172" y="0"/>
                  </a:lnTo>
                  <a:lnTo>
                    <a:pt x="0" y="36"/>
                  </a:lnTo>
                  <a:lnTo>
                    <a:pt x="32" y="98"/>
                  </a:lnTo>
                  <a:lnTo>
                    <a:pt x="20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fr-FR" sz="1400">
                <a:solidFill>
                  <a:prstClr val="black"/>
                </a:solidFill>
                <a:latin typeface="Calibri" panose="020F0502020204030204"/>
              </a:endParaRPr>
            </a:p>
          </p:txBody>
        </p:sp>
      </p:grpSp>
      <p:pic>
        <p:nvPicPr>
          <p:cNvPr id="204" name="Graphique 203" descr="Retour avec un remplissage uni">
            <a:extLst>
              <a:ext uri="{FF2B5EF4-FFF2-40B4-BE49-F238E27FC236}">
                <a16:creationId xmlns:a16="http://schemas.microsoft.com/office/drawing/2014/main" id="{99EE9BFB-423F-4C9B-B252-83A7D35BC75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5400000" flipH="1">
            <a:off x="7413359" y="4815264"/>
            <a:ext cx="122133" cy="122133"/>
          </a:xfrm>
          <a:prstGeom prst="rect">
            <a:avLst/>
          </a:prstGeom>
        </p:spPr>
      </p:pic>
      <p:sp>
        <p:nvSpPr>
          <p:cNvPr id="205" name="Flèche : chevron 204">
            <a:extLst>
              <a:ext uri="{FF2B5EF4-FFF2-40B4-BE49-F238E27FC236}">
                <a16:creationId xmlns:a16="http://schemas.microsoft.com/office/drawing/2014/main" id="{5B300F6A-4401-419E-BC0C-2B0B9DD1472A}"/>
              </a:ext>
            </a:extLst>
          </p:cNvPr>
          <p:cNvSpPr/>
          <p:nvPr/>
        </p:nvSpPr>
        <p:spPr>
          <a:xfrm>
            <a:off x="2172090" y="2930902"/>
            <a:ext cx="1308404" cy="195836"/>
          </a:xfrm>
          <a:prstGeom prst="chevron">
            <a:avLst>
              <a:gd name="adj" fmla="val 12059"/>
            </a:avLst>
          </a:prstGeom>
          <a:noFill/>
          <a:ln w="25400" cap="flat" cmpd="sng" algn="ctr">
            <a:noFill/>
            <a:prstDash val="solid"/>
          </a:ln>
          <a:effectLst/>
        </p:spPr>
        <p:txBody>
          <a:bodyPr rtlCol="0" anchor="ctr"/>
          <a:lstStyle/>
          <a:p>
            <a:pPr defTabSz="2167304">
              <a:defRPr/>
            </a:pPr>
            <a:r>
              <a:rPr lang="fr-FR" sz="933" b="1" i="1" kern="0">
                <a:solidFill>
                  <a:srgbClr val="C00000"/>
                </a:solidFill>
                <a:latin typeface="Marianne"/>
              </a:rPr>
              <a:t>1. Maille activité</a:t>
            </a:r>
          </a:p>
        </p:txBody>
      </p:sp>
      <p:sp>
        <p:nvSpPr>
          <p:cNvPr id="206" name="Flèche : chevron 205">
            <a:extLst>
              <a:ext uri="{FF2B5EF4-FFF2-40B4-BE49-F238E27FC236}">
                <a16:creationId xmlns:a16="http://schemas.microsoft.com/office/drawing/2014/main" id="{6E9BBA61-E429-4B61-BA81-42BBBBD3691C}"/>
              </a:ext>
            </a:extLst>
          </p:cNvPr>
          <p:cNvSpPr/>
          <p:nvPr/>
        </p:nvSpPr>
        <p:spPr>
          <a:xfrm>
            <a:off x="4953904" y="3215779"/>
            <a:ext cx="2029373" cy="317173"/>
          </a:xfrm>
          <a:prstGeom prst="chevron">
            <a:avLst>
              <a:gd name="adj" fmla="val 12059"/>
            </a:avLst>
          </a:prstGeom>
          <a:solidFill>
            <a:srgbClr val="FEE2AB"/>
          </a:solidFill>
          <a:ln w="25400" cap="flat" cmpd="sng" algn="ctr">
            <a:noFill/>
            <a:prstDash val="solid"/>
          </a:ln>
          <a:effectLst/>
        </p:spPr>
        <p:txBody>
          <a:bodyPr rtlCol="0" anchor="ctr"/>
          <a:lstStyle/>
          <a:p>
            <a:pPr algn="ctr" defTabSz="2167304">
              <a:defRPr/>
            </a:pPr>
            <a:r>
              <a:rPr lang="fr-FR" sz="933" i="1" kern="0">
                <a:solidFill>
                  <a:srgbClr val="4C4F56"/>
                </a:solidFill>
                <a:latin typeface="Marianne Light" panose="02000000000000000000" pitchFamily="50" charset="0"/>
              </a:rPr>
              <a:t>Etablissements </a:t>
            </a:r>
          </a:p>
          <a:p>
            <a:pPr algn="ctr" defTabSz="2167304">
              <a:defRPr/>
            </a:pPr>
            <a:r>
              <a:rPr lang="fr-FR" sz="933" i="1" kern="0">
                <a:solidFill>
                  <a:srgbClr val="4C4F56"/>
                </a:solidFill>
                <a:latin typeface="Marianne Light" panose="02000000000000000000" pitchFamily="50" charset="0"/>
              </a:rPr>
              <a:t>RLT, RLFP, OATF, direction</a:t>
            </a:r>
          </a:p>
        </p:txBody>
      </p:sp>
      <p:pic>
        <p:nvPicPr>
          <p:cNvPr id="207" name="Graphique 206" descr="Utilisateurs avec un remplissage uni">
            <a:extLst>
              <a:ext uri="{FF2B5EF4-FFF2-40B4-BE49-F238E27FC236}">
                <a16:creationId xmlns:a16="http://schemas.microsoft.com/office/drawing/2014/main" id="{4FA32F18-EB9E-4F35-89FB-ACF87E08C7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0826" y="3110929"/>
            <a:ext cx="233959" cy="233959"/>
          </a:xfrm>
          <a:prstGeom prst="rect">
            <a:avLst/>
          </a:prstGeom>
        </p:spPr>
      </p:pic>
      <p:sp>
        <p:nvSpPr>
          <p:cNvPr id="208" name="Flèche : chevron 207">
            <a:extLst>
              <a:ext uri="{FF2B5EF4-FFF2-40B4-BE49-F238E27FC236}">
                <a16:creationId xmlns:a16="http://schemas.microsoft.com/office/drawing/2014/main" id="{2C6CDC22-EDCD-4F08-BDFF-FCD4ECDCDB00}"/>
              </a:ext>
            </a:extLst>
          </p:cNvPr>
          <p:cNvSpPr/>
          <p:nvPr/>
        </p:nvSpPr>
        <p:spPr>
          <a:xfrm>
            <a:off x="4704945" y="2893061"/>
            <a:ext cx="2528400" cy="203048"/>
          </a:xfrm>
          <a:prstGeom prst="chevron">
            <a:avLst>
              <a:gd name="adj" fmla="val 12059"/>
            </a:avLst>
          </a:prstGeom>
          <a:noFill/>
          <a:ln w="25400" cap="flat" cmpd="sng" algn="ctr">
            <a:noFill/>
            <a:prstDash val="solid"/>
          </a:ln>
          <a:effectLst/>
        </p:spPr>
        <p:txBody>
          <a:bodyPr rtlCol="0" anchor="ctr"/>
          <a:lstStyle/>
          <a:p>
            <a:pPr defTabSz="2167304">
              <a:defRPr/>
            </a:pPr>
            <a:r>
              <a:rPr lang="fr-FR" sz="933" b="1" i="1" kern="0">
                <a:solidFill>
                  <a:srgbClr val="C00000"/>
                </a:solidFill>
                <a:latin typeface="Marianne"/>
              </a:rPr>
              <a:t>2. Maille postes (en coordination avec le déploiement Octave)</a:t>
            </a:r>
          </a:p>
        </p:txBody>
      </p:sp>
      <p:sp>
        <p:nvSpPr>
          <p:cNvPr id="210" name="Rectangle : coins arrondis 209">
            <a:extLst>
              <a:ext uri="{FF2B5EF4-FFF2-40B4-BE49-F238E27FC236}">
                <a16:creationId xmlns:a16="http://schemas.microsoft.com/office/drawing/2014/main" id="{0D684620-82AA-4E48-8969-81F78F7CD429}"/>
              </a:ext>
            </a:extLst>
          </p:cNvPr>
          <p:cNvSpPr/>
          <p:nvPr/>
        </p:nvSpPr>
        <p:spPr>
          <a:xfrm>
            <a:off x="8375335" y="1647929"/>
            <a:ext cx="3456000" cy="225585"/>
          </a:xfrm>
          <a:prstGeom prst="roundRect">
            <a:avLst/>
          </a:prstGeom>
          <a:solidFill>
            <a:srgbClr val="FFFFFF">
              <a:lumMod val="75000"/>
            </a:srgb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2023</a:t>
            </a:r>
            <a:endParaRPr lang="fr-FR" sz="1200" kern="0">
              <a:solidFill>
                <a:srgbClr val="000000"/>
              </a:solidFill>
              <a:latin typeface="Marianne"/>
            </a:endParaRPr>
          </a:p>
        </p:txBody>
      </p:sp>
      <p:sp>
        <p:nvSpPr>
          <p:cNvPr id="211" name="Rectangle : coins arrondis 210">
            <a:extLst>
              <a:ext uri="{FF2B5EF4-FFF2-40B4-BE49-F238E27FC236}">
                <a16:creationId xmlns:a16="http://schemas.microsoft.com/office/drawing/2014/main" id="{16D52BA7-D799-4087-8325-35394688B501}"/>
              </a:ext>
            </a:extLst>
          </p:cNvPr>
          <p:cNvSpPr/>
          <p:nvPr/>
        </p:nvSpPr>
        <p:spPr>
          <a:xfrm>
            <a:off x="8401145" y="1893513"/>
            <a:ext cx="1685208" cy="225585"/>
          </a:xfrm>
          <a:prstGeom prst="roundRect">
            <a:avLst/>
          </a:prstGeom>
          <a:solidFill>
            <a:schemeClr val="tx1">
              <a:lumMod val="40000"/>
              <a:lumOff val="60000"/>
            </a:scheme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S1</a:t>
            </a:r>
            <a:endParaRPr lang="fr-FR" sz="1200" kern="0">
              <a:solidFill>
                <a:srgbClr val="000000"/>
              </a:solidFill>
              <a:latin typeface="Marianne"/>
            </a:endParaRPr>
          </a:p>
        </p:txBody>
      </p:sp>
      <p:sp>
        <p:nvSpPr>
          <p:cNvPr id="212" name="Rectangle : coins arrondis 211">
            <a:extLst>
              <a:ext uri="{FF2B5EF4-FFF2-40B4-BE49-F238E27FC236}">
                <a16:creationId xmlns:a16="http://schemas.microsoft.com/office/drawing/2014/main" id="{D7E26161-9416-41B4-9BCE-5AFCF726C4F6}"/>
              </a:ext>
            </a:extLst>
          </p:cNvPr>
          <p:cNvSpPr/>
          <p:nvPr/>
        </p:nvSpPr>
        <p:spPr>
          <a:xfrm>
            <a:off x="10143633" y="1892101"/>
            <a:ext cx="1685208" cy="225585"/>
          </a:xfrm>
          <a:prstGeom prst="roundRect">
            <a:avLst/>
          </a:prstGeom>
          <a:solidFill>
            <a:schemeClr val="tx1">
              <a:lumMod val="40000"/>
              <a:lumOff val="60000"/>
            </a:schemeClr>
          </a:solidFill>
          <a:ln w="9525" cap="flat" cmpd="sng" algn="ctr">
            <a:noFill/>
            <a:prstDash val="solid"/>
          </a:ln>
          <a:effectLst/>
        </p:spPr>
        <p:txBody>
          <a:bodyPr rot="0" spcFirstLastPara="0" vertOverflow="overflow" horzOverflow="overflow" vert="horz" wrap="square" lIns="64000" tIns="64000" rIns="64000" bIns="64000" numCol="1" spcCol="0" rtlCol="0" fromWordArt="0" anchor="ctr" anchorCtr="0" forceAA="0" compatLnSpc="1">
            <a:prstTxWarp prst="textNoShape">
              <a:avLst/>
            </a:prstTxWarp>
            <a:noAutofit/>
          </a:bodyPr>
          <a:lstStyle/>
          <a:p>
            <a:pPr algn="ctr" defTabSz="812760">
              <a:defRPr/>
            </a:pPr>
            <a:r>
              <a:rPr lang="fr-FR" sz="1200" b="1" kern="0">
                <a:solidFill>
                  <a:srgbClr val="000000"/>
                </a:solidFill>
                <a:latin typeface="Marianne"/>
              </a:rPr>
              <a:t>S2</a:t>
            </a:r>
            <a:endParaRPr lang="fr-FR" sz="1200" kern="0">
              <a:solidFill>
                <a:srgbClr val="000000"/>
              </a:solidFill>
              <a:latin typeface="Marianne"/>
            </a:endParaRPr>
          </a:p>
        </p:txBody>
      </p:sp>
      <p:grpSp>
        <p:nvGrpSpPr>
          <p:cNvPr id="31" name="Groupe 30">
            <a:extLst>
              <a:ext uri="{FF2B5EF4-FFF2-40B4-BE49-F238E27FC236}">
                <a16:creationId xmlns:a16="http://schemas.microsoft.com/office/drawing/2014/main" id="{E086F2B2-38FF-4C34-9C5D-5E90A9E057A6}"/>
              </a:ext>
            </a:extLst>
          </p:cNvPr>
          <p:cNvGrpSpPr/>
          <p:nvPr/>
        </p:nvGrpSpPr>
        <p:grpSpPr>
          <a:xfrm>
            <a:off x="2211033" y="2176303"/>
            <a:ext cx="156535" cy="4403253"/>
            <a:chOff x="1297870" y="1252974"/>
            <a:chExt cx="108852" cy="3650381"/>
          </a:xfrm>
        </p:grpSpPr>
        <p:cxnSp>
          <p:nvCxnSpPr>
            <p:cNvPr id="32" name="Connecteur droit 31">
              <a:extLst>
                <a:ext uri="{FF2B5EF4-FFF2-40B4-BE49-F238E27FC236}">
                  <a16:creationId xmlns:a16="http://schemas.microsoft.com/office/drawing/2014/main" id="{A929EF75-1B40-434C-B93C-2C6969DFF021}"/>
                </a:ext>
              </a:extLst>
            </p:cNvPr>
            <p:cNvCxnSpPr>
              <a:cxnSpLocks/>
              <a:endCxn id="33" idx="0"/>
            </p:cNvCxnSpPr>
            <p:nvPr/>
          </p:nvCxnSpPr>
          <p:spPr>
            <a:xfrm>
              <a:off x="1352296" y="1252974"/>
              <a:ext cx="0" cy="3399932"/>
            </a:xfrm>
            <a:prstGeom prst="line">
              <a:avLst/>
            </a:prstGeom>
            <a:noFill/>
            <a:ln w="19050" cap="flat" cmpd="sng" algn="ctr">
              <a:solidFill>
                <a:srgbClr val="7030A0"/>
              </a:solidFill>
              <a:prstDash val="sysDash"/>
            </a:ln>
            <a:effectLst/>
          </p:spPr>
        </p:cxnSp>
        <p:sp>
          <p:nvSpPr>
            <p:cNvPr id="33" name="Triangle isocèle 32">
              <a:extLst>
                <a:ext uri="{FF2B5EF4-FFF2-40B4-BE49-F238E27FC236}">
                  <a16:creationId xmlns:a16="http://schemas.microsoft.com/office/drawing/2014/main" id="{29DFACBD-64F4-4F43-8319-C7492A64F7AF}"/>
                </a:ext>
              </a:extLst>
            </p:cNvPr>
            <p:cNvSpPr/>
            <p:nvPr/>
          </p:nvSpPr>
          <p:spPr>
            <a:xfrm>
              <a:off x="1297870" y="4652906"/>
              <a:ext cx="108852" cy="250449"/>
            </a:xfrm>
            <a:prstGeom prst="triangle">
              <a:avLst/>
            </a:prstGeom>
            <a:solidFill>
              <a:srgbClr val="7030A0"/>
            </a:solidFill>
            <a:ln w="25400" cap="flat" cmpd="sng" algn="ctr">
              <a:solidFill>
                <a:srgbClr val="7030A0"/>
              </a:solidFill>
              <a:prstDash val="solid"/>
            </a:ln>
            <a:effectLst/>
          </p:spPr>
          <p:txBody>
            <a:bodyPr rtlCol="0" anchor="ctr"/>
            <a:lstStyle/>
            <a:p>
              <a:pPr algn="ctr" defTabSz="1625519">
                <a:defRPr/>
              </a:pPr>
              <a:endParaRPr lang="fr-FR" sz="1400" kern="0">
                <a:solidFill>
                  <a:srgbClr val="FFFFFF"/>
                </a:solidFill>
                <a:latin typeface="Marianne"/>
              </a:endParaRPr>
            </a:p>
          </p:txBody>
        </p:sp>
      </p:grpSp>
      <p:sp>
        <p:nvSpPr>
          <p:cNvPr id="213" name="Flèche : pentagone 212">
            <a:extLst>
              <a:ext uri="{FF2B5EF4-FFF2-40B4-BE49-F238E27FC236}">
                <a16:creationId xmlns:a16="http://schemas.microsoft.com/office/drawing/2014/main" id="{C3769804-51AC-4CFF-A41A-98DF4E70464B}"/>
              </a:ext>
            </a:extLst>
          </p:cNvPr>
          <p:cNvSpPr/>
          <p:nvPr/>
        </p:nvSpPr>
        <p:spPr>
          <a:xfrm>
            <a:off x="2230373" y="3663500"/>
            <a:ext cx="2592000" cy="20079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933">
                <a:solidFill>
                  <a:srgbClr val="E7E6E6">
                    <a:lumMod val="10000"/>
                  </a:srgbClr>
                </a:solidFill>
                <a:latin typeface="Marianne Light" panose="02000000000000000000" pitchFamily="50" charset="0"/>
              </a:rPr>
              <a:t>Développements interfaces OCTAVE</a:t>
            </a:r>
            <a:endParaRPr lang="fr-FR" sz="1400">
              <a:solidFill>
                <a:srgbClr val="E7E6E6">
                  <a:lumMod val="10000"/>
                </a:srgbClr>
              </a:solidFill>
              <a:latin typeface="Marianne Light" panose="02000000000000000000" pitchFamily="50" charset="0"/>
            </a:endParaRPr>
          </a:p>
        </p:txBody>
      </p:sp>
      <p:sp>
        <p:nvSpPr>
          <p:cNvPr id="209" name="Espace réservé du numéro de diapositive 1">
            <a:extLst>
              <a:ext uri="{FF2B5EF4-FFF2-40B4-BE49-F238E27FC236}">
                <a16:creationId xmlns:a16="http://schemas.microsoft.com/office/drawing/2014/main" id="{31B1E2C4-7B0E-48AF-9F0B-5FB0F96F0582}"/>
              </a:ext>
            </a:extLst>
          </p:cNvPr>
          <p:cNvSpPr txBox="1">
            <a:spLocks/>
          </p:cNvSpPr>
          <p:nvPr/>
        </p:nvSpPr>
        <p:spPr bwMode="gray">
          <a:xfrm>
            <a:off x="11496582" y="6578353"/>
            <a:ext cx="681803" cy="29031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FB9DD5-D438-3E4D-8D7C-083AA9A2762E}" type="slidenum">
              <a:rPr lang="fr-FR" sz="800" smtClean="0">
                <a:solidFill>
                  <a:schemeClr val="tx1"/>
                </a:solidFill>
                <a:latin typeface="Marianne Medium" panose="02000000000000000000" pitchFamily="50" charset="0"/>
              </a:rPr>
              <a:pPr>
                <a:defRPr/>
              </a:pPr>
              <a:t>7</a:t>
            </a:fld>
            <a:endParaRPr lang="fr-FR" sz="800">
              <a:solidFill>
                <a:schemeClr val="tx1"/>
              </a:solidFill>
              <a:latin typeface="Marianne Medium" panose="02000000000000000000" pitchFamily="50" charset="0"/>
            </a:endParaRPr>
          </a:p>
        </p:txBody>
      </p:sp>
    </p:spTree>
    <p:extLst>
      <p:ext uri="{BB962C8B-B14F-4D97-AF65-F5344CB8AC3E}">
        <p14:creationId xmlns:p14="http://schemas.microsoft.com/office/powerpoint/2010/main" val="2499554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123" name="Image 122">
            <a:extLst>
              <a:ext uri="{FF2B5EF4-FFF2-40B4-BE49-F238E27FC236}">
                <a16:creationId xmlns:a16="http://schemas.microsoft.com/office/drawing/2014/main" id="{9C56D23E-9C3E-4F03-B118-11FFD080841C}"/>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58" name="ZoneTexte 57">
            <a:extLst>
              <a:ext uri="{FF2B5EF4-FFF2-40B4-BE49-F238E27FC236}">
                <a16:creationId xmlns:a16="http://schemas.microsoft.com/office/drawing/2014/main" id="{D0260C26-BBD7-4F2E-8AB3-94486046FC3A}"/>
              </a:ext>
            </a:extLst>
          </p:cNvPr>
          <p:cNvSpPr txBox="1"/>
          <p:nvPr/>
        </p:nvSpPr>
        <p:spPr>
          <a:xfrm>
            <a:off x="335359" y="629885"/>
            <a:ext cx="1205786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Recommandations de saisie des données de formation</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9" name="ZoneTexte 8">
            <a:extLst>
              <a:ext uri="{FF2B5EF4-FFF2-40B4-BE49-F238E27FC236}">
                <a16:creationId xmlns:a16="http://schemas.microsoft.com/office/drawing/2014/main" id="{D1962D44-8E08-47E0-8A9B-15B490CFFA8C}"/>
              </a:ext>
            </a:extLst>
          </p:cNvPr>
          <p:cNvSpPr txBox="1"/>
          <p:nvPr/>
        </p:nvSpPr>
        <p:spPr>
          <a:xfrm>
            <a:off x="255460" y="1741970"/>
            <a:ext cx="11363909" cy="507831"/>
          </a:xfrm>
          <a:prstGeom prst="rect">
            <a:avLst/>
          </a:prstGeom>
          <a:noFill/>
        </p:spPr>
        <p:txBody>
          <a:bodyPr wrap="square">
            <a:spAutoFit/>
          </a:bodyPr>
          <a:lstStyle/>
          <a:p>
            <a:pPr marL="285750" indent="-285750">
              <a:spcAft>
                <a:spcPts val="600"/>
              </a:spcAft>
              <a:buFont typeface="Arial" panose="020B0604020202020204" pitchFamily="34" charset="0"/>
              <a:buChar char="•"/>
            </a:pPr>
            <a:r>
              <a:rPr lang="fr-FR" sz="1050">
                <a:latin typeface="Marianne" panose="02000000000000000000" pitchFamily="50" charset="0"/>
              </a:rPr>
              <a:t>Afin d’assurer une cohérence dans les données saisies, un table de correspondance vous est proposée</a:t>
            </a:r>
          </a:p>
          <a:p>
            <a:pPr marL="285750" indent="-285750">
              <a:spcAft>
                <a:spcPts val="600"/>
              </a:spcAft>
              <a:buFont typeface="Arial" panose="020B0604020202020204" pitchFamily="34" charset="0"/>
              <a:buChar char="•"/>
            </a:pPr>
            <a:r>
              <a:rPr lang="fr-FR" sz="1050">
                <a:latin typeface="Marianne" panose="02000000000000000000" pitchFamily="50" charset="0"/>
              </a:rPr>
              <a:t>Cette table présente les différentes combinaisons de données possibles</a:t>
            </a:r>
          </a:p>
        </p:txBody>
      </p:sp>
      <p:graphicFrame>
        <p:nvGraphicFramePr>
          <p:cNvPr id="10" name="Tableau 9">
            <a:extLst>
              <a:ext uri="{FF2B5EF4-FFF2-40B4-BE49-F238E27FC236}">
                <a16:creationId xmlns:a16="http://schemas.microsoft.com/office/drawing/2014/main" id="{4F92D165-0BB8-4361-8741-1FC439D49210}"/>
              </a:ext>
            </a:extLst>
          </p:cNvPr>
          <p:cNvGraphicFramePr>
            <a:graphicFrameLocks noGrp="1"/>
          </p:cNvGraphicFramePr>
          <p:nvPr>
            <p:extLst>
              <p:ext uri="{D42A27DB-BD31-4B8C-83A1-F6EECF244321}">
                <p14:modId xmlns:p14="http://schemas.microsoft.com/office/powerpoint/2010/main" val="1224236524"/>
              </p:ext>
            </p:extLst>
          </p:nvPr>
        </p:nvGraphicFramePr>
        <p:xfrm>
          <a:off x="1967540" y="2452894"/>
          <a:ext cx="8151822" cy="4094465"/>
        </p:xfrm>
        <a:graphic>
          <a:graphicData uri="http://schemas.openxmlformats.org/drawingml/2006/table">
            <a:tbl>
              <a:tblPr firstRow="1" firstCol="1" bandRow="1"/>
              <a:tblGrid>
                <a:gridCol w="2634836">
                  <a:extLst>
                    <a:ext uri="{9D8B030D-6E8A-4147-A177-3AD203B41FA5}">
                      <a16:colId xmlns:a16="http://schemas.microsoft.com/office/drawing/2014/main" val="1642373742"/>
                    </a:ext>
                  </a:extLst>
                </a:gridCol>
                <a:gridCol w="2758493">
                  <a:extLst>
                    <a:ext uri="{9D8B030D-6E8A-4147-A177-3AD203B41FA5}">
                      <a16:colId xmlns:a16="http://schemas.microsoft.com/office/drawing/2014/main" val="4260610380"/>
                    </a:ext>
                  </a:extLst>
                </a:gridCol>
                <a:gridCol w="2758493">
                  <a:extLst>
                    <a:ext uri="{9D8B030D-6E8A-4147-A177-3AD203B41FA5}">
                      <a16:colId xmlns:a16="http://schemas.microsoft.com/office/drawing/2014/main" val="2230795098"/>
                    </a:ext>
                  </a:extLst>
                </a:gridCol>
              </a:tblGrid>
              <a:tr h="302761">
                <a:tc>
                  <a:txBody>
                    <a:bodyPr/>
                    <a:lstStyle/>
                    <a:p>
                      <a:pPr algn="ctr"/>
                      <a:r>
                        <a:rPr lang="fr-FR" sz="900" b="1">
                          <a:solidFill>
                            <a:schemeClr val="bg1"/>
                          </a:solidFill>
                          <a:effectLst/>
                          <a:latin typeface="Calibri" panose="020F0502020204030204" pitchFamily="34" charset="0"/>
                          <a:ea typeface="Calibri" panose="020F0502020204030204" pitchFamily="34" charset="0"/>
                        </a:rPr>
                        <a:t>Type d'action</a:t>
                      </a:r>
                      <a:endParaRPr lang="fr-FR" sz="1000">
                        <a:solidFill>
                          <a:schemeClr val="bg1"/>
                        </a:solidFill>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r>
                        <a:rPr lang="fr-FR" sz="900" b="1">
                          <a:solidFill>
                            <a:schemeClr val="bg1"/>
                          </a:solidFill>
                          <a:effectLst/>
                          <a:latin typeface="Calibri" panose="020F0502020204030204" pitchFamily="34" charset="0"/>
                          <a:ea typeface="Calibri" panose="020F0502020204030204" pitchFamily="34" charset="0"/>
                        </a:rPr>
                        <a:t>Type de validation </a:t>
                      </a:r>
                      <a:endParaRPr lang="fr-FR" sz="1000">
                        <a:solidFill>
                          <a:schemeClr val="bg1"/>
                        </a:solidFill>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r>
                        <a:rPr lang="fr-FR" sz="900" b="1">
                          <a:solidFill>
                            <a:schemeClr val="bg1"/>
                          </a:solidFill>
                          <a:effectLst/>
                          <a:latin typeface="Calibri" panose="020F0502020204030204" pitchFamily="34" charset="0"/>
                          <a:ea typeface="Calibri" panose="020F0502020204030204" pitchFamily="34" charset="0"/>
                        </a:rPr>
                        <a:t>Niveau de la formation </a:t>
                      </a:r>
                      <a:endParaRPr lang="fr-FR" sz="1000">
                        <a:solidFill>
                          <a:schemeClr val="bg1"/>
                        </a:solidFill>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810016502"/>
                  </a:ext>
                </a:extLst>
              </a:tr>
              <a:tr h="132809">
                <a:tc rowSpan="3">
                  <a:txBody>
                    <a:bodyPr/>
                    <a:lstStyle/>
                    <a:p>
                      <a:pPr algn="ctr"/>
                      <a:r>
                        <a:rPr lang="fr-FR" sz="900" b="1">
                          <a:solidFill>
                            <a:srgbClr val="000000"/>
                          </a:solidFill>
                          <a:effectLst/>
                          <a:latin typeface="Calibri" panose="020F0502020204030204" pitchFamily="34" charset="0"/>
                          <a:ea typeface="Calibri" panose="020F0502020204030204" pitchFamily="34" charset="0"/>
                        </a:rPr>
                        <a:t>Habilitation</a:t>
                      </a:r>
                      <a:endParaRPr lang="fr-FR" sz="1000" b="1">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fr-FR" sz="900">
                          <a:solidFill>
                            <a:srgbClr val="000000"/>
                          </a:solidFill>
                          <a:effectLst/>
                          <a:latin typeface="Calibri" panose="020F0502020204030204" pitchFamily="34" charset="0"/>
                          <a:ea typeface="Calibri" panose="020F0502020204030204" pitchFamily="34" charset="0"/>
                        </a:rPr>
                        <a:t>Habilitation</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r>
                        <a:rPr lang="fr-FR" sz="900">
                          <a:solidFill>
                            <a:srgbClr val="000000"/>
                          </a:solidFill>
                          <a:effectLst/>
                          <a:latin typeface="Calibri" panose="020F0502020204030204" pitchFamily="34" charset="0"/>
                          <a:ea typeface="Calibri" panose="020F0502020204030204" pitchFamily="34" charset="0"/>
                        </a:rPr>
                        <a:t>Sans objet</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 </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535776"/>
                  </a:ext>
                </a:extLst>
              </a:tr>
              <a:tr h="132809">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Certificat d'Aptitude à la Conduite en Sécurité</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2249282800"/>
                  </a:ext>
                </a:extLst>
              </a:tr>
              <a:tr h="132809">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Autre</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275333140"/>
                  </a:ext>
                </a:extLst>
              </a:tr>
              <a:tr h="132809">
                <a:tc rowSpan="7">
                  <a:txBody>
                    <a:bodyPr/>
                    <a:lstStyle/>
                    <a:p>
                      <a:pPr algn="ctr"/>
                      <a:r>
                        <a:rPr lang="fr-FR" sz="900" b="1">
                          <a:solidFill>
                            <a:srgbClr val="000000"/>
                          </a:solidFill>
                          <a:effectLst/>
                          <a:latin typeface="Calibri" panose="020F0502020204030204" pitchFamily="34" charset="0"/>
                          <a:ea typeface="Calibri" panose="020F0502020204030204" pitchFamily="34" charset="0"/>
                        </a:rPr>
                        <a:t>Action certifiante</a:t>
                      </a:r>
                      <a:endParaRPr lang="fr-FR" sz="1000" b="1">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fr-FR" sz="900">
                          <a:solidFill>
                            <a:srgbClr val="000000"/>
                          </a:solidFill>
                          <a:effectLst/>
                          <a:latin typeface="Calibri" panose="020F0502020204030204" pitchFamily="34" charset="0"/>
                          <a:ea typeface="Calibri" panose="020F0502020204030204" pitchFamily="34" charset="0"/>
                        </a:rPr>
                        <a:t>Licence</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FR" sz="900">
                          <a:solidFill>
                            <a:srgbClr val="000000"/>
                          </a:solidFill>
                          <a:effectLst/>
                          <a:latin typeface="Calibri" panose="020F0502020204030204" pitchFamily="34" charset="0"/>
                          <a:ea typeface="Calibri" panose="020F0502020204030204" pitchFamily="34" charset="0"/>
                        </a:rPr>
                        <a:t>Niveau 6 - Licence, Maitrise</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071388"/>
                  </a:ext>
                </a:extLst>
              </a:tr>
              <a:tr h="498083">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Titre professionnel</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FR" sz="900">
                          <a:solidFill>
                            <a:srgbClr val="000000"/>
                          </a:solidFill>
                          <a:effectLst/>
                          <a:latin typeface="Calibri" panose="020F0502020204030204" pitchFamily="34" charset="0"/>
                          <a:ea typeface="Calibri" panose="020F0502020204030204" pitchFamily="34" charset="0"/>
                        </a:rPr>
                        <a:t>Niveau 3 – CAP ou BEP (le plus courant)</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Niveau 4 - BAC, BAC PRO ou BAC TECHNO (courant)</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Niveau 5 – DUT, BTS</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Niveau 6 – Licence, Maitrise</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728434"/>
                  </a:ext>
                </a:extLst>
              </a:tr>
              <a:tr h="132809">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Certificat d'aptitude professionnelle (CAP)</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FR" sz="900">
                          <a:solidFill>
                            <a:srgbClr val="000000"/>
                          </a:solidFill>
                          <a:effectLst/>
                          <a:latin typeface="Calibri" panose="020F0502020204030204" pitchFamily="34" charset="0"/>
                          <a:ea typeface="Calibri" panose="020F0502020204030204" pitchFamily="34" charset="0"/>
                        </a:rPr>
                        <a:t>Niveau 3 - CAP</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351420"/>
                  </a:ext>
                </a:extLst>
              </a:tr>
              <a:tr h="747124">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Certificat de compétences professionnelles (CCP)</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FR" sz="900" b="1">
                          <a:solidFill>
                            <a:srgbClr val="000000"/>
                          </a:solidFill>
                          <a:effectLst/>
                          <a:latin typeface="Calibri" panose="020F0502020204030204" pitchFamily="34" charset="0"/>
                          <a:ea typeface="Calibri" panose="020F0502020204030204" pitchFamily="34" charset="0"/>
                        </a:rPr>
                        <a:t>A rattacher systématiquement au niveau de la certification qui contient le CCP :</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Niveau 3 – CAP ou BEP (le plus courant)</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Niveau 4 - BAC, BAC PRO ou BAC TECHNO (courant)</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Niveau 5 – DUT, BTS</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Niveau 6 – Licence, Maitrise</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087292"/>
                  </a:ext>
                </a:extLst>
              </a:tr>
              <a:tr h="132809">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Certificat de qualification professionnelle (CQP)</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FR" sz="900">
                          <a:solidFill>
                            <a:srgbClr val="000000"/>
                          </a:solidFill>
                          <a:effectLst/>
                          <a:latin typeface="Calibri" panose="020F0502020204030204" pitchFamily="34" charset="0"/>
                          <a:ea typeface="Calibri" panose="020F0502020204030204" pitchFamily="34" charset="0"/>
                        </a:rPr>
                        <a:t>Tous les niveaux sont possibles. </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557529"/>
                  </a:ext>
                </a:extLst>
              </a:tr>
              <a:tr h="124521">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Certification </a:t>
                      </a:r>
                      <a:r>
                        <a:rPr lang="fr-FR" sz="900" err="1">
                          <a:solidFill>
                            <a:srgbClr val="000000"/>
                          </a:solidFill>
                          <a:effectLst/>
                          <a:latin typeface="Calibri" panose="020F0502020204030204" pitchFamily="34" charset="0"/>
                          <a:ea typeface="Calibri" panose="020F0502020204030204" pitchFamily="34" charset="0"/>
                        </a:rPr>
                        <a:t>CléA</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r-FR" sz="900">
                          <a:solidFill>
                            <a:srgbClr val="000000"/>
                          </a:solidFill>
                          <a:effectLst/>
                          <a:latin typeface="Calibri" panose="020F0502020204030204" pitchFamily="34" charset="0"/>
                          <a:ea typeface="Calibri" panose="020F0502020204030204" pitchFamily="34" charset="0"/>
                        </a:rPr>
                        <a:t>Sans objet</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917464"/>
                  </a:ext>
                </a:extLst>
              </a:tr>
              <a:tr h="132809">
                <a:tc vMerge="1">
                  <a:txBody>
                    <a:bodyPr/>
                    <a:lstStyle/>
                    <a:p>
                      <a:endParaRPr lang="fr-FR"/>
                    </a:p>
                  </a:txBody>
                  <a:tcPr/>
                </a:tc>
                <a:tc>
                  <a:txBody>
                    <a:bodyPr/>
                    <a:lstStyle/>
                    <a:p>
                      <a:r>
                        <a:rPr lang="fr-FR" sz="900">
                          <a:solidFill>
                            <a:srgbClr val="000000"/>
                          </a:solidFill>
                          <a:effectLst/>
                          <a:latin typeface="Calibri" panose="020F0502020204030204" pitchFamily="34" charset="0"/>
                          <a:ea typeface="Calibri" panose="020F0502020204030204" pitchFamily="34" charset="0"/>
                        </a:rPr>
                        <a:t>Autre</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900">
                          <a:solidFill>
                            <a:srgbClr val="000000"/>
                          </a:solidFill>
                          <a:effectLst/>
                          <a:latin typeface="Calibri" panose="020F0502020204030204" pitchFamily="34" charset="0"/>
                          <a:ea typeface="Calibri" panose="020F0502020204030204" pitchFamily="34" charset="0"/>
                        </a:rPr>
                        <a:t>Tous les niveaux sont possibles.</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8506497"/>
                  </a:ext>
                </a:extLst>
              </a:tr>
              <a:tr h="362704">
                <a:tc>
                  <a:txBody>
                    <a:bodyPr/>
                    <a:lstStyle/>
                    <a:p>
                      <a:pPr algn="ctr"/>
                      <a:r>
                        <a:rPr lang="fr-FR" sz="900" b="1">
                          <a:solidFill>
                            <a:srgbClr val="000000"/>
                          </a:solidFill>
                          <a:effectLst/>
                          <a:latin typeface="Calibri" panose="020F0502020204030204" pitchFamily="34" charset="0"/>
                          <a:ea typeface="Calibri" panose="020F0502020204030204" pitchFamily="34" charset="0"/>
                        </a:rPr>
                        <a:t>Qualification</a:t>
                      </a:r>
                      <a:endParaRPr lang="fr-FR" sz="1000" b="1">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8">
                  <a:txBody>
                    <a:bodyPr/>
                    <a:lstStyle/>
                    <a:p>
                      <a:r>
                        <a:rPr lang="fr-FR" sz="900">
                          <a:solidFill>
                            <a:srgbClr val="000000"/>
                          </a:solidFill>
                          <a:effectLst/>
                          <a:latin typeface="Calibri" panose="020F0502020204030204" pitchFamily="34" charset="0"/>
                        </a:rPr>
                        <a:t>Attestation</a:t>
                      </a:r>
                      <a:endParaRPr lang="fr-FR" sz="1000">
                        <a:effectLst/>
                        <a:latin typeface="Times New Roman" panose="02020603050405020304" pitchFamily="18" charset="0"/>
                      </a:endParaRPr>
                    </a:p>
                    <a:p>
                      <a:r>
                        <a:rPr lang="fr-FR" sz="900">
                          <a:solidFill>
                            <a:srgbClr val="000000"/>
                          </a:solidFill>
                          <a:effectLst/>
                          <a:latin typeface="Calibri" panose="020F0502020204030204" pitchFamily="34" charset="0"/>
                        </a:rPr>
                        <a:t>Livret de compétence</a:t>
                      </a:r>
                      <a:endParaRPr lang="fr-FR" sz="1000">
                        <a:effectLst/>
                        <a:latin typeface="Times New Roman" panose="02020603050405020304" pitchFamily="18" charset="0"/>
                      </a:endParaRPr>
                    </a:p>
                    <a:p>
                      <a:r>
                        <a:rPr lang="fr-FR" sz="900">
                          <a:solidFill>
                            <a:srgbClr val="000000"/>
                          </a:solidFill>
                          <a:effectLst/>
                          <a:latin typeface="Calibri" panose="020F0502020204030204" pitchFamily="34" charset="0"/>
                        </a:rPr>
                        <a:t>Autre</a:t>
                      </a:r>
                      <a:endParaRPr lang="fr-FR" sz="1000">
                        <a:effectLst/>
                        <a:latin typeface="Times New Roman" panose="02020603050405020304" pitchFamily="18"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fr-FR" sz="900">
                          <a:solidFill>
                            <a:srgbClr val="000000"/>
                          </a:solidFill>
                          <a:effectLst/>
                          <a:latin typeface="Calibri" panose="020F0502020204030204" pitchFamily="34" charset="0"/>
                          <a:ea typeface="Calibri" panose="020F0502020204030204" pitchFamily="34" charset="0"/>
                        </a:rPr>
                        <a:t>Sans objet</a:t>
                      </a:r>
                    </a:p>
                  </a:txBody>
                  <a:tcPr marL="35311" marR="35311"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9863970"/>
                  </a:ext>
                </a:extLst>
              </a:tr>
              <a:tr h="132809">
                <a:tc>
                  <a:txBody>
                    <a:bodyPr/>
                    <a:lstStyle/>
                    <a:p>
                      <a:pPr algn="ctr"/>
                      <a:r>
                        <a:rPr lang="fr-FR" sz="900" b="1">
                          <a:solidFill>
                            <a:srgbClr val="000000"/>
                          </a:solidFill>
                          <a:effectLst/>
                          <a:latin typeface="Calibri" panose="020F0502020204030204" pitchFamily="34" charset="0"/>
                          <a:ea typeface="Calibri" panose="020F0502020204030204" pitchFamily="34" charset="0"/>
                        </a:rPr>
                        <a:t>Base-Savoir de base (Maths, français…) </a:t>
                      </a:r>
                      <a:endParaRPr lang="fr-FR" sz="1000" b="1">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r>
                        <a:rPr lang="fr-FR" sz="900">
                          <a:solidFill>
                            <a:srgbClr val="000000"/>
                          </a:solidFill>
                          <a:effectLst/>
                          <a:latin typeface="Calibri" panose="020F0502020204030204" pitchFamily="34" charset="0"/>
                          <a:ea typeface="Calibri" panose="020F0502020204030204" pitchFamily="34" charset="0"/>
                        </a:rPr>
                        <a:t> </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 </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Attestation</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Livret de compétence</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Autre</a:t>
                      </a:r>
                      <a:endParaRPr lang="fr-FR" sz="1000">
                        <a:effectLst/>
                        <a:latin typeface="Times New Roman" panose="02020603050405020304" pitchFamily="18" charset="0"/>
                        <a:ea typeface="Calibri" panose="020F0502020204030204" pitchFamily="34" charset="0"/>
                      </a:endParaRPr>
                    </a:p>
                    <a:p>
                      <a:r>
                        <a:rPr lang="fr-FR" sz="900">
                          <a:solidFill>
                            <a:srgbClr val="000000"/>
                          </a:solidFill>
                          <a:effectLst/>
                          <a:latin typeface="Calibri" panose="020F0502020204030204" pitchFamily="34" charset="0"/>
                          <a:ea typeface="Calibri" panose="020F0502020204030204" pitchFamily="34" charset="0"/>
                        </a:rPr>
                        <a:t> </a:t>
                      </a:r>
                      <a:endParaRPr lang="fr-FR" sz="1000">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r>
                        <a:rPr lang="fr-FR" sz="900">
                          <a:solidFill>
                            <a:srgbClr val="000000"/>
                          </a:solidFill>
                          <a:effectLst/>
                          <a:latin typeface="Calibri" panose="020F0502020204030204" pitchFamily="34" charset="0"/>
                          <a:ea typeface="Calibri" panose="020F0502020204030204" pitchFamily="34" charset="0"/>
                        </a:rPr>
                        <a:t>Sans objet</a:t>
                      </a:r>
                      <a:endParaRPr lang="fr-FR" sz="1000">
                        <a:effectLst/>
                        <a:latin typeface="Times New Roman" panose="02020603050405020304" pitchFamily="18" charset="0"/>
                        <a:ea typeface="Calibri" panose="020F0502020204030204" pitchFamily="34" charset="0"/>
                      </a:endParaRPr>
                    </a:p>
                  </a:txBody>
                  <a:tcPr marL="35311" marR="35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173968"/>
                  </a:ext>
                </a:extLst>
              </a:tr>
              <a:tr h="132809">
                <a:tc>
                  <a:txBody>
                    <a:bodyPr/>
                    <a:lstStyle/>
                    <a:p>
                      <a:pPr algn="ctr"/>
                      <a:r>
                        <a:rPr lang="fr-FR" sz="900" b="1">
                          <a:solidFill>
                            <a:srgbClr val="000000"/>
                          </a:solidFill>
                          <a:effectLst/>
                          <a:latin typeface="Calibri" panose="020F0502020204030204" pitchFamily="34" charset="0"/>
                          <a:ea typeface="Calibri" panose="020F0502020204030204" pitchFamily="34" charset="0"/>
                        </a:rPr>
                        <a:t>Adaptation à l'emploi </a:t>
                      </a:r>
                      <a:endParaRPr lang="fr-FR" sz="1000" b="1">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4376330"/>
                  </a:ext>
                </a:extLst>
              </a:tr>
              <a:tr h="132809">
                <a:tc>
                  <a:txBody>
                    <a:bodyPr/>
                    <a:lstStyle/>
                    <a:p>
                      <a:pPr algn="ctr"/>
                      <a:r>
                        <a:rPr lang="fr-FR" sz="900" b="1">
                          <a:solidFill>
                            <a:srgbClr val="000000"/>
                          </a:solidFill>
                          <a:effectLst/>
                          <a:latin typeface="Calibri" panose="020F0502020204030204" pitchFamily="34" charset="0"/>
                          <a:ea typeface="Calibri" panose="020F0502020204030204" pitchFamily="34" charset="0"/>
                        </a:rPr>
                        <a:t>Bilan (orientation) </a:t>
                      </a:r>
                      <a:endParaRPr lang="fr-FR" sz="1000" b="1">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445913484"/>
                  </a:ext>
                </a:extLst>
              </a:tr>
              <a:tr h="132809">
                <a:tc>
                  <a:txBody>
                    <a:bodyPr/>
                    <a:lstStyle/>
                    <a:p>
                      <a:pPr algn="ctr"/>
                      <a:r>
                        <a:rPr lang="fr-FR" sz="900" b="1">
                          <a:solidFill>
                            <a:srgbClr val="000000"/>
                          </a:solidFill>
                          <a:effectLst/>
                          <a:latin typeface="Calibri" panose="020F0502020204030204" pitchFamily="34" charset="0"/>
                          <a:ea typeface="Calibri" panose="020F0502020204030204" pitchFamily="34" charset="0"/>
                        </a:rPr>
                        <a:t>Préparation à la sortie </a:t>
                      </a:r>
                      <a:endParaRPr lang="fr-FR" sz="1000" b="1">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403214915"/>
                  </a:ext>
                </a:extLst>
              </a:tr>
              <a:tr h="132809">
                <a:tc>
                  <a:txBody>
                    <a:bodyPr/>
                    <a:lstStyle/>
                    <a:p>
                      <a:pPr algn="ctr"/>
                      <a:r>
                        <a:rPr lang="fr-FR" sz="900" b="1">
                          <a:solidFill>
                            <a:srgbClr val="000000"/>
                          </a:solidFill>
                          <a:effectLst/>
                          <a:latin typeface="Calibri" panose="020F0502020204030204" pitchFamily="34" charset="0"/>
                          <a:ea typeface="Calibri" panose="020F0502020204030204" pitchFamily="34" charset="0"/>
                        </a:rPr>
                        <a:t>Remise à niveau </a:t>
                      </a:r>
                      <a:endParaRPr lang="fr-FR" sz="1000" b="1">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823443857"/>
                  </a:ext>
                </a:extLst>
              </a:tr>
              <a:tr h="132809">
                <a:tc>
                  <a:txBody>
                    <a:bodyPr/>
                    <a:lstStyle/>
                    <a:p>
                      <a:pPr algn="ctr"/>
                      <a:r>
                        <a:rPr lang="fr-FR" sz="900" b="1">
                          <a:solidFill>
                            <a:srgbClr val="000000"/>
                          </a:solidFill>
                          <a:effectLst/>
                          <a:latin typeface="Calibri" panose="020F0502020204030204" pitchFamily="34" charset="0"/>
                          <a:ea typeface="Calibri" panose="020F0502020204030204" pitchFamily="34" charset="0"/>
                        </a:rPr>
                        <a:t>Chantier école-Mise en pratique et/ou remobilisation</a:t>
                      </a:r>
                      <a:endParaRPr lang="fr-FR" sz="1000" b="1">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22353402"/>
                  </a:ext>
                </a:extLst>
              </a:tr>
              <a:tr h="132809">
                <a:tc>
                  <a:txBody>
                    <a:bodyPr/>
                    <a:lstStyle/>
                    <a:p>
                      <a:pPr algn="ctr"/>
                      <a:r>
                        <a:rPr lang="fr-FR" sz="900" b="1" err="1">
                          <a:solidFill>
                            <a:srgbClr val="000000"/>
                          </a:solidFill>
                          <a:effectLst/>
                          <a:latin typeface="Calibri" panose="020F0502020204030204" pitchFamily="34" charset="0"/>
                          <a:ea typeface="Calibri" panose="020F0502020204030204" pitchFamily="34" charset="0"/>
                        </a:rPr>
                        <a:t>Pré-qualification</a:t>
                      </a:r>
                      <a:endParaRPr lang="fr-FR" sz="1000" b="1">
                        <a:effectLst/>
                        <a:latin typeface="Times New Roman" panose="02020603050405020304" pitchFamily="18" charset="0"/>
                        <a:ea typeface="Calibri" panose="020F0502020204030204" pitchFamily="34" charset="0"/>
                      </a:endParaRPr>
                    </a:p>
                  </a:txBody>
                  <a:tcPr marL="35311" marR="35311"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661603035"/>
                  </a:ext>
                </a:extLst>
              </a:tr>
            </a:tbl>
          </a:graphicData>
        </a:graphic>
      </p:graphicFrame>
    </p:spTree>
    <p:extLst>
      <p:ext uri="{BB962C8B-B14F-4D97-AF65-F5344CB8AC3E}">
        <p14:creationId xmlns:p14="http://schemas.microsoft.com/office/powerpoint/2010/main" val="2347945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59" y="629885"/>
            <a:ext cx="11843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Structure de la fiche « activité de formation professionnelle » (3/3)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45" name="Espace réservé du texte 8">
            <a:extLst>
              <a:ext uri="{FF2B5EF4-FFF2-40B4-BE49-F238E27FC236}">
                <a16:creationId xmlns:a16="http://schemas.microsoft.com/office/drawing/2014/main" id="{87124F4E-AC1D-416E-BE94-972B79538F1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18" name="Image 17">
            <a:extLst>
              <a:ext uri="{FF2B5EF4-FFF2-40B4-BE49-F238E27FC236}">
                <a16:creationId xmlns:a16="http://schemas.microsoft.com/office/drawing/2014/main" id="{58246958-A9F3-4688-8B37-154499F06282}"/>
              </a:ext>
            </a:extLst>
          </p:cNvPr>
          <p:cNvPicPr>
            <a:picLocks noChangeAspect="1"/>
          </p:cNvPicPr>
          <p:nvPr/>
        </p:nvPicPr>
        <p:blipFill rotWithShape="1">
          <a:blip r:embed="rId4"/>
          <a:srcRect l="5914" t="2006" r="3553" b="4972"/>
          <a:stretch/>
        </p:blipFill>
        <p:spPr>
          <a:xfrm>
            <a:off x="93283" y="1560611"/>
            <a:ext cx="6069185" cy="5196746"/>
          </a:xfrm>
          <a:prstGeom prst="rect">
            <a:avLst/>
          </a:prstGeom>
        </p:spPr>
      </p:pic>
      <p:sp>
        <p:nvSpPr>
          <p:cNvPr id="19" name="Rectangle : coins arrondis 18">
            <a:extLst>
              <a:ext uri="{FF2B5EF4-FFF2-40B4-BE49-F238E27FC236}">
                <a16:creationId xmlns:a16="http://schemas.microsoft.com/office/drawing/2014/main" id="{94C08147-FE01-4A7A-B0D5-94CCA1E4C01D}"/>
              </a:ext>
            </a:extLst>
          </p:cNvPr>
          <p:cNvSpPr/>
          <p:nvPr/>
        </p:nvSpPr>
        <p:spPr>
          <a:xfrm>
            <a:off x="5785754" y="6391922"/>
            <a:ext cx="376714" cy="168675"/>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texte&#10;&#10;Description générée automatiquement">
            <a:extLst>
              <a:ext uri="{FF2B5EF4-FFF2-40B4-BE49-F238E27FC236}">
                <a16:creationId xmlns:a16="http://schemas.microsoft.com/office/drawing/2014/main" id="{D14C6946-02C4-447C-ACB2-23FB5FAF7381}"/>
              </a:ext>
            </a:extLst>
          </p:cNvPr>
          <p:cNvPicPr>
            <a:picLocks noChangeAspect="1"/>
          </p:cNvPicPr>
          <p:nvPr/>
        </p:nvPicPr>
        <p:blipFill rotWithShape="1">
          <a:blip r:embed="rId5"/>
          <a:srcRect l="2623" t="1955" r="1505" b="1162"/>
          <a:stretch/>
        </p:blipFill>
        <p:spPr>
          <a:xfrm>
            <a:off x="6284225" y="4018267"/>
            <a:ext cx="2843483" cy="2739090"/>
          </a:xfrm>
          <a:prstGeom prst="rect">
            <a:avLst/>
          </a:prstGeom>
        </p:spPr>
      </p:pic>
      <p:cxnSp>
        <p:nvCxnSpPr>
          <p:cNvPr id="22" name="Connecteur en arc 24">
            <a:extLst>
              <a:ext uri="{FF2B5EF4-FFF2-40B4-BE49-F238E27FC236}">
                <a16:creationId xmlns:a16="http://schemas.microsoft.com/office/drawing/2014/main" id="{9FDF25B4-D798-4077-A514-552FAF2CB8A8}"/>
              </a:ext>
            </a:extLst>
          </p:cNvPr>
          <p:cNvCxnSpPr>
            <a:cxnSpLocks/>
            <a:stCxn id="19" idx="0"/>
            <a:endCxn id="21" idx="1"/>
          </p:cNvCxnSpPr>
          <p:nvPr/>
        </p:nvCxnSpPr>
        <p:spPr>
          <a:xfrm rot="5400000" flipH="1" flipV="1">
            <a:off x="5627113" y="5734810"/>
            <a:ext cx="1004110" cy="310114"/>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Espace réservé du texte 8">
            <a:extLst>
              <a:ext uri="{FF2B5EF4-FFF2-40B4-BE49-F238E27FC236}">
                <a16:creationId xmlns:a16="http://schemas.microsoft.com/office/drawing/2014/main" id="{1C2CF1C3-FCBC-4330-9BAD-D492C7CBF019}"/>
              </a:ext>
            </a:extLst>
          </p:cNvPr>
          <p:cNvSpPr txBox="1">
            <a:spLocks/>
          </p:cNvSpPr>
          <p:nvPr/>
        </p:nvSpPr>
        <p:spPr>
          <a:xfrm>
            <a:off x="9197267" y="4241072"/>
            <a:ext cx="2846030" cy="2373655"/>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Pour renseigner les dates de début et de fin des formations, il faut cliquer sur le bouton « nouveau ». Une fenêtre « session formation  » s’affiche, avec notamment le nombre de places disponibles ainsi que la période d’ouverture de la session.</a:t>
            </a:r>
          </a:p>
          <a:p>
            <a:pPr marL="0" indent="0" algn="just">
              <a:lnSpc>
                <a:spcPct val="150000"/>
              </a:lnSpc>
              <a:buNone/>
            </a:pPr>
            <a:r>
              <a:rPr lang="fr-FR" sz="900" i="1">
                <a:solidFill>
                  <a:srgbClr val="7030A0"/>
                </a:solidFill>
                <a:latin typeface="Marianne" panose="02000000000000000000" pitchFamily="2" charset="0"/>
              </a:rPr>
              <a:t>Plusieurs sessions peuvent être ajoutées à une seule fiche de formation, en fonction des périodes d’ouverture et des disponibilités de chacune.</a:t>
            </a:r>
          </a:p>
        </p:txBody>
      </p:sp>
      <p:pic>
        <p:nvPicPr>
          <p:cNvPr id="26" name="Graphique 25" descr="Informations avec un remplissage uni">
            <a:extLst>
              <a:ext uri="{FF2B5EF4-FFF2-40B4-BE49-F238E27FC236}">
                <a16:creationId xmlns:a16="http://schemas.microsoft.com/office/drawing/2014/main" id="{2B692A9A-F56E-4595-A043-3F90538CA0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4604" y="4115394"/>
            <a:ext cx="251356" cy="251356"/>
          </a:xfrm>
          <a:prstGeom prst="rect">
            <a:avLst/>
          </a:prstGeom>
        </p:spPr>
      </p:pic>
      <p:sp>
        <p:nvSpPr>
          <p:cNvPr id="30" name="Espace réservé du texte 8">
            <a:extLst>
              <a:ext uri="{FF2B5EF4-FFF2-40B4-BE49-F238E27FC236}">
                <a16:creationId xmlns:a16="http://schemas.microsoft.com/office/drawing/2014/main" id="{5D70C102-C0AE-4A44-B2DE-5E5152E1FDB0}"/>
              </a:ext>
            </a:extLst>
          </p:cNvPr>
          <p:cNvSpPr txBox="1">
            <a:spLocks/>
          </p:cNvSpPr>
          <p:nvPr/>
        </p:nvSpPr>
        <p:spPr>
          <a:xfrm>
            <a:off x="6812026" y="1276369"/>
            <a:ext cx="4770481" cy="2487954"/>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Le bouton « Nouveau » apparaît lorsque le type d’actions sélectionnées sont non certifiante. En cliquant dessus, la fenêtre ci-dessous apparait.</a:t>
            </a: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r>
              <a:rPr lang="fr-FR" sz="900">
                <a:latin typeface="Marianne" panose="02000000000000000000" pitchFamily="2" charset="0"/>
              </a:rPr>
              <a:t>Vous pouvez accéder           à la liste des « code NSF » et des « libellé du domaine » en cliquant sur l’icône </a:t>
            </a:r>
          </a:p>
          <a:p>
            <a:pPr marL="0" indent="0" algn="just">
              <a:lnSpc>
                <a:spcPts val="1500"/>
              </a:lnSpc>
              <a:buNone/>
            </a:pPr>
            <a:r>
              <a:rPr lang="fr-FR" sz="900">
                <a:latin typeface="Marianne" panose="02000000000000000000" pitchFamily="2" charset="0"/>
              </a:rPr>
              <a:t>En sélectionnant directement un libellé du domaine, le code NSF correspondant d’affiche automatiquement.</a:t>
            </a:r>
          </a:p>
        </p:txBody>
      </p:sp>
      <p:pic>
        <p:nvPicPr>
          <p:cNvPr id="31" name="Image 30">
            <a:extLst>
              <a:ext uri="{FF2B5EF4-FFF2-40B4-BE49-F238E27FC236}">
                <a16:creationId xmlns:a16="http://schemas.microsoft.com/office/drawing/2014/main" id="{60BBEE8D-BBB1-4B4E-9D60-FA07610E7B3F}"/>
              </a:ext>
            </a:extLst>
          </p:cNvPr>
          <p:cNvPicPr>
            <a:picLocks noChangeAspect="1"/>
          </p:cNvPicPr>
          <p:nvPr/>
        </p:nvPicPr>
        <p:blipFill rotWithShape="1">
          <a:blip r:embed="rId8"/>
          <a:srcRect l="1093" t="4158" r="2016" b="8079"/>
          <a:stretch/>
        </p:blipFill>
        <p:spPr>
          <a:xfrm>
            <a:off x="7672526" y="1709342"/>
            <a:ext cx="3049479" cy="1030772"/>
          </a:xfrm>
          <a:prstGeom prst="rect">
            <a:avLst/>
          </a:prstGeom>
        </p:spPr>
      </p:pic>
      <p:pic>
        <p:nvPicPr>
          <p:cNvPr id="32" name="Image 31">
            <a:extLst>
              <a:ext uri="{FF2B5EF4-FFF2-40B4-BE49-F238E27FC236}">
                <a16:creationId xmlns:a16="http://schemas.microsoft.com/office/drawing/2014/main" id="{780934FA-CE39-4A22-B98A-14FD226819AE}"/>
              </a:ext>
            </a:extLst>
          </p:cNvPr>
          <p:cNvPicPr>
            <a:picLocks noChangeAspect="1"/>
          </p:cNvPicPr>
          <p:nvPr/>
        </p:nvPicPr>
        <p:blipFill rotWithShape="1">
          <a:blip r:embed="rId9"/>
          <a:srcRect l="11506" t="12017" r="23550" b="10484"/>
          <a:stretch/>
        </p:blipFill>
        <p:spPr>
          <a:xfrm>
            <a:off x="8212162" y="2800543"/>
            <a:ext cx="175383" cy="230213"/>
          </a:xfrm>
          <a:prstGeom prst="rect">
            <a:avLst/>
          </a:prstGeom>
        </p:spPr>
      </p:pic>
      <p:sp>
        <p:nvSpPr>
          <p:cNvPr id="33" name="Rectangle : coins arrondis 32">
            <a:extLst>
              <a:ext uri="{FF2B5EF4-FFF2-40B4-BE49-F238E27FC236}">
                <a16:creationId xmlns:a16="http://schemas.microsoft.com/office/drawing/2014/main" id="{26D6A799-DB8D-4719-B8AE-44EFF1FCD60F}"/>
              </a:ext>
            </a:extLst>
          </p:cNvPr>
          <p:cNvSpPr/>
          <p:nvPr/>
        </p:nvSpPr>
        <p:spPr>
          <a:xfrm>
            <a:off x="5240645" y="2176768"/>
            <a:ext cx="464032" cy="24695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en arc 24">
            <a:extLst>
              <a:ext uri="{FF2B5EF4-FFF2-40B4-BE49-F238E27FC236}">
                <a16:creationId xmlns:a16="http://schemas.microsoft.com/office/drawing/2014/main" id="{4684D1C7-FE4A-4DCC-9332-B6A4B75FBA8C}"/>
              </a:ext>
            </a:extLst>
          </p:cNvPr>
          <p:cNvCxnSpPr>
            <a:cxnSpLocks/>
            <a:stCxn id="33" idx="0"/>
          </p:cNvCxnSpPr>
          <p:nvPr/>
        </p:nvCxnSpPr>
        <p:spPr>
          <a:xfrm rot="5400000" flipH="1" flipV="1">
            <a:off x="5950378" y="1315121"/>
            <a:ext cx="383931" cy="1339364"/>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8103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texte, capture d’écran, portable&#10;&#10;Description générée automatiquement">
            <a:extLst>
              <a:ext uri="{FF2B5EF4-FFF2-40B4-BE49-F238E27FC236}">
                <a16:creationId xmlns:a16="http://schemas.microsoft.com/office/drawing/2014/main" id="{0023AE85-99CE-4145-97DB-CDD4D866E3F6}"/>
              </a:ext>
            </a:extLst>
          </p:cNvPr>
          <p:cNvPicPr>
            <a:picLocks noChangeAspect="1"/>
          </p:cNvPicPr>
          <p:nvPr/>
        </p:nvPicPr>
        <p:blipFill rotWithShape="1">
          <a:blip r:embed="rId3"/>
          <a:srcRect l="656" t="614" b="10094"/>
          <a:stretch/>
        </p:blipFill>
        <p:spPr>
          <a:xfrm>
            <a:off x="3535402" y="1441704"/>
            <a:ext cx="8526617" cy="4149773"/>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64" name="Rectangle : coins arrondis 63">
            <a:extLst>
              <a:ext uri="{FF2B5EF4-FFF2-40B4-BE49-F238E27FC236}">
                <a16:creationId xmlns:a16="http://schemas.microsoft.com/office/drawing/2014/main" id="{3DF49042-351E-4B0E-BF67-13D862D8CD98}"/>
              </a:ext>
            </a:extLst>
          </p:cNvPr>
          <p:cNvSpPr/>
          <p:nvPr/>
        </p:nvSpPr>
        <p:spPr>
          <a:xfrm>
            <a:off x="4040883" y="1736649"/>
            <a:ext cx="673096" cy="523332"/>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en arc 24">
            <a:extLst>
              <a:ext uri="{FF2B5EF4-FFF2-40B4-BE49-F238E27FC236}">
                <a16:creationId xmlns:a16="http://schemas.microsoft.com/office/drawing/2014/main" id="{3BBE9C52-74FF-40CE-855F-8C47E86A1DC5}"/>
              </a:ext>
            </a:extLst>
          </p:cNvPr>
          <p:cNvCxnSpPr>
            <a:cxnSpLocks/>
            <a:stCxn id="64" idx="2"/>
            <a:endCxn id="37" idx="3"/>
          </p:cNvCxnSpPr>
          <p:nvPr/>
        </p:nvCxnSpPr>
        <p:spPr>
          <a:xfrm rot="5400000">
            <a:off x="2861916" y="2703240"/>
            <a:ext cx="1958774" cy="1072256"/>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Espace réservé du texte 8">
            <a:extLst>
              <a:ext uri="{FF2B5EF4-FFF2-40B4-BE49-F238E27FC236}">
                <a16:creationId xmlns:a16="http://schemas.microsoft.com/office/drawing/2014/main" id="{58845E42-003A-44EF-BE88-F898683AC78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37" name="Espace réservé du texte 8">
            <a:extLst>
              <a:ext uri="{FF2B5EF4-FFF2-40B4-BE49-F238E27FC236}">
                <a16:creationId xmlns:a16="http://schemas.microsoft.com/office/drawing/2014/main" id="{33412F1C-305C-49B7-ACB7-255971DC8676}"/>
              </a:ext>
            </a:extLst>
          </p:cNvPr>
          <p:cNvSpPr txBox="1">
            <a:spLocks/>
          </p:cNvSpPr>
          <p:nvPr/>
        </p:nvSpPr>
        <p:spPr>
          <a:xfrm>
            <a:off x="83007" y="1766832"/>
            <a:ext cx="3222168" cy="4903845"/>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dirty="0">
                <a:latin typeface="Marianne" panose="02000000000000000000" pitchFamily="2" charset="0"/>
              </a:rPr>
              <a:t>L’action « clôturer » permet de </a:t>
            </a:r>
            <a:r>
              <a:rPr lang="fr-FR" sz="900" b="1" dirty="0">
                <a:latin typeface="Marianne" panose="02000000000000000000" pitchFamily="2" charset="0"/>
              </a:rPr>
              <a:t>fermer définitivement la fiche activité</a:t>
            </a:r>
            <a:r>
              <a:rPr lang="fr-FR" sz="900" dirty="0">
                <a:latin typeface="Marianne" panose="02000000000000000000" pitchFamily="2" charset="0"/>
              </a:rPr>
              <a:t>. La clôture est recommandée en cas d’arrêt définitif de l’activité. Celle-ci ne s’affichera plus dans la liste des activités. </a:t>
            </a:r>
          </a:p>
          <a:p>
            <a:pPr marL="0" indent="0" algn="just">
              <a:lnSpc>
                <a:spcPts val="1500"/>
              </a:lnSpc>
              <a:spcBef>
                <a:spcPts val="300"/>
              </a:spcBef>
              <a:buNone/>
            </a:pPr>
            <a:r>
              <a:rPr lang="fr-FR" sz="900" dirty="0">
                <a:latin typeface="Marianne" panose="02000000000000000000" pitchFamily="2" charset="0"/>
              </a:rPr>
              <a:t>Pour valider la clôture, il est nécessaire de renseigner un type de clôture :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spcBef>
                <a:spcPts val="300"/>
              </a:spcBef>
              <a:buNone/>
            </a:pPr>
            <a:r>
              <a:rPr lang="fr-FR" sz="900" dirty="0">
                <a:latin typeface="Marianne" panose="02000000000000000000" pitchFamily="2" charset="0"/>
              </a:rPr>
              <a:t>Une fois la clôture confirmée, le statut de l’activité passe à « Fermé ». Il est ensuite possible de supprimer l’activité.</a:t>
            </a:r>
          </a:p>
          <a:p>
            <a:pPr marL="0" indent="0" algn="just">
              <a:lnSpc>
                <a:spcPts val="1500"/>
              </a:lnSpc>
              <a:spcBef>
                <a:spcPts val="300"/>
              </a:spcBef>
              <a:buNone/>
            </a:pPr>
            <a:r>
              <a:rPr lang="fr-FR" sz="900" dirty="0">
                <a:latin typeface="Marianne" panose="02000000000000000000" pitchFamily="2" charset="0"/>
              </a:rPr>
              <a:t>Si une session de formation était rattachée à l’activité, celle-ci est automatiquement clôturée lors de la clôture de l’activité et supprimée lors de la suppression de l’activité.</a:t>
            </a:r>
          </a:p>
          <a:p>
            <a:pPr marL="0" indent="0" algn="just">
              <a:lnSpc>
                <a:spcPts val="1500"/>
              </a:lnSpc>
              <a:spcBef>
                <a:spcPts val="300"/>
              </a:spcBef>
              <a:buNone/>
            </a:pPr>
            <a:r>
              <a:rPr lang="fr-FR" sz="900" dirty="0">
                <a:latin typeface="Marianne" panose="02000000000000000000" pitchFamily="2" charset="0"/>
              </a:rPr>
              <a:t>Afin de conserver un historique des activités, la suppression n’est préconisée qu’en cas de création par erreur d’une fiche activité. </a:t>
            </a:r>
          </a:p>
          <a:p>
            <a:pPr marL="0" indent="0" algn="just">
              <a:lnSpc>
                <a:spcPts val="1500"/>
              </a:lnSpc>
              <a:spcBef>
                <a:spcPts val="300"/>
              </a:spcBef>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300"/>
              </a:lnSpc>
              <a:spcBef>
                <a:spcPts val="600"/>
              </a:spcBef>
              <a:buNone/>
            </a:pPr>
            <a:endParaRPr lang="fr-FR" sz="900" dirty="0">
              <a:latin typeface="Marianne" panose="02000000000000000000" pitchFamily="2" charset="0"/>
            </a:endParaRPr>
          </a:p>
        </p:txBody>
      </p:sp>
      <p:pic>
        <p:nvPicPr>
          <p:cNvPr id="39" name="Image 38">
            <a:extLst>
              <a:ext uri="{FF2B5EF4-FFF2-40B4-BE49-F238E27FC236}">
                <a16:creationId xmlns:a16="http://schemas.microsoft.com/office/drawing/2014/main" id="{35A0625E-2328-4B04-8A97-090803F8D557}"/>
              </a:ext>
            </a:extLst>
          </p:cNvPr>
          <p:cNvPicPr>
            <a:picLocks noChangeAspect="1"/>
          </p:cNvPicPr>
          <p:nvPr/>
        </p:nvPicPr>
        <p:blipFill rotWithShape="1">
          <a:blip r:embed="rId5"/>
          <a:srcRect l="2172" t="2296" r="2189" b="3926"/>
          <a:stretch/>
        </p:blipFill>
        <p:spPr>
          <a:xfrm>
            <a:off x="338461" y="3110014"/>
            <a:ext cx="2868468" cy="1511429"/>
          </a:xfrm>
          <a:prstGeom prst="rect">
            <a:avLst/>
          </a:prstGeom>
        </p:spPr>
      </p:pic>
      <p:sp>
        <p:nvSpPr>
          <p:cNvPr id="17" name="ZoneTexte 16">
            <a:extLst>
              <a:ext uri="{FF2B5EF4-FFF2-40B4-BE49-F238E27FC236}">
                <a16:creationId xmlns:a16="http://schemas.microsoft.com/office/drawing/2014/main" id="{D4AD78B6-39CE-4BE3-8B1B-498C2E61D519}"/>
              </a:ext>
            </a:extLst>
          </p:cNvPr>
          <p:cNvSpPr txBox="1"/>
          <p:nvPr/>
        </p:nvSpPr>
        <p:spPr>
          <a:xfrm>
            <a:off x="335359" y="629885"/>
            <a:ext cx="11843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Gestion de la fiche « activité de formation » (1/2)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8" name="Espace réservé du texte 8">
            <a:extLst>
              <a:ext uri="{FF2B5EF4-FFF2-40B4-BE49-F238E27FC236}">
                <a16:creationId xmlns:a16="http://schemas.microsoft.com/office/drawing/2014/main" id="{2BE5E6E4-36C5-4139-A48A-AD32EAB81E39}"/>
              </a:ext>
            </a:extLst>
          </p:cNvPr>
          <p:cNvSpPr txBox="1">
            <a:spLocks/>
          </p:cNvSpPr>
          <p:nvPr/>
        </p:nvSpPr>
        <p:spPr>
          <a:xfrm>
            <a:off x="3731607" y="5741596"/>
            <a:ext cx="1969447" cy="890982"/>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Les actions « suspendre » et « réactiver » ne sont pas possibles pour une fiche activité formation. </a:t>
            </a:r>
          </a:p>
        </p:txBody>
      </p:sp>
      <p:pic>
        <p:nvPicPr>
          <p:cNvPr id="31" name="Graphique 30" descr="Informations avec un remplissage uni">
            <a:extLst>
              <a:ext uri="{FF2B5EF4-FFF2-40B4-BE49-F238E27FC236}">
                <a16:creationId xmlns:a16="http://schemas.microsoft.com/office/drawing/2014/main" id="{4FA9F32F-E29D-4F8D-8EAB-A598855912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0652" y="5591477"/>
            <a:ext cx="251356" cy="251356"/>
          </a:xfrm>
          <a:prstGeom prst="rect">
            <a:avLst/>
          </a:prstGeom>
        </p:spPr>
      </p:pic>
      <p:sp>
        <p:nvSpPr>
          <p:cNvPr id="18" name="Espace réservé du texte 8">
            <a:extLst>
              <a:ext uri="{FF2B5EF4-FFF2-40B4-BE49-F238E27FC236}">
                <a16:creationId xmlns:a16="http://schemas.microsoft.com/office/drawing/2014/main" id="{716C1AF3-2782-444F-903D-87D0C7009C29}"/>
              </a:ext>
            </a:extLst>
          </p:cNvPr>
          <p:cNvSpPr txBox="1">
            <a:spLocks/>
          </p:cNvSpPr>
          <p:nvPr/>
        </p:nvSpPr>
        <p:spPr>
          <a:xfrm>
            <a:off x="6719947" y="4524375"/>
            <a:ext cx="4700528" cy="2257425"/>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Aft>
                <a:spcPts val="300"/>
              </a:spcAft>
              <a:buNone/>
            </a:pPr>
            <a:r>
              <a:rPr lang="fr-FR" sz="900">
                <a:latin typeface="Marianne" panose="02000000000000000000" pitchFamily="2" charset="0"/>
              </a:rPr>
              <a:t>Les activités « clôturées » qui ne s’affichent plus dans la liste du tableau de bord, peuvent être retrouvées dans les archives.</a:t>
            </a:r>
          </a:p>
          <a:p>
            <a:pPr marL="0" indent="0" algn="just">
              <a:lnSpc>
                <a:spcPts val="1500"/>
              </a:lnSpc>
              <a:spcBef>
                <a:spcPts val="0"/>
              </a:spcBef>
              <a:spcAft>
                <a:spcPts val="300"/>
              </a:spcAft>
              <a:buNone/>
            </a:pPr>
            <a:r>
              <a:rPr lang="fr-FR" sz="900">
                <a:latin typeface="Marianne" panose="02000000000000000000" pitchFamily="2" charset="0"/>
              </a:rPr>
              <a:t>Depuis le menu « Recherche avancée », cliquez sur « afficher archives » puis « appliquer » pour afficher la liste des activités clôturées. Les activités « supprimées ne s’affichent pas dans les archives puisqu’elles sont supprimées définitivement de l’outil.</a:t>
            </a:r>
          </a:p>
          <a:p>
            <a:pPr marL="0" indent="0" algn="just">
              <a:lnSpc>
                <a:spcPts val="1300"/>
              </a:lnSpc>
              <a:spcBef>
                <a:spcPts val="600"/>
              </a:spcBef>
              <a:buNone/>
            </a:pPr>
            <a:endParaRPr lang="fr-FR" sz="900">
              <a:latin typeface="Marianne" panose="02000000000000000000" pitchFamily="2" charset="0"/>
            </a:endParaRPr>
          </a:p>
        </p:txBody>
      </p:sp>
      <p:pic>
        <p:nvPicPr>
          <p:cNvPr id="19" name="Image 18" descr="Une image contenant texte&#10;&#10;Description générée automatiquement">
            <a:extLst>
              <a:ext uri="{FF2B5EF4-FFF2-40B4-BE49-F238E27FC236}">
                <a16:creationId xmlns:a16="http://schemas.microsoft.com/office/drawing/2014/main" id="{8C68B510-1BFF-4112-B535-8032583DAE3D}"/>
              </a:ext>
            </a:extLst>
          </p:cNvPr>
          <p:cNvPicPr>
            <a:picLocks noChangeAspect="1"/>
          </p:cNvPicPr>
          <p:nvPr/>
        </p:nvPicPr>
        <p:blipFill>
          <a:blip r:embed="rId8"/>
          <a:stretch>
            <a:fillRect/>
          </a:stretch>
        </p:blipFill>
        <p:spPr>
          <a:xfrm>
            <a:off x="8548707" y="5581116"/>
            <a:ext cx="2314642" cy="1089562"/>
          </a:xfrm>
          <a:prstGeom prst="rect">
            <a:avLst/>
          </a:prstGeom>
        </p:spPr>
      </p:pic>
    </p:spTree>
    <p:extLst>
      <p:ext uri="{BB962C8B-B14F-4D97-AF65-F5344CB8AC3E}">
        <p14:creationId xmlns:p14="http://schemas.microsoft.com/office/powerpoint/2010/main" val="23298680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574272C8-7520-41B1-B14C-21AAC859C035}"/>
              </a:ext>
            </a:extLst>
          </p:cNvPr>
          <p:cNvGrpSpPr/>
          <p:nvPr/>
        </p:nvGrpSpPr>
        <p:grpSpPr>
          <a:xfrm>
            <a:off x="2785189" y="1677117"/>
            <a:ext cx="9213330" cy="4483986"/>
            <a:chOff x="2785189" y="1677117"/>
            <a:chExt cx="9213330" cy="4483986"/>
          </a:xfrm>
        </p:grpSpPr>
        <p:pic>
          <p:nvPicPr>
            <p:cNvPr id="26" name="Image 25" descr="Une image contenant texte, capture d’écran, portable&#10;&#10;Description générée automatiquement">
              <a:extLst>
                <a:ext uri="{FF2B5EF4-FFF2-40B4-BE49-F238E27FC236}">
                  <a16:creationId xmlns:a16="http://schemas.microsoft.com/office/drawing/2014/main" id="{4C7DE7D6-1AA0-468C-9556-05C390097714}"/>
                </a:ext>
              </a:extLst>
            </p:cNvPr>
            <p:cNvPicPr>
              <a:picLocks noChangeAspect="1"/>
            </p:cNvPicPr>
            <p:nvPr/>
          </p:nvPicPr>
          <p:blipFill rotWithShape="1">
            <a:blip r:embed="rId3"/>
            <a:srcRect l="656" t="614" b="10094"/>
            <a:stretch/>
          </p:blipFill>
          <p:spPr>
            <a:xfrm>
              <a:off x="2785189" y="1677117"/>
              <a:ext cx="9213330" cy="4483986"/>
            </a:xfrm>
            <a:prstGeom prst="rect">
              <a:avLst/>
            </a:prstGeom>
          </p:spPr>
        </p:pic>
        <p:sp>
          <p:nvSpPr>
            <p:cNvPr id="31" name="Rectangle : coins arrondis 30">
              <a:extLst>
                <a:ext uri="{FF2B5EF4-FFF2-40B4-BE49-F238E27FC236}">
                  <a16:creationId xmlns:a16="http://schemas.microsoft.com/office/drawing/2014/main" id="{CB8648E8-7390-4B12-A4A7-76E0D4F51A7C}"/>
                </a:ext>
              </a:extLst>
            </p:cNvPr>
            <p:cNvSpPr/>
            <p:nvPr/>
          </p:nvSpPr>
          <p:spPr>
            <a:xfrm>
              <a:off x="4119240" y="4662462"/>
              <a:ext cx="2911875" cy="229133"/>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32" name="Espace réservé du texte 8">
            <a:extLst>
              <a:ext uri="{FF2B5EF4-FFF2-40B4-BE49-F238E27FC236}">
                <a16:creationId xmlns:a16="http://schemas.microsoft.com/office/drawing/2014/main" id="{98B54FA5-D67C-47F2-9A43-946BEEDFD3B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cxnSp>
        <p:nvCxnSpPr>
          <p:cNvPr id="10" name="Connecteur droit avec flèche 9">
            <a:extLst>
              <a:ext uri="{FF2B5EF4-FFF2-40B4-BE49-F238E27FC236}">
                <a16:creationId xmlns:a16="http://schemas.microsoft.com/office/drawing/2014/main" id="{CB5EED04-1C31-4871-8506-B13783ADC921}"/>
              </a:ext>
            </a:extLst>
          </p:cNvPr>
          <p:cNvCxnSpPr>
            <a:cxnSpLocks/>
            <a:stCxn id="15" idx="3"/>
          </p:cNvCxnSpPr>
          <p:nvPr/>
        </p:nvCxnSpPr>
        <p:spPr>
          <a:xfrm>
            <a:off x="2921000" y="3994666"/>
            <a:ext cx="1198240" cy="78236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C558B818-E49F-4E3C-A22B-A686AAF8674A}"/>
              </a:ext>
            </a:extLst>
          </p:cNvPr>
          <p:cNvSpPr/>
          <p:nvPr/>
        </p:nvSpPr>
        <p:spPr>
          <a:xfrm>
            <a:off x="3328125" y="1986525"/>
            <a:ext cx="673096" cy="570245"/>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8">
            <a:extLst>
              <a:ext uri="{FF2B5EF4-FFF2-40B4-BE49-F238E27FC236}">
                <a16:creationId xmlns:a16="http://schemas.microsoft.com/office/drawing/2014/main" id="{897492FD-872C-4FA0-A925-0755E72F2EB1}"/>
              </a:ext>
            </a:extLst>
          </p:cNvPr>
          <p:cNvSpPr txBox="1">
            <a:spLocks/>
          </p:cNvSpPr>
          <p:nvPr/>
        </p:nvSpPr>
        <p:spPr>
          <a:xfrm>
            <a:off x="199754" y="2045861"/>
            <a:ext cx="2721246" cy="3897610"/>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Afin de faciliter la saisie de nouvelles activités, l’utilisateur peut décider de dupliquer une activité formation existante. </a:t>
            </a:r>
          </a:p>
          <a:p>
            <a:pPr marL="0" indent="0" algn="just">
              <a:lnSpc>
                <a:spcPts val="1500"/>
              </a:lnSpc>
              <a:buNone/>
            </a:pPr>
            <a:r>
              <a:rPr lang="fr-FR" sz="900">
                <a:latin typeface="Marianne" panose="02000000000000000000" pitchFamily="2" charset="0"/>
              </a:rPr>
              <a:t>Pour cela il doit se rendre sur la fiche activité formation concernée puis cliquer sur « autres actions » puis sur « Dupliquer »</a:t>
            </a: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r>
              <a:rPr lang="fr-FR" sz="900">
                <a:latin typeface="Marianne" panose="02000000000000000000" pitchFamily="2" charset="0"/>
              </a:rPr>
              <a:t>Une nouvelle fiche activité formation s’ouvre dans un nouvel onglet. Cette fiche reprend les données de l’activité dupliquée, à l’exception de l’établissement pénitentiaire qui doit être saisi. </a:t>
            </a:r>
          </a:p>
          <a:p>
            <a:pPr marL="0" indent="0" algn="just">
              <a:lnSpc>
                <a:spcPts val="1500"/>
              </a:lnSpc>
              <a:buNone/>
            </a:pPr>
            <a:r>
              <a:rPr lang="fr-FR" sz="900">
                <a:latin typeface="Marianne" panose="02000000000000000000" pitchFamily="2" charset="0"/>
              </a:rPr>
              <a:t>L’utilisateur doit sauvegarder la fiche activité afin de confirmer sa création. </a:t>
            </a: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a:p>
            <a:pPr marL="0" indent="0" algn="just">
              <a:lnSpc>
                <a:spcPts val="1500"/>
              </a:lnSpc>
              <a:buNone/>
            </a:pPr>
            <a:endParaRPr lang="fr-FR" sz="900">
              <a:latin typeface="Marianne" panose="02000000000000000000" pitchFamily="2" charset="0"/>
            </a:endParaRPr>
          </a:p>
        </p:txBody>
      </p:sp>
      <p:sp>
        <p:nvSpPr>
          <p:cNvPr id="20" name="ZoneTexte 19">
            <a:extLst>
              <a:ext uri="{FF2B5EF4-FFF2-40B4-BE49-F238E27FC236}">
                <a16:creationId xmlns:a16="http://schemas.microsoft.com/office/drawing/2014/main" id="{370EFBF5-E0E7-4306-9F4A-D4601874432F}"/>
              </a:ext>
            </a:extLst>
          </p:cNvPr>
          <p:cNvSpPr txBox="1"/>
          <p:nvPr/>
        </p:nvSpPr>
        <p:spPr>
          <a:xfrm>
            <a:off x="335359" y="629885"/>
            <a:ext cx="11843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Gestion de la fiche « activité de formation » (2/2)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28" name="Image 27" descr="Une image contenant texte, capture d’écran, portable&#10;&#10;Description générée automatiquement">
            <a:extLst>
              <a:ext uri="{FF2B5EF4-FFF2-40B4-BE49-F238E27FC236}">
                <a16:creationId xmlns:a16="http://schemas.microsoft.com/office/drawing/2014/main" id="{4DF25510-AFFB-4536-AC26-06B388D1F418}"/>
              </a:ext>
            </a:extLst>
          </p:cNvPr>
          <p:cNvPicPr>
            <a:picLocks noChangeAspect="1"/>
          </p:cNvPicPr>
          <p:nvPr/>
        </p:nvPicPr>
        <p:blipFill rotWithShape="1">
          <a:blip r:embed="rId3"/>
          <a:srcRect l="6589" t="7400" r="86153" b="82275"/>
          <a:stretch/>
        </p:blipFill>
        <p:spPr>
          <a:xfrm>
            <a:off x="1021401" y="3429000"/>
            <a:ext cx="1077953" cy="830346"/>
          </a:xfrm>
          <a:prstGeom prst="rect">
            <a:avLst/>
          </a:prstGeom>
        </p:spPr>
      </p:pic>
      <p:pic>
        <p:nvPicPr>
          <p:cNvPr id="30" name="Image 29">
            <a:extLst>
              <a:ext uri="{FF2B5EF4-FFF2-40B4-BE49-F238E27FC236}">
                <a16:creationId xmlns:a16="http://schemas.microsoft.com/office/drawing/2014/main" id="{5976305B-E7B2-4DF8-9EEF-B812245B157F}"/>
              </a:ext>
            </a:extLst>
          </p:cNvPr>
          <p:cNvPicPr>
            <a:picLocks noChangeAspect="1"/>
          </p:cNvPicPr>
          <p:nvPr/>
        </p:nvPicPr>
        <p:blipFill rotWithShape="1">
          <a:blip r:embed="rId5"/>
          <a:srcRect l="7024" t="41933" r="56175" b="56076"/>
          <a:stretch/>
        </p:blipFill>
        <p:spPr>
          <a:xfrm>
            <a:off x="4150764" y="4766397"/>
            <a:ext cx="2659389" cy="119882"/>
          </a:xfrm>
          <a:prstGeom prst="rect">
            <a:avLst/>
          </a:prstGeom>
        </p:spPr>
      </p:pic>
    </p:spTree>
    <p:extLst>
      <p:ext uri="{BB962C8B-B14F-4D97-AF65-F5344CB8AC3E}">
        <p14:creationId xmlns:p14="http://schemas.microsoft.com/office/powerpoint/2010/main" val="4281768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45" name="Espace réservé du texte 8">
            <a:extLst>
              <a:ext uri="{FF2B5EF4-FFF2-40B4-BE49-F238E27FC236}">
                <a16:creationId xmlns:a16="http://schemas.microsoft.com/office/drawing/2014/main" id="{87124F4E-AC1D-416E-BE94-972B79538F1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18" name="ZoneTexte 17">
            <a:extLst>
              <a:ext uri="{FF2B5EF4-FFF2-40B4-BE49-F238E27FC236}">
                <a16:creationId xmlns:a16="http://schemas.microsoft.com/office/drawing/2014/main" id="{43A73BB9-5405-45BA-BC99-D948EE1D11C6}"/>
              </a:ext>
            </a:extLst>
          </p:cNvPr>
          <p:cNvSpPr txBox="1"/>
          <p:nvPr/>
        </p:nvSpPr>
        <p:spPr>
          <a:xfrm>
            <a:off x="335359" y="629885"/>
            <a:ext cx="11843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Structure de la fiche « session de formation » (1/2)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19" name="Image 18" descr="Une image contenant texte&#10;&#10;Description générée automatiquement">
            <a:extLst>
              <a:ext uri="{FF2B5EF4-FFF2-40B4-BE49-F238E27FC236}">
                <a16:creationId xmlns:a16="http://schemas.microsoft.com/office/drawing/2014/main" id="{E840A119-89FC-4DFF-B3A9-F9A665746609}"/>
              </a:ext>
            </a:extLst>
          </p:cNvPr>
          <p:cNvPicPr>
            <a:picLocks noChangeAspect="1"/>
          </p:cNvPicPr>
          <p:nvPr/>
        </p:nvPicPr>
        <p:blipFill rotWithShape="1">
          <a:blip r:embed="rId4"/>
          <a:srcRect l="2623" t="1955" r="1505" b="1162"/>
          <a:stretch/>
        </p:blipFill>
        <p:spPr>
          <a:xfrm>
            <a:off x="7786332" y="2492444"/>
            <a:ext cx="4240706" cy="4085016"/>
          </a:xfrm>
          <a:prstGeom prst="rect">
            <a:avLst/>
          </a:prstGeom>
        </p:spPr>
      </p:pic>
      <p:sp>
        <p:nvSpPr>
          <p:cNvPr id="21" name="Rectangle : coins arrondis 20">
            <a:extLst>
              <a:ext uri="{FF2B5EF4-FFF2-40B4-BE49-F238E27FC236}">
                <a16:creationId xmlns:a16="http://schemas.microsoft.com/office/drawing/2014/main" id="{BE644927-B667-41A3-80B6-C8464EA7CEAE}"/>
              </a:ext>
            </a:extLst>
          </p:cNvPr>
          <p:cNvSpPr/>
          <p:nvPr/>
        </p:nvSpPr>
        <p:spPr>
          <a:xfrm>
            <a:off x="7804088" y="3422914"/>
            <a:ext cx="375169" cy="24695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en arc 24">
            <a:extLst>
              <a:ext uri="{FF2B5EF4-FFF2-40B4-BE49-F238E27FC236}">
                <a16:creationId xmlns:a16="http://schemas.microsoft.com/office/drawing/2014/main" id="{1FAF6D66-36DE-465B-B8BD-A747A9E91584}"/>
              </a:ext>
            </a:extLst>
          </p:cNvPr>
          <p:cNvCxnSpPr>
            <a:cxnSpLocks/>
            <a:stCxn id="21" idx="1"/>
          </p:cNvCxnSpPr>
          <p:nvPr/>
        </p:nvCxnSpPr>
        <p:spPr>
          <a:xfrm rot="10800000" flipV="1">
            <a:off x="7256672" y="3546392"/>
            <a:ext cx="547417" cy="1133930"/>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Espace réservé du texte 8">
            <a:extLst>
              <a:ext uri="{FF2B5EF4-FFF2-40B4-BE49-F238E27FC236}">
                <a16:creationId xmlns:a16="http://schemas.microsoft.com/office/drawing/2014/main" id="{D47AA612-9F33-419A-A4A8-035C7D0187AD}"/>
              </a:ext>
            </a:extLst>
          </p:cNvPr>
          <p:cNvSpPr txBox="1">
            <a:spLocks/>
          </p:cNvSpPr>
          <p:nvPr/>
        </p:nvSpPr>
        <p:spPr>
          <a:xfrm>
            <a:off x="6096000" y="4002993"/>
            <a:ext cx="1160672" cy="1184071"/>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A la création d’une nouvelle session formation son statut par défaut est « ouvert »</a:t>
            </a:r>
          </a:p>
        </p:txBody>
      </p:sp>
      <p:sp>
        <p:nvSpPr>
          <p:cNvPr id="30" name="Espace réservé du texte 8">
            <a:extLst>
              <a:ext uri="{FF2B5EF4-FFF2-40B4-BE49-F238E27FC236}">
                <a16:creationId xmlns:a16="http://schemas.microsoft.com/office/drawing/2014/main" id="{5804E8A6-84FF-4365-BF98-D62F9EE4ACB6}"/>
              </a:ext>
            </a:extLst>
          </p:cNvPr>
          <p:cNvSpPr txBox="1">
            <a:spLocks/>
          </p:cNvSpPr>
          <p:nvPr/>
        </p:nvSpPr>
        <p:spPr>
          <a:xfrm>
            <a:off x="9117559" y="1481232"/>
            <a:ext cx="2614605" cy="728402"/>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Pour sauvegarder les données renseignées, il faut appuyer sur             puis enregistrer vos modifications en cliquant sur  l’icône</a:t>
            </a:r>
          </a:p>
        </p:txBody>
      </p:sp>
      <p:pic>
        <p:nvPicPr>
          <p:cNvPr id="31" name="Image 30">
            <a:extLst>
              <a:ext uri="{FF2B5EF4-FFF2-40B4-BE49-F238E27FC236}">
                <a16:creationId xmlns:a16="http://schemas.microsoft.com/office/drawing/2014/main" id="{F71D0250-54E9-4BD0-9231-3FCF5C35C4A7}"/>
              </a:ext>
            </a:extLst>
          </p:cNvPr>
          <p:cNvPicPr>
            <a:picLocks noChangeAspect="1"/>
          </p:cNvPicPr>
          <p:nvPr/>
        </p:nvPicPr>
        <p:blipFill rotWithShape="1">
          <a:blip r:embed="rId5"/>
          <a:srcRect l="92020" t="82210" r="3479" b="7755"/>
          <a:stretch/>
        </p:blipFill>
        <p:spPr>
          <a:xfrm>
            <a:off x="10313890" y="1772812"/>
            <a:ext cx="235430" cy="207920"/>
          </a:xfrm>
          <a:prstGeom prst="rect">
            <a:avLst/>
          </a:prstGeom>
          <a:effectLst/>
        </p:spPr>
      </p:pic>
      <p:pic>
        <p:nvPicPr>
          <p:cNvPr id="32" name="Image 31" descr="Une image contenant texte&#10;&#10;Description générée automatiquement">
            <a:extLst>
              <a:ext uri="{FF2B5EF4-FFF2-40B4-BE49-F238E27FC236}">
                <a16:creationId xmlns:a16="http://schemas.microsoft.com/office/drawing/2014/main" id="{5EB552F7-913D-4CA4-B672-5FD55E38406B}"/>
              </a:ext>
            </a:extLst>
          </p:cNvPr>
          <p:cNvPicPr>
            <a:picLocks noChangeAspect="1"/>
          </p:cNvPicPr>
          <p:nvPr/>
        </p:nvPicPr>
        <p:blipFill rotWithShape="1">
          <a:blip r:embed="rId6"/>
          <a:srcRect l="16520" t="-1853" r="19064" b="18739"/>
          <a:stretch/>
        </p:blipFill>
        <p:spPr>
          <a:xfrm>
            <a:off x="11448078" y="1894020"/>
            <a:ext cx="257452" cy="261839"/>
          </a:xfrm>
          <a:prstGeom prst="rect">
            <a:avLst/>
          </a:prstGeom>
        </p:spPr>
      </p:pic>
      <p:pic>
        <p:nvPicPr>
          <p:cNvPr id="33" name="Image 32">
            <a:extLst>
              <a:ext uri="{FF2B5EF4-FFF2-40B4-BE49-F238E27FC236}">
                <a16:creationId xmlns:a16="http://schemas.microsoft.com/office/drawing/2014/main" id="{37B68AC4-7DF9-42DE-A4CD-251DFB6B2392}"/>
              </a:ext>
            </a:extLst>
          </p:cNvPr>
          <p:cNvPicPr>
            <a:picLocks noChangeAspect="1"/>
          </p:cNvPicPr>
          <p:nvPr/>
        </p:nvPicPr>
        <p:blipFill>
          <a:blip r:embed="rId7"/>
          <a:stretch>
            <a:fillRect/>
          </a:stretch>
        </p:blipFill>
        <p:spPr>
          <a:xfrm>
            <a:off x="6522884" y="1651741"/>
            <a:ext cx="342900" cy="428625"/>
          </a:xfrm>
          <a:prstGeom prst="rect">
            <a:avLst/>
          </a:prstGeom>
        </p:spPr>
      </p:pic>
      <p:sp>
        <p:nvSpPr>
          <p:cNvPr id="34" name="Espace réservé du texte 8">
            <a:extLst>
              <a:ext uri="{FF2B5EF4-FFF2-40B4-BE49-F238E27FC236}">
                <a16:creationId xmlns:a16="http://schemas.microsoft.com/office/drawing/2014/main" id="{F6978EF6-556E-42C3-AF0D-37BA6515DF0C}"/>
              </a:ext>
            </a:extLst>
          </p:cNvPr>
          <p:cNvSpPr txBox="1">
            <a:spLocks/>
          </p:cNvSpPr>
          <p:nvPr/>
        </p:nvSpPr>
        <p:spPr>
          <a:xfrm>
            <a:off x="6865785" y="1481992"/>
            <a:ext cx="2251774" cy="76812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rPr>
              <a:t>Cet icône indique un champ obligatoire. La sauvegarde des modifications est conditionnée au remplissage de ces champs</a:t>
            </a:r>
            <a:r>
              <a:rPr lang="fr-FR" sz="900">
                <a:solidFill>
                  <a:srgbClr val="D9534F"/>
                </a:solidFill>
                <a:latin typeface="Marianne" panose="02000000000000000000" pitchFamily="2" charset="0"/>
              </a:rPr>
              <a:t>.</a:t>
            </a:r>
            <a:endParaRPr kumimoji="0" lang="fr-FR" sz="900" b="0" i="0" u="none" strike="noStrike" kern="1200" cap="none" spc="0" normalizeH="0" baseline="0" noProof="0">
              <a:ln>
                <a:noFill/>
              </a:ln>
              <a:solidFill>
                <a:srgbClr val="D9534F"/>
              </a:solidFill>
              <a:effectLst/>
              <a:uLnTx/>
              <a:uFillTx/>
              <a:latin typeface="Marianne" panose="02000000000000000000" pitchFamily="2" charset="0"/>
              <a:ea typeface="+mn-ea"/>
              <a:cs typeface="+mn-cs"/>
            </a:endParaRPr>
          </a:p>
        </p:txBody>
      </p:sp>
      <p:grpSp>
        <p:nvGrpSpPr>
          <p:cNvPr id="13" name="Groupe 12">
            <a:extLst>
              <a:ext uri="{FF2B5EF4-FFF2-40B4-BE49-F238E27FC236}">
                <a16:creationId xmlns:a16="http://schemas.microsoft.com/office/drawing/2014/main" id="{ECCB4C72-3009-4E8F-BFEC-181BC5EA469E}"/>
              </a:ext>
            </a:extLst>
          </p:cNvPr>
          <p:cNvGrpSpPr/>
          <p:nvPr/>
        </p:nvGrpSpPr>
        <p:grpSpPr>
          <a:xfrm>
            <a:off x="193141" y="1608411"/>
            <a:ext cx="5768107" cy="4938948"/>
            <a:chOff x="5490907" y="1538877"/>
            <a:chExt cx="6069185" cy="5196746"/>
          </a:xfrm>
        </p:grpSpPr>
        <p:pic>
          <p:nvPicPr>
            <p:cNvPr id="40" name="Image 39">
              <a:extLst>
                <a:ext uri="{FF2B5EF4-FFF2-40B4-BE49-F238E27FC236}">
                  <a16:creationId xmlns:a16="http://schemas.microsoft.com/office/drawing/2014/main" id="{6002EF40-672C-47F4-9760-0595DFD7A1EE}"/>
                </a:ext>
              </a:extLst>
            </p:cNvPr>
            <p:cNvPicPr>
              <a:picLocks noChangeAspect="1"/>
            </p:cNvPicPr>
            <p:nvPr/>
          </p:nvPicPr>
          <p:blipFill rotWithShape="1">
            <a:blip r:embed="rId8"/>
            <a:srcRect l="5914" t="2006" r="3553" b="4972"/>
            <a:stretch/>
          </p:blipFill>
          <p:spPr>
            <a:xfrm>
              <a:off x="5490907" y="1538877"/>
              <a:ext cx="6069185" cy="5196746"/>
            </a:xfrm>
            <a:prstGeom prst="rect">
              <a:avLst/>
            </a:prstGeom>
          </p:spPr>
        </p:pic>
        <p:pic>
          <p:nvPicPr>
            <p:cNvPr id="42" name="Image 41">
              <a:extLst>
                <a:ext uri="{FF2B5EF4-FFF2-40B4-BE49-F238E27FC236}">
                  <a16:creationId xmlns:a16="http://schemas.microsoft.com/office/drawing/2014/main" id="{7837919A-B98F-49AA-A43C-81FDA5FE5192}"/>
                </a:ext>
              </a:extLst>
            </p:cNvPr>
            <p:cNvPicPr>
              <a:picLocks noChangeAspect="1"/>
            </p:cNvPicPr>
            <p:nvPr/>
          </p:nvPicPr>
          <p:blipFill rotWithShape="1">
            <a:blip r:embed="rId9"/>
            <a:srcRect l="839" t="12024" r="2676" b="20604"/>
            <a:stretch/>
          </p:blipFill>
          <p:spPr>
            <a:xfrm>
              <a:off x="5490907" y="5912385"/>
              <a:ext cx="6069185" cy="811127"/>
            </a:xfrm>
            <a:prstGeom prst="rect">
              <a:avLst/>
            </a:prstGeom>
          </p:spPr>
        </p:pic>
      </p:grpSp>
      <p:sp>
        <p:nvSpPr>
          <p:cNvPr id="44" name="Rectangle : coins arrondis 43">
            <a:extLst>
              <a:ext uri="{FF2B5EF4-FFF2-40B4-BE49-F238E27FC236}">
                <a16:creationId xmlns:a16="http://schemas.microsoft.com/office/drawing/2014/main" id="{0B1C1A8C-B5C0-482C-8B20-7D1AFF23C9B6}"/>
              </a:ext>
            </a:extLst>
          </p:cNvPr>
          <p:cNvSpPr/>
          <p:nvPr/>
        </p:nvSpPr>
        <p:spPr>
          <a:xfrm>
            <a:off x="5237625" y="6004759"/>
            <a:ext cx="747848" cy="215054"/>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en arc 24">
            <a:extLst>
              <a:ext uri="{FF2B5EF4-FFF2-40B4-BE49-F238E27FC236}">
                <a16:creationId xmlns:a16="http://schemas.microsoft.com/office/drawing/2014/main" id="{41C5F0F4-C534-402B-97FE-D9B8B0328A1D}"/>
              </a:ext>
            </a:extLst>
          </p:cNvPr>
          <p:cNvCxnSpPr>
            <a:cxnSpLocks/>
            <a:stCxn id="44" idx="0"/>
            <a:endCxn id="47" idx="2"/>
          </p:cNvCxnSpPr>
          <p:nvPr/>
        </p:nvCxnSpPr>
        <p:spPr>
          <a:xfrm rot="16200000" flipV="1">
            <a:off x="4362903" y="4756113"/>
            <a:ext cx="717702" cy="1779590"/>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Espace réservé du texte 8">
            <a:extLst>
              <a:ext uri="{FF2B5EF4-FFF2-40B4-BE49-F238E27FC236}">
                <a16:creationId xmlns:a16="http://schemas.microsoft.com/office/drawing/2014/main" id="{5EDC347D-7E03-4373-950C-EEFAA1615CAF}"/>
              </a:ext>
            </a:extLst>
          </p:cNvPr>
          <p:cNvSpPr txBox="1">
            <a:spLocks/>
          </p:cNvSpPr>
          <p:nvPr/>
        </p:nvSpPr>
        <p:spPr>
          <a:xfrm>
            <a:off x="1824660" y="3456109"/>
            <a:ext cx="4014597" cy="1830948"/>
          </a:xfrm>
          <a:prstGeom prst="rect">
            <a:avLst/>
          </a:prstGeom>
          <a:solidFill>
            <a:schemeClr val="bg1"/>
          </a:solidFill>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Pour créer une nouvelle session ou en modifier une existante, il faut ouvrir la fiche formation en mode « modification » en cliquant sur l’icône           .</a:t>
            </a:r>
          </a:p>
          <a:p>
            <a:pPr marL="0" indent="0" algn="just">
              <a:lnSpc>
                <a:spcPts val="1500"/>
              </a:lnSpc>
              <a:buNone/>
            </a:pPr>
            <a:r>
              <a:rPr lang="fr-FR" sz="900">
                <a:latin typeface="Marianne" panose="02000000000000000000" pitchFamily="2" charset="0"/>
              </a:rPr>
              <a:t>Au niveau du volet « session », le bouton « nouveau » s’affiche dans un premier temps pour pouvoir créer une nouvelle session.</a:t>
            </a:r>
          </a:p>
          <a:p>
            <a:pPr marL="0" indent="0" algn="just">
              <a:lnSpc>
                <a:spcPts val="1500"/>
              </a:lnSpc>
              <a:buNone/>
            </a:pPr>
            <a:r>
              <a:rPr lang="fr-FR" sz="900">
                <a:latin typeface="Marianne" panose="02000000000000000000" pitchFamily="2" charset="0"/>
              </a:rPr>
              <a:t>En sélectionnant une session existante, le bouton « modifier » s’affiche pour permettre d’opérer des modifications sur les données renseignées.</a:t>
            </a:r>
          </a:p>
        </p:txBody>
      </p:sp>
      <p:pic>
        <p:nvPicPr>
          <p:cNvPr id="48" name="Image 47">
            <a:extLst>
              <a:ext uri="{FF2B5EF4-FFF2-40B4-BE49-F238E27FC236}">
                <a16:creationId xmlns:a16="http://schemas.microsoft.com/office/drawing/2014/main" id="{9D597F53-51CB-4A7F-AFC7-A5737134BD07}"/>
              </a:ext>
            </a:extLst>
          </p:cNvPr>
          <p:cNvPicPr>
            <a:picLocks noChangeAspect="1"/>
          </p:cNvPicPr>
          <p:nvPr/>
        </p:nvPicPr>
        <p:blipFill rotWithShape="1">
          <a:blip r:embed="rId10"/>
          <a:srcRect t="24528" r="95883" b="18114"/>
          <a:stretch/>
        </p:blipFill>
        <p:spPr>
          <a:xfrm>
            <a:off x="2333625" y="3901805"/>
            <a:ext cx="214228" cy="189392"/>
          </a:xfrm>
          <a:prstGeom prst="rect">
            <a:avLst/>
          </a:prstGeom>
        </p:spPr>
      </p:pic>
      <p:sp>
        <p:nvSpPr>
          <p:cNvPr id="25" name="Espace réservé du texte 8">
            <a:extLst>
              <a:ext uri="{FF2B5EF4-FFF2-40B4-BE49-F238E27FC236}">
                <a16:creationId xmlns:a16="http://schemas.microsoft.com/office/drawing/2014/main" id="{315A74F7-EA0D-45D2-9835-F8FD2182FAE4}"/>
              </a:ext>
            </a:extLst>
          </p:cNvPr>
          <p:cNvSpPr txBox="1">
            <a:spLocks/>
          </p:cNvSpPr>
          <p:nvPr/>
        </p:nvSpPr>
        <p:spPr>
          <a:xfrm>
            <a:off x="6066210" y="5647258"/>
            <a:ext cx="1695898" cy="1049102"/>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400"/>
              </a:spcBef>
              <a:buNone/>
            </a:pPr>
            <a:r>
              <a:rPr lang="fr-FR" sz="900" i="1">
                <a:solidFill>
                  <a:srgbClr val="7030A0"/>
                </a:solidFill>
                <a:latin typeface="Marianne" panose="02000000000000000000" pitchFamily="2" charset="0"/>
              </a:rPr>
              <a:t>La ligne de la session s’affiche en rouge lorsque la date de fin de la session est dépassée.</a:t>
            </a:r>
          </a:p>
        </p:txBody>
      </p:sp>
      <p:pic>
        <p:nvPicPr>
          <p:cNvPr id="26" name="Graphique 25" descr="Informations avec un remplissage uni">
            <a:extLst>
              <a:ext uri="{FF2B5EF4-FFF2-40B4-BE49-F238E27FC236}">
                <a16:creationId xmlns:a16="http://schemas.microsoft.com/office/drawing/2014/main" id="{755DFB91-C97C-448F-954A-20FE8A0A48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8481" y="5521580"/>
            <a:ext cx="251356" cy="251356"/>
          </a:xfrm>
          <a:prstGeom prst="rect">
            <a:avLst/>
          </a:prstGeom>
        </p:spPr>
      </p:pic>
    </p:spTree>
    <p:extLst>
      <p:ext uri="{BB962C8B-B14F-4D97-AF65-F5344CB8AC3E}">
        <p14:creationId xmlns:p14="http://schemas.microsoft.com/office/powerpoint/2010/main" val="1944070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16" name="Espace réservé du texte 8">
            <a:extLst>
              <a:ext uri="{FF2B5EF4-FFF2-40B4-BE49-F238E27FC236}">
                <a16:creationId xmlns:a16="http://schemas.microsoft.com/office/drawing/2014/main" id="{58845E42-003A-44EF-BE88-F898683AC78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22" name="Image 21">
            <a:extLst>
              <a:ext uri="{FF2B5EF4-FFF2-40B4-BE49-F238E27FC236}">
                <a16:creationId xmlns:a16="http://schemas.microsoft.com/office/drawing/2014/main" id="{89CF919A-7EE2-426E-B347-74B842489649}"/>
              </a:ext>
            </a:extLst>
          </p:cNvPr>
          <p:cNvPicPr>
            <a:picLocks noChangeAspect="1"/>
          </p:cNvPicPr>
          <p:nvPr/>
        </p:nvPicPr>
        <p:blipFill rotWithShape="1">
          <a:blip r:embed="rId4"/>
          <a:srcRect r="10681"/>
          <a:stretch/>
        </p:blipFill>
        <p:spPr>
          <a:xfrm>
            <a:off x="1248474" y="1874586"/>
            <a:ext cx="8886548" cy="3376500"/>
          </a:xfrm>
          <a:prstGeom prst="rect">
            <a:avLst/>
          </a:prstGeom>
        </p:spPr>
      </p:pic>
      <p:sp>
        <p:nvSpPr>
          <p:cNvPr id="59" name="Rectangle : coins arrondis 58">
            <a:extLst>
              <a:ext uri="{FF2B5EF4-FFF2-40B4-BE49-F238E27FC236}">
                <a16:creationId xmlns:a16="http://schemas.microsoft.com/office/drawing/2014/main" id="{001CA10D-0789-47DE-996E-74A6B66387BB}"/>
              </a:ext>
            </a:extLst>
          </p:cNvPr>
          <p:cNvSpPr/>
          <p:nvPr/>
        </p:nvSpPr>
        <p:spPr>
          <a:xfrm>
            <a:off x="2600641" y="4477594"/>
            <a:ext cx="2985292" cy="246956"/>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en arc 24">
            <a:extLst>
              <a:ext uri="{FF2B5EF4-FFF2-40B4-BE49-F238E27FC236}">
                <a16:creationId xmlns:a16="http://schemas.microsoft.com/office/drawing/2014/main" id="{2F45C6EC-EB0B-47EF-812C-623BE4564AFC}"/>
              </a:ext>
            </a:extLst>
          </p:cNvPr>
          <p:cNvCxnSpPr>
            <a:cxnSpLocks/>
            <a:stCxn id="59" idx="2"/>
            <a:endCxn id="66" idx="1"/>
          </p:cNvCxnSpPr>
          <p:nvPr/>
        </p:nvCxnSpPr>
        <p:spPr>
          <a:xfrm rot="16200000" flipH="1">
            <a:off x="5757464" y="3060373"/>
            <a:ext cx="289735" cy="3618088"/>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66" name="Image 65">
            <a:extLst>
              <a:ext uri="{FF2B5EF4-FFF2-40B4-BE49-F238E27FC236}">
                <a16:creationId xmlns:a16="http://schemas.microsoft.com/office/drawing/2014/main" id="{C4F5CF93-4847-4890-9BD2-EF4322999535}"/>
              </a:ext>
            </a:extLst>
          </p:cNvPr>
          <p:cNvPicPr>
            <a:picLocks noChangeAspect="1"/>
          </p:cNvPicPr>
          <p:nvPr/>
        </p:nvPicPr>
        <p:blipFill rotWithShape="1">
          <a:blip r:embed="rId5"/>
          <a:srcRect l="3170" t="2490" r="2858" b="2893"/>
          <a:stretch/>
        </p:blipFill>
        <p:spPr>
          <a:xfrm>
            <a:off x="7711375" y="3606042"/>
            <a:ext cx="4203302" cy="2816486"/>
          </a:xfrm>
          <a:prstGeom prst="rect">
            <a:avLst/>
          </a:prstGeom>
        </p:spPr>
      </p:pic>
      <p:sp>
        <p:nvSpPr>
          <p:cNvPr id="67" name="Espace réservé du texte 8">
            <a:extLst>
              <a:ext uri="{FF2B5EF4-FFF2-40B4-BE49-F238E27FC236}">
                <a16:creationId xmlns:a16="http://schemas.microsoft.com/office/drawing/2014/main" id="{6F72FECD-3414-4746-8091-F45C84C7950C}"/>
              </a:ext>
            </a:extLst>
          </p:cNvPr>
          <p:cNvSpPr txBox="1">
            <a:spLocks/>
          </p:cNvSpPr>
          <p:nvPr/>
        </p:nvSpPr>
        <p:spPr>
          <a:xfrm>
            <a:off x="4693961" y="5584447"/>
            <a:ext cx="2614605" cy="728402"/>
          </a:xfrm>
          <a:prstGeom prst="rect">
            <a:avLst/>
          </a:prstGeom>
          <a:solidFill>
            <a:schemeClr val="bg1"/>
          </a:solidFill>
          <a:ln>
            <a:solidFill>
              <a:schemeClr val="tx1"/>
            </a:solidFill>
            <a:prstDash val="dash"/>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Pour sauvegarder les données renseignées, il faut appuyer sur             puis enregistrer vos modification en cliquant sur  l’icône</a:t>
            </a:r>
          </a:p>
        </p:txBody>
      </p:sp>
      <p:pic>
        <p:nvPicPr>
          <p:cNvPr id="68" name="Image 67">
            <a:extLst>
              <a:ext uri="{FF2B5EF4-FFF2-40B4-BE49-F238E27FC236}">
                <a16:creationId xmlns:a16="http://schemas.microsoft.com/office/drawing/2014/main" id="{108540BA-9A45-4A71-A561-D9ECDC8A351F}"/>
              </a:ext>
            </a:extLst>
          </p:cNvPr>
          <p:cNvPicPr>
            <a:picLocks noChangeAspect="1"/>
          </p:cNvPicPr>
          <p:nvPr/>
        </p:nvPicPr>
        <p:blipFill rotWithShape="1">
          <a:blip r:embed="rId6"/>
          <a:srcRect l="92020" t="82210" r="3479" b="7755"/>
          <a:stretch/>
        </p:blipFill>
        <p:spPr>
          <a:xfrm>
            <a:off x="5890292" y="5876027"/>
            <a:ext cx="235430" cy="207920"/>
          </a:xfrm>
          <a:prstGeom prst="rect">
            <a:avLst/>
          </a:prstGeom>
          <a:effectLst/>
        </p:spPr>
      </p:pic>
      <p:pic>
        <p:nvPicPr>
          <p:cNvPr id="69" name="Image 68" descr="Une image contenant texte&#10;&#10;Description générée automatiquement">
            <a:extLst>
              <a:ext uri="{FF2B5EF4-FFF2-40B4-BE49-F238E27FC236}">
                <a16:creationId xmlns:a16="http://schemas.microsoft.com/office/drawing/2014/main" id="{DBF404D5-8B54-4AE0-9239-7173AA23147E}"/>
              </a:ext>
            </a:extLst>
          </p:cNvPr>
          <p:cNvPicPr>
            <a:picLocks noChangeAspect="1"/>
          </p:cNvPicPr>
          <p:nvPr/>
        </p:nvPicPr>
        <p:blipFill rotWithShape="1">
          <a:blip r:embed="rId7"/>
          <a:srcRect l="16520" t="-1853" r="19064" b="18739"/>
          <a:stretch/>
        </p:blipFill>
        <p:spPr>
          <a:xfrm>
            <a:off x="7024480" y="5997235"/>
            <a:ext cx="257452" cy="261839"/>
          </a:xfrm>
          <a:prstGeom prst="rect">
            <a:avLst/>
          </a:prstGeom>
        </p:spPr>
      </p:pic>
      <p:sp>
        <p:nvSpPr>
          <p:cNvPr id="71" name="Espace réservé du texte 8">
            <a:extLst>
              <a:ext uri="{FF2B5EF4-FFF2-40B4-BE49-F238E27FC236}">
                <a16:creationId xmlns:a16="http://schemas.microsoft.com/office/drawing/2014/main" id="{9F0C7242-A16D-489A-BEA7-DA319730C1C9}"/>
              </a:ext>
            </a:extLst>
          </p:cNvPr>
          <p:cNvSpPr txBox="1">
            <a:spLocks/>
          </p:cNvSpPr>
          <p:nvPr/>
        </p:nvSpPr>
        <p:spPr>
          <a:xfrm>
            <a:off x="7159049" y="1639293"/>
            <a:ext cx="4770481" cy="1731456"/>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En cliquant sur la bouton « planning de formation » une alerte s’affiche automatiquement pour confirmer la sauvegarde des modifications. </a:t>
            </a:r>
          </a:p>
          <a:p>
            <a:pPr marL="0" indent="0" algn="just">
              <a:lnSpc>
                <a:spcPts val="1500"/>
              </a:lnSpc>
              <a:spcBef>
                <a:spcPts val="400"/>
              </a:spcBef>
              <a:buNone/>
            </a:pPr>
            <a:r>
              <a:rPr lang="fr-FR" sz="900">
                <a:latin typeface="Marianne" panose="02000000000000000000" pitchFamily="2" charset="0"/>
              </a:rPr>
              <a:t>Pour renseigner les horaires hebdomadaire il faut cliquer sur </a:t>
            </a:r>
          </a:p>
        </p:txBody>
      </p:sp>
      <p:pic>
        <p:nvPicPr>
          <p:cNvPr id="74" name="Image 73" descr="Une image contenant texte&#10;&#10;Description générée automatiquement">
            <a:extLst>
              <a:ext uri="{FF2B5EF4-FFF2-40B4-BE49-F238E27FC236}">
                <a16:creationId xmlns:a16="http://schemas.microsoft.com/office/drawing/2014/main" id="{6C753F63-20B4-4E5B-AF88-011BC5F6DA14}"/>
              </a:ext>
            </a:extLst>
          </p:cNvPr>
          <p:cNvPicPr>
            <a:picLocks noChangeAspect="1"/>
          </p:cNvPicPr>
          <p:nvPr/>
        </p:nvPicPr>
        <p:blipFill rotWithShape="1">
          <a:blip r:embed="rId8"/>
          <a:srcRect l="87020" t="74812" r="3400" b="9037"/>
          <a:stretch/>
        </p:blipFill>
        <p:spPr>
          <a:xfrm>
            <a:off x="10612459" y="2121220"/>
            <a:ext cx="259040" cy="184206"/>
          </a:xfrm>
          <a:prstGeom prst="rect">
            <a:avLst/>
          </a:prstGeom>
        </p:spPr>
      </p:pic>
      <p:pic>
        <p:nvPicPr>
          <p:cNvPr id="77" name="Image 76" descr="Une image contenant texte&#10;&#10;Description générée automatiquement">
            <a:extLst>
              <a:ext uri="{FF2B5EF4-FFF2-40B4-BE49-F238E27FC236}">
                <a16:creationId xmlns:a16="http://schemas.microsoft.com/office/drawing/2014/main" id="{325DE986-A653-4DA4-B242-8CF3A4F5D632}"/>
              </a:ext>
            </a:extLst>
          </p:cNvPr>
          <p:cNvPicPr>
            <a:picLocks noChangeAspect="1"/>
          </p:cNvPicPr>
          <p:nvPr/>
        </p:nvPicPr>
        <p:blipFill rotWithShape="1">
          <a:blip r:embed="rId9"/>
          <a:srcRect l="2716" t="3968" r="2355" b="10357"/>
          <a:stretch/>
        </p:blipFill>
        <p:spPr>
          <a:xfrm>
            <a:off x="8203234" y="2305426"/>
            <a:ext cx="2676792" cy="1012055"/>
          </a:xfrm>
          <a:prstGeom prst="rect">
            <a:avLst/>
          </a:prstGeom>
        </p:spPr>
      </p:pic>
      <p:pic>
        <p:nvPicPr>
          <p:cNvPr id="24" name="Image 23">
            <a:extLst>
              <a:ext uri="{FF2B5EF4-FFF2-40B4-BE49-F238E27FC236}">
                <a16:creationId xmlns:a16="http://schemas.microsoft.com/office/drawing/2014/main" id="{6021724D-0291-43D3-B143-3D03B740AF40}"/>
              </a:ext>
            </a:extLst>
          </p:cNvPr>
          <p:cNvPicPr>
            <a:picLocks noChangeAspect="1"/>
          </p:cNvPicPr>
          <p:nvPr/>
        </p:nvPicPr>
        <p:blipFill rotWithShape="1">
          <a:blip r:embed="rId10"/>
          <a:srcRect t="24528" r="95883" b="18114"/>
          <a:stretch/>
        </p:blipFill>
        <p:spPr>
          <a:xfrm>
            <a:off x="1618161" y="5852590"/>
            <a:ext cx="319062" cy="282073"/>
          </a:xfrm>
          <a:prstGeom prst="rect">
            <a:avLst/>
          </a:prstGeom>
        </p:spPr>
      </p:pic>
      <p:sp>
        <p:nvSpPr>
          <p:cNvPr id="25" name="Espace réservé du texte 8">
            <a:extLst>
              <a:ext uri="{FF2B5EF4-FFF2-40B4-BE49-F238E27FC236}">
                <a16:creationId xmlns:a16="http://schemas.microsoft.com/office/drawing/2014/main" id="{82F85F8C-9AC7-4188-A567-ECFB7CF2B488}"/>
              </a:ext>
            </a:extLst>
          </p:cNvPr>
          <p:cNvSpPr txBox="1">
            <a:spLocks/>
          </p:cNvSpPr>
          <p:nvPr/>
        </p:nvSpPr>
        <p:spPr>
          <a:xfrm>
            <a:off x="1921983" y="5584426"/>
            <a:ext cx="2153955" cy="8184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Depuis une fiche session existante, vous pouvez modifier les données en cliquant</a:t>
            </a:r>
            <a:r>
              <a:rPr kumimoji="0" lang="fr-FR" sz="900" b="0" i="0" u="none" strike="noStrike" kern="1200" cap="none" spc="0" normalizeH="0" baseline="0" noProof="0">
                <a:ln>
                  <a:noFill/>
                </a:ln>
                <a:effectLst/>
                <a:uLnTx/>
                <a:uFillTx/>
                <a:latin typeface="Marianne"/>
              </a:rPr>
              <a:t> sur </a:t>
            </a:r>
            <a:r>
              <a:rPr lang="fr-FR" sz="900">
                <a:latin typeface="Marianne"/>
              </a:rPr>
              <a:t>l'icône "crayon" en haut à gauche.</a:t>
            </a:r>
            <a:r>
              <a:rPr kumimoji="0" lang="fr-FR" sz="900" b="0" i="0" u="none" strike="noStrike" kern="1200" cap="none" spc="0" normalizeH="0" baseline="0" noProof="0">
                <a:ln>
                  <a:noFill/>
                </a:ln>
                <a:effectLst/>
                <a:uLnTx/>
                <a:uFillTx/>
                <a:latin typeface="Marianne"/>
              </a:rPr>
              <a:t> </a:t>
            </a:r>
            <a:endParaRPr kumimoji="0" lang="fr-FR" sz="900" b="0" i="0" u="none" strike="noStrike" kern="1200" cap="none" spc="0" normalizeH="0" baseline="0" noProof="0">
              <a:ln>
                <a:noFill/>
              </a:ln>
              <a:effectLst/>
              <a:uLnTx/>
              <a:uFillTx/>
              <a:latin typeface="Marianne" panose="02000000000000000000" pitchFamily="2" charset="0"/>
              <a:ea typeface="+mn-ea"/>
              <a:cs typeface="+mn-cs"/>
            </a:endParaRPr>
          </a:p>
        </p:txBody>
      </p:sp>
      <p:sp>
        <p:nvSpPr>
          <p:cNvPr id="26" name="ZoneTexte 25">
            <a:extLst>
              <a:ext uri="{FF2B5EF4-FFF2-40B4-BE49-F238E27FC236}">
                <a16:creationId xmlns:a16="http://schemas.microsoft.com/office/drawing/2014/main" id="{6A653DAE-4417-4268-8C2F-14DD8F525B17}"/>
              </a:ext>
            </a:extLst>
          </p:cNvPr>
          <p:cNvSpPr txBox="1"/>
          <p:nvPr/>
        </p:nvSpPr>
        <p:spPr>
          <a:xfrm>
            <a:off x="335359" y="629885"/>
            <a:ext cx="11843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Structure de la fiche « session de formation » (2/2)</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Tree>
    <p:extLst>
      <p:ext uri="{BB962C8B-B14F-4D97-AF65-F5344CB8AC3E}">
        <p14:creationId xmlns:p14="http://schemas.microsoft.com/office/powerpoint/2010/main" val="4217562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1325EA29-7A4E-4F46-885F-7FAC08973F17}"/>
              </a:ext>
            </a:extLst>
          </p:cNvPr>
          <p:cNvPicPr>
            <a:picLocks noChangeAspect="1"/>
          </p:cNvPicPr>
          <p:nvPr/>
        </p:nvPicPr>
        <p:blipFill rotWithShape="1">
          <a:blip r:embed="rId3"/>
          <a:srcRect r="10681"/>
          <a:stretch/>
        </p:blipFill>
        <p:spPr>
          <a:xfrm>
            <a:off x="3027135" y="1757672"/>
            <a:ext cx="8886548" cy="3376500"/>
          </a:xfrm>
          <a:prstGeom prst="rect">
            <a:avLst/>
          </a:prstGeom>
        </p:spPr>
      </p:pic>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03" name="Image 102">
            <a:extLst>
              <a:ext uri="{FF2B5EF4-FFF2-40B4-BE49-F238E27FC236}">
                <a16:creationId xmlns:a16="http://schemas.microsoft.com/office/drawing/2014/main" id="{94EBC44E-FB0E-4297-A1D5-03B3614FF6EC}"/>
              </a:ext>
            </a:extLst>
          </p:cNvPr>
          <p:cNvPicPr>
            <a:picLocks noChangeAspect="1"/>
          </p:cNvPicPr>
          <p:nvPr/>
        </p:nvPicPr>
        <p:blipFill rotWithShape="1">
          <a:blip r:embed="rId4"/>
          <a:srcRect b="8504"/>
          <a:stretch/>
        </p:blipFill>
        <p:spPr>
          <a:xfrm>
            <a:off x="596417" y="1174839"/>
            <a:ext cx="3114000" cy="364038"/>
          </a:xfrm>
          <a:prstGeom prst="rect">
            <a:avLst/>
          </a:prstGeom>
        </p:spPr>
      </p:pic>
      <p:sp>
        <p:nvSpPr>
          <p:cNvPr id="64" name="Rectangle : coins arrondis 63">
            <a:extLst>
              <a:ext uri="{FF2B5EF4-FFF2-40B4-BE49-F238E27FC236}">
                <a16:creationId xmlns:a16="http://schemas.microsoft.com/office/drawing/2014/main" id="{3DF49042-351E-4B0E-BF67-13D862D8CD98}"/>
              </a:ext>
            </a:extLst>
          </p:cNvPr>
          <p:cNvSpPr/>
          <p:nvPr/>
        </p:nvSpPr>
        <p:spPr>
          <a:xfrm>
            <a:off x="3500808" y="1754133"/>
            <a:ext cx="829892" cy="836667"/>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en arc 24">
            <a:extLst>
              <a:ext uri="{FF2B5EF4-FFF2-40B4-BE49-F238E27FC236}">
                <a16:creationId xmlns:a16="http://schemas.microsoft.com/office/drawing/2014/main" id="{3BBE9C52-74FF-40CE-855F-8C47E86A1DC5}"/>
              </a:ext>
            </a:extLst>
          </p:cNvPr>
          <p:cNvCxnSpPr>
            <a:cxnSpLocks/>
            <a:stCxn id="64" idx="2"/>
            <a:endCxn id="18" idx="3"/>
          </p:cNvCxnSpPr>
          <p:nvPr/>
        </p:nvCxnSpPr>
        <p:spPr>
          <a:xfrm rot="5400000">
            <a:off x="2957275" y="3079597"/>
            <a:ext cx="1447277" cy="469683"/>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0" name="Image 29" descr="Une image contenant texte, capture d’écran, portable, ordinateur&#10;&#10;Description générée automatiquement">
            <a:extLst>
              <a:ext uri="{FF2B5EF4-FFF2-40B4-BE49-F238E27FC236}">
                <a16:creationId xmlns:a16="http://schemas.microsoft.com/office/drawing/2014/main" id="{78A659F6-1CE7-465D-8FB4-F401A6CD726A}"/>
              </a:ext>
            </a:extLst>
          </p:cNvPr>
          <p:cNvPicPr>
            <a:picLocks noChangeAspect="1"/>
          </p:cNvPicPr>
          <p:nvPr/>
        </p:nvPicPr>
        <p:blipFill rotWithShape="1">
          <a:blip r:embed="rId5"/>
          <a:srcRect l="23056" t="79691" r="73449" b="15280"/>
          <a:stretch/>
        </p:blipFill>
        <p:spPr>
          <a:xfrm>
            <a:off x="8704571" y="5286250"/>
            <a:ext cx="426129" cy="240217"/>
          </a:xfrm>
          <a:prstGeom prst="rect">
            <a:avLst/>
          </a:prstGeom>
        </p:spPr>
      </p:pic>
      <p:sp>
        <p:nvSpPr>
          <p:cNvPr id="32" name="Espace réservé du texte 8">
            <a:extLst>
              <a:ext uri="{FF2B5EF4-FFF2-40B4-BE49-F238E27FC236}">
                <a16:creationId xmlns:a16="http://schemas.microsoft.com/office/drawing/2014/main" id="{98B54FA5-D67C-47F2-9A43-946BEEDFD3B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18" name="Espace réservé du texte 8">
            <a:extLst>
              <a:ext uri="{FF2B5EF4-FFF2-40B4-BE49-F238E27FC236}">
                <a16:creationId xmlns:a16="http://schemas.microsoft.com/office/drawing/2014/main" id="{E1F2E439-8990-40D3-9BD9-126D378A69B3}"/>
              </a:ext>
            </a:extLst>
          </p:cNvPr>
          <p:cNvSpPr txBox="1">
            <a:spLocks/>
          </p:cNvSpPr>
          <p:nvPr/>
        </p:nvSpPr>
        <p:spPr>
          <a:xfrm>
            <a:off x="83007" y="1766834"/>
            <a:ext cx="3363064" cy="4542486"/>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dirty="0">
                <a:latin typeface="Marianne" panose="02000000000000000000" pitchFamily="2" charset="0"/>
              </a:rPr>
              <a:t>L’action « suspendre » permet </a:t>
            </a:r>
            <a:r>
              <a:rPr lang="fr-FR" sz="900" b="1" dirty="0">
                <a:latin typeface="Marianne" panose="02000000000000000000" pitchFamily="2" charset="0"/>
              </a:rPr>
              <a:t>d’arrêter de manière temporaire une session de formation</a:t>
            </a:r>
            <a:r>
              <a:rPr lang="fr-FR" sz="900" dirty="0">
                <a:latin typeface="Marianne" panose="02000000000000000000" pitchFamily="2" charset="0"/>
              </a:rPr>
              <a:t>. Cette dernière pourra être réactivée par la suite. Par exemple, une session peut être suspendue en cas d’arrêt temporaire lié à la situation sanitaire. </a:t>
            </a:r>
          </a:p>
          <a:p>
            <a:pPr marL="0" indent="0" algn="just">
              <a:lnSpc>
                <a:spcPts val="1500"/>
              </a:lnSpc>
              <a:buNone/>
            </a:pPr>
            <a:r>
              <a:rPr lang="fr-FR" sz="900" dirty="0">
                <a:latin typeface="Marianne" panose="02000000000000000000" pitchFamily="2" charset="0"/>
              </a:rPr>
              <a:t>Pour valider la suspension, il est nécessaire de renseigner un type de suspension :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r>
              <a:rPr lang="fr-FR" sz="900" dirty="0">
                <a:latin typeface="Marianne" panose="02000000000000000000" pitchFamily="2" charset="0"/>
              </a:rPr>
              <a:t>Une fois la suspension confirmée, le statut de la session passe à « Suspendu ». Il est ensuite possible de réactiver la session ou de la supprimer, depuis le menu « autres actions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p:txBody>
      </p:sp>
      <p:sp>
        <p:nvSpPr>
          <p:cNvPr id="21" name="Espace réservé du texte 8">
            <a:extLst>
              <a:ext uri="{FF2B5EF4-FFF2-40B4-BE49-F238E27FC236}">
                <a16:creationId xmlns:a16="http://schemas.microsoft.com/office/drawing/2014/main" id="{82760420-54B3-42C4-AA85-657D1B25A1C1}"/>
              </a:ext>
            </a:extLst>
          </p:cNvPr>
          <p:cNvSpPr txBox="1">
            <a:spLocks/>
          </p:cNvSpPr>
          <p:nvPr/>
        </p:nvSpPr>
        <p:spPr>
          <a:xfrm>
            <a:off x="8474419" y="1766834"/>
            <a:ext cx="3363064" cy="4941394"/>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dirty="0">
                <a:latin typeface="Marianne" panose="02000000000000000000" pitchFamily="2" charset="0"/>
              </a:rPr>
              <a:t>L’action « clôturer » permet de </a:t>
            </a:r>
            <a:r>
              <a:rPr lang="fr-FR" sz="900" b="1" dirty="0">
                <a:latin typeface="Marianne" panose="02000000000000000000" pitchFamily="2" charset="0"/>
              </a:rPr>
              <a:t>fermer définitivement la session de formation</a:t>
            </a:r>
            <a:r>
              <a:rPr lang="fr-FR" sz="900" dirty="0">
                <a:latin typeface="Marianne" panose="02000000000000000000" pitchFamily="2" charset="0"/>
              </a:rPr>
              <a:t>. La clôture est recommandée en cas d’arrêt définitif de la session. </a:t>
            </a:r>
          </a:p>
          <a:p>
            <a:pPr marL="0" indent="0" algn="just">
              <a:lnSpc>
                <a:spcPts val="1500"/>
              </a:lnSpc>
              <a:buNone/>
            </a:pPr>
            <a:r>
              <a:rPr lang="fr-FR" sz="900" dirty="0">
                <a:latin typeface="Marianne" panose="02000000000000000000" pitchFamily="2" charset="0"/>
              </a:rPr>
              <a:t>Pour valider la clôture, il est nécessaire de renseigner un type de clôture :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r>
              <a:rPr lang="fr-FR" sz="900" dirty="0">
                <a:latin typeface="Marianne" panose="02000000000000000000" pitchFamily="2" charset="0"/>
              </a:rPr>
              <a:t>Une fois la clôture confirmée, le statut de la session passe à « Fermé ». L’utilisateur peut alors supprimer la session.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r>
              <a:rPr lang="fr-FR" sz="900" dirty="0">
                <a:latin typeface="Marianne" panose="02000000000000000000" pitchFamily="2" charset="0"/>
              </a:rPr>
              <a:t>Afin de conserver un historique des sessions, la suppression n’est préconisée qu’en cas de création par erreur d’une session. </a:t>
            </a: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a:p>
            <a:pPr marL="0" indent="0" algn="just">
              <a:lnSpc>
                <a:spcPts val="1500"/>
              </a:lnSpc>
              <a:buNone/>
            </a:pPr>
            <a:endParaRPr lang="fr-FR" sz="900" dirty="0">
              <a:latin typeface="Marianne" panose="02000000000000000000" pitchFamily="2" charset="0"/>
            </a:endParaRPr>
          </a:p>
        </p:txBody>
      </p:sp>
      <p:pic>
        <p:nvPicPr>
          <p:cNvPr id="24" name="Image 23" descr="Une image contenant texte, capture d’écran, ordinateur, portable&#10;&#10;Description générée automatiquement">
            <a:extLst>
              <a:ext uri="{FF2B5EF4-FFF2-40B4-BE49-F238E27FC236}">
                <a16:creationId xmlns:a16="http://schemas.microsoft.com/office/drawing/2014/main" id="{7CC26D73-C2C7-4348-8731-B53B78257CC1}"/>
              </a:ext>
            </a:extLst>
          </p:cNvPr>
          <p:cNvPicPr>
            <a:picLocks noChangeAspect="1"/>
          </p:cNvPicPr>
          <p:nvPr/>
        </p:nvPicPr>
        <p:blipFill rotWithShape="1">
          <a:blip r:embed="rId6"/>
          <a:srcRect l="17039" t="7758" r="75880" b="76161"/>
          <a:stretch/>
        </p:blipFill>
        <p:spPr>
          <a:xfrm>
            <a:off x="10155950" y="5042212"/>
            <a:ext cx="863295" cy="858147"/>
          </a:xfrm>
          <a:prstGeom prst="rect">
            <a:avLst/>
          </a:prstGeom>
        </p:spPr>
      </p:pic>
      <p:cxnSp>
        <p:nvCxnSpPr>
          <p:cNvPr id="33" name="Connecteur en arc 24">
            <a:extLst>
              <a:ext uri="{FF2B5EF4-FFF2-40B4-BE49-F238E27FC236}">
                <a16:creationId xmlns:a16="http://schemas.microsoft.com/office/drawing/2014/main" id="{5D9808DA-4852-4610-AC73-A694E9457064}"/>
              </a:ext>
            </a:extLst>
          </p:cNvPr>
          <p:cNvCxnSpPr>
            <a:cxnSpLocks/>
            <a:stCxn id="64" idx="0"/>
            <a:endCxn id="21" idx="0"/>
          </p:cNvCxnSpPr>
          <p:nvPr/>
        </p:nvCxnSpPr>
        <p:spPr>
          <a:xfrm rot="16200000" flipH="1">
            <a:off x="7029501" y="-1359615"/>
            <a:ext cx="12701" cy="6240197"/>
          </a:xfrm>
          <a:prstGeom prst="curvedConnector3">
            <a:avLst>
              <a:gd name="adj1" fmla="val -179985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A60CC904-747C-4355-ADA7-31A8A011E64A}"/>
              </a:ext>
            </a:extLst>
          </p:cNvPr>
          <p:cNvSpPr txBox="1"/>
          <p:nvPr/>
        </p:nvSpPr>
        <p:spPr>
          <a:xfrm>
            <a:off x="335359" y="629885"/>
            <a:ext cx="11843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Gestion de la fiche « session de formation »</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pic>
        <p:nvPicPr>
          <p:cNvPr id="26" name="Image 3">
            <a:extLst>
              <a:ext uri="{FF2B5EF4-FFF2-40B4-BE49-F238E27FC236}">
                <a16:creationId xmlns:a16="http://schemas.microsoft.com/office/drawing/2014/main" id="{D82969B5-3ECE-4508-B89E-CA1823558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966" y="3403982"/>
            <a:ext cx="2801148" cy="14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Espace réservé du texte 8">
            <a:extLst>
              <a:ext uri="{FF2B5EF4-FFF2-40B4-BE49-F238E27FC236}">
                <a16:creationId xmlns:a16="http://schemas.microsoft.com/office/drawing/2014/main" id="{2A81AA0F-8306-42C1-992E-DF87BC8EEADF}"/>
              </a:ext>
            </a:extLst>
          </p:cNvPr>
          <p:cNvSpPr txBox="1">
            <a:spLocks/>
          </p:cNvSpPr>
          <p:nvPr/>
        </p:nvSpPr>
        <p:spPr>
          <a:xfrm>
            <a:off x="3559831" y="5488851"/>
            <a:ext cx="4573686" cy="823966"/>
          </a:xfrm>
          <a:prstGeom prst="rect">
            <a:avLst/>
          </a:prstGeom>
          <a:solidFill>
            <a:schemeClr val="bg1"/>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L’utilisateur peut </a:t>
            </a:r>
            <a:r>
              <a:rPr lang="fr-FR" sz="900" b="1">
                <a:latin typeface="Marianne" panose="02000000000000000000" pitchFamily="2" charset="0"/>
              </a:rPr>
              <a:t>dupliquer une session de formation</a:t>
            </a:r>
            <a:r>
              <a:rPr lang="fr-FR" sz="900">
                <a:latin typeface="Marianne" panose="02000000000000000000" pitchFamily="2" charset="0"/>
              </a:rPr>
              <a:t>. Une nouvelle session s’ouvre dans un nouvel onglet et reprend les données de la session dupliquée. </a:t>
            </a:r>
          </a:p>
          <a:p>
            <a:pPr marL="0" indent="0" algn="just">
              <a:lnSpc>
                <a:spcPts val="1500"/>
              </a:lnSpc>
              <a:buNone/>
            </a:pPr>
            <a:r>
              <a:rPr lang="fr-FR" sz="900">
                <a:latin typeface="Marianne" panose="02000000000000000000" pitchFamily="2" charset="0"/>
              </a:rPr>
              <a:t>L’utilisateur doit sauvegarder la session afin de confirmer sa création. </a:t>
            </a:r>
          </a:p>
        </p:txBody>
      </p:sp>
      <p:pic>
        <p:nvPicPr>
          <p:cNvPr id="35" name="Image 34">
            <a:extLst>
              <a:ext uri="{FF2B5EF4-FFF2-40B4-BE49-F238E27FC236}">
                <a16:creationId xmlns:a16="http://schemas.microsoft.com/office/drawing/2014/main" id="{78C3B67C-416D-470B-815A-1E2F3791F2BC}"/>
              </a:ext>
            </a:extLst>
          </p:cNvPr>
          <p:cNvPicPr>
            <a:picLocks noChangeAspect="1"/>
          </p:cNvPicPr>
          <p:nvPr/>
        </p:nvPicPr>
        <p:blipFill rotWithShape="1">
          <a:blip r:embed="rId8"/>
          <a:srcRect l="2172" t="2296" r="2189" b="3926"/>
          <a:stretch/>
        </p:blipFill>
        <p:spPr>
          <a:xfrm>
            <a:off x="8563749" y="2886260"/>
            <a:ext cx="3184403" cy="1677899"/>
          </a:xfrm>
          <a:prstGeom prst="rect">
            <a:avLst/>
          </a:prstGeom>
        </p:spPr>
      </p:pic>
    </p:spTree>
    <p:extLst>
      <p:ext uri="{BB962C8B-B14F-4D97-AF65-F5344CB8AC3E}">
        <p14:creationId xmlns:p14="http://schemas.microsoft.com/office/powerpoint/2010/main" val="14029092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 coins arrondis 41">
            <a:extLst>
              <a:ext uri="{FF2B5EF4-FFF2-40B4-BE49-F238E27FC236}">
                <a16:creationId xmlns:a16="http://schemas.microsoft.com/office/drawing/2014/main" id="{8A48AC7D-E73B-4856-8C7D-91C83C45960B}"/>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fr-FR"/>
          </a:p>
        </p:txBody>
      </p:sp>
      <p:sp>
        <p:nvSpPr>
          <p:cNvPr id="62" name="Espace réservé du numéro de diapositive 1">
            <a:extLst>
              <a:ext uri="{FF2B5EF4-FFF2-40B4-BE49-F238E27FC236}">
                <a16:creationId xmlns:a16="http://schemas.microsoft.com/office/drawing/2014/main" id="{6C7E9696-CEB6-4B3B-9D29-299A95057230}"/>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8" name="Rectangle 7">
            <a:extLst>
              <a:ext uri="{FF2B5EF4-FFF2-40B4-BE49-F238E27FC236}">
                <a16:creationId xmlns:a16="http://schemas.microsoft.com/office/drawing/2014/main" id="{9BED926C-FA14-469E-AD5F-34954579B2E5}"/>
              </a:ext>
            </a:extLst>
          </p:cNvPr>
          <p:cNvSpPr/>
          <p:nvPr/>
        </p:nvSpPr>
        <p:spPr>
          <a:xfrm>
            <a:off x="424200" y="2340743"/>
            <a:ext cx="11343600" cy="1830657"/>
          </a:xfrm>
          <a:prstGeom prst="rect">
            <a:avLst/>
          </a:prstGeom>
          <a:noFill/>
          <a:ln w="25400" cap="flat" cmpd="sng" algn="ctr">
            <a:solidFill>
              <a:srgbClr val="7CA180"/>
            </a:solid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a:t>
            </a:r>
            <a:r>
              <a:rPr lang="fr-FR" b="1" kern="0">
                <a:solidFill>
                  <a:srgbClr val="7CA180"/>
                </a:solidFill>
                <a:latin typeface="Marianne"/>
              </a:rPr>
              <a:t>1</a:t>
            </a:r>
            <a:endParaRPr kumimoji="0" lang="fr-FR" sz="1800" b="1" i="0" u="none" strike="noStrike" kern="0" cap="none" spc="0" normalizeH="0" baseline="0" noProof="0">
              <a:ln>
                <a:noFill/>
              </a:ln>
              <a:solidFill>
                <a:srgbClr val="7CA180"/>
              </a:solidFill>
              <a:effectLst/>
              <a:uLnTx/>
              <a:uFillTx/>
              <a:latin typeface="Marianne"/>
              <a:ea typeface="+mn-ea"/>
              <a:cs typeface="+mn-cs"/>
            </a:endParaRPr>
          </a:p>
        </p:txBody>
      </p:sp>
      <p:sp>
        <p:nvSpPr>
          <p:cNvPr id="34" name="Rectangle 33">
            <a:extLst>
              <a:ext uri="{FF2B5EF4-FFF2-40B4-BE49-F238E27FC236}">
                <a16:creationId xmlns:a16="http://schemas.microsoft.com/office/drawing/2014/main" id="{30F385F7-D95F-4ED4-9DA8-F689055856B2}"/>
              </a:ext>
            </a:extLst>
          </p:cNvPr>
          <p:cNvSpPr/>
          <p:nvPr/>
        </p:nvSpPr>
        <p:spPr>
          <a:xfrm>
            <a:off x="424200" y="4325900"/>
            <a:ext cx="11343600" cy="1830657"/>
          </a:xfrm>
          <a:prstGeom prst="rect">
            <a:avLst/>
          </a:prstGeom>
          <a:noFill/>
          <a:ln w="25400" cap="flat" cmpd="sng" algn="ctr">
            <a:solidFill>
              <a:srgbClr val="7CA18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7CA180"/>
                </a:solidFill>
                <a:effectLst/>
                <a:uLnTx/>
                <a:uFillTx/>
                <a:latin typeface="Marianne"/>
                <a:ea typeface="+mn-ea"/>
                <a:cs typeface="+mn-cs"/>
              </a:rPr>
              <a:t>Exercice 2</a:t>
            </a:r>
          </a:p>
        </p:txBody>
      </p:sp>
      <p:sp>
        <p:nvSpPr>
          <p:cNvPr id="29" name="ZoneTexte 28">
            <a:extLst>
              <a:ext uri="{FF2B5EF4-FFF2-40B4-BE49-F238E27FC236}">
                <a16:creationId xmlns:a16="http://schemas.microsoft.com/office/drawing/2014/main" id="{DAF0A542-5DAA-4233-B130-CB752630F70C}"/>
              </a:ext>
            </a:extLst>
          </p:cNvPr>
          <p:cNvSpPr txBox="1"/>
          <p:nvPr/>
        </p:nvSpPr>
        <p:spPr>
          <a:xfrm>
            <a:off x="335360" y="629885"/>
            <a:ext cx="11582320" cy="523220"/>
          </a:xfrm>
          <a:prstGeom prst="rect">
            <a:avLst/>
          </a:prstGeom>
          <a:noFill/>
        </p:spPr>
        <p:txBody>
          <a:bodyPr wrap="square" lIns="91440" tIns="45720" rIns="91440" bIns="45720" rtlCol="0" anchor="ctr">
            <a:spAutoFit/>
          </a:bodyPr>
          <a:lstStyle/>
          <a:p>
            <a:pPr>
              <a:defRPr/>
            </a:pPr>
            <a:r>
              <a:rPr lang="fr-FR" sz="2800" b="1">
                <a:solidFill>
                  <a:srgbClr val="494F57"/>
                </a:solidFill>
                <a:latin typeface="Marianne"/>
              </a:rPr>
              <a:t>Créer et gérer une fiche « Activité de formation »</a:t>
            </a:r>
            <a:endParaRPr lang="fr-FR">
              <a:ea typeface="+mn-ea"/>
              <a:cs typeface="+mn-cs"/>
            </a:endParaRPr>
          </a:p>
        </p:txBody>
      </p:sp>
      <p:cxnSp>
        <p:nvCxnSpPr>
          <p:cNvPr id="30" name="Connecteur droit 29">
            <a:extLst>
              <a:ext uri="{FF2B5EF4-FFF2-40B4-BE49-F238E27FC236}">
                <a16:creationId xmlns:a16="http://schemas.microsoft.com/office/drawing/2014/main" id="{460057E8-2C2D-4384-9DE5-13175F5E6245}"/>
              </a:ext>
            </a:extLst>
          </p:cNvPr>
          <p:cNvCxnSpPr/>
          <p:nvPr/>
        </p:nvCxnSpPr>
        <p:spPr>
          <a:xfrm>
            <a:off x="335360" y="548680"/>
            <a:ext cx="1632181" cy="0"/>
          </a:xfrm>
          <a:prstGeom prst="line">
            <a:avLst/>
          </a:prstGeom>
          <a:noFill/>
          <a:ln w="19050" cap="flat" cmpd="sng" algn="ctr">
            <a:solidFill>
              <a:srgbClr val="F3B237"/>
            </a:solidFill>
            <a:prstDash val="solid"/>
          </a:ln>
          <a:effectLst/>
        </p:spPr>
      </p:cxnSp>
      <p:pic>
        <p:nvPicPr>
          <p:cNvPr id="31" name="Image 30">
            <a:extLst>
              <a:ext uri="{FF2B5EF4-FFF2-40B4-BE49-F238E27FC236}">
                <a16:creationId xmlns:a16="http://schemas.microsoft.com/office/drawing/2014/main" id="{B5AE8FAE-34B6-46D9-9801-2B5D672E7CAB}"/>
              </a:ext>
            </a:extLst>
          </p:cNvPr>
          <p:cNvPicPr>
            <a:picLocks noChangeAspect="1"/>
          </p:cNvPicPr>
          <p:nvPr/>
        </p:nvPicPr>
        <p:blipFill rotWithShape="1">
          <a:blip r:embed="rId2"/>
          <a:srcRect b="8504"/>
          <a:stretch/>
        </p:blipFill>
        <p:spPr>
          <a:xfrm>
            <a:off x="596417" y="1174839"/>
            <a:ext cx="3114000" cy="364038"/>
          </a:xfrm>
          <a:prstGeom prst="rect">
            <a:avLst/>
          </a:prstGeom>
        </p:spPr>
      </p:pic>
      <p:sp>
        <p:nvSpPr>
          <p:cNvPr id="32" name="Espace réservé du texte 8">
            <a:extLst>
              <a:ext uri="{FF2B5EF4-FFF2-40B4-BE49-F238E27FC236}">
                <a16:creationId xmlns:a16="http://schemas.microsoft.com/office/drawing/2014/main" id="{4EF8100D-BE53-407C-A1B4-85235199E68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EXERCICE</a:t>
            </a:r>
          </a:p>
        </p:txBody>
      </p:sp>
      <p:sp>
        <p:nvSpPr>
          <p:cNvPr id="27" name="Rectangle 26">
            <a:extLst>
              <a:ext uri="{FF2B5EF4-FFF2-40B4-BE49-F238E27FC236}">
                <a16:creationId xmlns:a16="http://schemas.microsoft.com/office/drawing/2014/main" id="{DE9A80FD-8886-43E4-B096-5E33A49A643A}"/>
              </a:ext>
            </a:extLst>
          </p:cNvPr>
          <p:cNvSpPr/>
          <p:nvPr/>
        </p:nvSpPr>
        <p:spPr>
          <a:xfrm>
            <a:off x="1823368" y="2709751"/>
            <a:ext cx="9738358" cy="1092639"/>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lgn="ctr">
              <a:defRPr/>
            </a:pPr>
            <a:endParaRPr lang="fr-FR" sz="1400" kern="0">
              <a:solidFill>
                <a:srgbClr val="494F57"/>
              </a:solidFill>
              <a:latin typeface="Marianne" panose="02000000000000000000"/>
              <a:ea typeface="+mn-lt"/>
              <a:cs typeface="+mn-lt"/>
            </a:endParaRPr>
          </a:p>
          <a:p>
            <a:pPr>
              <a:defRPr/>
            </a:pPr>
            <a:r>
              <a:rPr lang="fr-FR" sz="1400" b="1" kern="0">
                <a:solidFill>
                  <a:srgbClr val="494F57"/>
                </a:solidFill>
                <a:latin typeface="Marianne" panose="02000000000000000000" pitchFamily="50" charset="0"/>
                <a:ea typeface="+mn-lt"/>
                <a:cs typeface="+mn-lt"/>
              </a:rPr>
              <a:t>Créer deux fiches activité formation : </a:t>
            </a:r>
            <a:endParaRPr lang="fr-FR" sz="1400" b="1">
              <a:solidFill>
                <a:srgbClr val="494F57"/>
              </a:solidFill>
              <a:latin typeface="Marianne" panose="02000000000000000000" pitchFamily="50" charset="0"/>
            </a:endParaRPr>
          </a:p>
          <a:p>
            <a:pPr marL="285750" indent="-285750">
              <a:buFontTx/>
              <a:buChar char="-"/>
              <a:defRPr/>
            </a:pPr>
            <a:r>
              <a:rPr lang="fr-FR" sz="1400" kern="0">
                <a:solidFill>
                  <a:srgbClr val="494F57"/>
                </a:solidFill>
                <a:latin typeface="Marianne" panose="02000000000000000000" pitchFamily="50" charset="0"/>
                <a:ea typeface="+mn-lt"/>
                <a:cs typeface="+mn-lt"/>
              </a:rPr>
              <a:t>Une action certifiante</a:t>
            </a:r>
          </a:p>
          <a:p>
            <a:pPr marL="285750" indent="-285750">
              <a:buFontTx/>
              <a:buChar char="-"/>
              <a:defRPr/>
            </a:pPr>
            <a:r>
              <a:rPr lang="fr-FR" sz="1400" kern="0">
                <a:solidFill>
                  <a:srgbClr val="494F57"/>
                </a:solidFill>
                <a:latin typeface="Marianne" panose="02000000000000000000" pitchFamily="50" charset="0"/>
                <a:ea typeface="+mn-lt"/>
                <a:cs typeface="+mn-lt"/>
              </a:rPr>
              <a:t>Une action « Savoir de base »</a:t>
            </a:r>
            <a:endParaRPr lang="fr-FR" sz="1400">
              <a:solidFill>
                <a:srgbClr val="494F57"/>
              </a:solidFill>
              <a:latin typeface="Marianne" panose="02000000000000000000" pitchFamily="50" charset="0"/>
            </a:endParaRPr>
          </a:p>
          <a:p>
            <a:pPr marL="0" marR="0" lvl="0" indent="0" algn="ctr" defTabSz="914400">
              <a:lnSpc>
                <a:spcPct val="100000"/>
              </a:lnSpc>
              <a:spcBef>
                <a:spcPts val="0"/>
              </a:spcBef>
              <a:spcAft>
                <a:spcPts val="0"/>
              </a:spcAft>
              <a:buClrTx/>
              <a:buSzTx/>
              <a:buFontTx/>
              <a:buNone/>
              <a:tabLst/>
              <a:defRPr/>
            </a:pPr>
            <a:endParaRPr lang="fr-FR" sz="1600" b="0" i="0" u="none" strike="noStrike" kern="0" cap="none" spc="0" normalizeH="0" baseline="0" noProof="0">
              <a:ln>
                <a:noFill/>
              </a:ln>
              <a:solidFill>
                <a:srgbClr val="494F57"/>
              </a:solidFill>
              <a:effectLst/>
              <a:uLnTx/>
              <a:uFillTx/>
              <a:latin typeface="Marianne"/>
            </a:endParaRPr>
          </a:p>
        </p:txBody>
      </p:sp>
      <p:sp>
        <p:nvSpPr>
          <p:cNvPr id="33" name="Rectangle 32">
            <a:extLst>
              <a:ext uri="{FF2B5EF4-FFF2-40B4-BE49-F238E27FC236}">
                <a16:creationId xmlns:a16="http://schemas.microsoft.com/office/drawing/2014/main" id="{7973510C-889E-47C3-A7C2-24BDCE23B235}"/>
              </a:ext>
            </a:extLst>
          </p:cNvPr>
          <p:cNvSpPr/>
          <p:nvPr/>
        </p:nvSpPr>
        <p:spPr>
          <a:xfrm>
            <a:off x="1823368" y="4576980"/>
            <a:ext cx="9738358" cy="1328496"/>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defRPr/>
            </a:pPr>
            <a:endParaRPr lang="fr-FR" sz="1600" b="1" kern="0">
              <a:latin typeface="Marianne"/>
              <a:ea typeface="+mn-lt"/>
              <a:cs typeface="+mn-lt"/>
            </a:endParaRPr>
          </a:p>
          <a:p>
            <a:pPr>
              <a:defRPr/>
            </a:pPr>
            <a:r>
              <a:rPr lang="fr-FR" sz="1400" b="1" kern="0">
                <a:solidFill>
                  <a:srgbClr val="494F57"/>
                </a:solidFill>
                <a:latin typeface="Marianne" panose="02000000000000000000"/>
                <a:ea typeface="+mn-lt"/>
                <a:cs typeface="+mn-lt"/>
              </a:rPr>
              <a:t>Pour la fiche formation action certifiante : </a:t>
            </a:r>
            <a:endParaRPr lang="fr-FR" sz="1400" b="1">
              <a:solidFill>
                <a:srgbClr val="494F57"/>
              </a:solidFill>
              <a:latin typeface="Marianne" panose="02000000000000000000"/>
              <a:cs typeface="Calibri"/>
            </a:endParaRPr>
          </a:p>
          <a:p>
            <a:pPr marL="285750" indent="-285750">
              <a:buFontTx/>
              <a:buChar char="-"/>
              <a:defRPr/>
            </a:pPr>
            <a:r>
              <a:rPr lang="fr-FR" sz="1400" kern="0">
                <a:solidFill>
                  <a:srgbClr val="494F57"/>
                </a:solidFill>
                <a:latin typeface="Marianne" panose="02000000000000000000"/>
                <a:ea typeface="+mn-lt"/>
                <a:cs typeface="+mn-lt"/>
              </a:rPr>
              <a:t>Créer une session et préciser les horaires de la session</a:t>
            </a:r>
            <a:endParaRPr lang="fr-FR" sz="1400">
              <a:solidFill>
                <a:srgbClr val="494F57"/>
              </a:solidFill>
              <a:latin typeface="Marianne" panose="02000000000000000000"/>
              <a:cs typeface="Calibri"/>
            </a:endParaRPr>
          </a:p>
          <a:p>
            <a:pPr marL="285750" indent="-285750">
              <a:buFontTx/>
              <a:buChar char="-"/>
              <a:defRPr/>
            </a:pPr>
            <a:r>
              <a:rPr lang="fr-FR" sz="1400" kern="0">
                <a:solidFill>
                  <a:srgbClr val="494F57"/>
                </a:solidFill>
                <a:latin typeface="Marianne" panose="02000000000000000000"/>
                <a:ea typeface="+mn-lt"/>
                <a:cs typeface="+mn-lt"/>
              </a:rPr>
              <a:t>Suspendre et réactiver la session </a:t>
            </a:r>
            <a:endParaRPr lang="fr-FR" sz="1400">
              <a:solidFill>
                <a:srgbClr val="494F57"/>
              </a:solidFill>
              <a:latin typeface="Marianne" panose="02000000000000000000"/>
              <a:cs typeface="Calibri"/>
            </a:endParaRPr>
          </a:p>
          <a:p>
            <a:pPr marL="285750" indent="-285750">
              <a:buFontTx/>
              <a:buChar char="-"/>
              <a:defRPr/>
            </a:pPr>
            <a:r>
              <a:rPr lang="fr-FR" sz="1400" kern="0">
                <a:solidFill>
                  <a:srgbClr val="494F57"/>
                </a:solidFill>
                <a:latin typeface="Marianne" panose="02000000000000000000"/>
                <a:ea typeface="+mn-lt"/>
                <a:cs typeface="+mn-lt"/>
              </a:rPr>
              <a:t>Clôturer et supprimer la fiche formation</a:t>
            </a:r>
            <a:endParaRPr lang="fr-FR" sz="1400">
              <a:solidFill>
                <a:srgbClr val="494F57"/>
              </a:solidFill>
              <a:latin typeface="Marianne" panose="02000000000000000000"/>
              <a:cs typeface="Calibri"/>
            </a:endParaRPr>
          </a:p>
          <a:p>
            <a:pPr marL="0" marR="0" lvl="0" indent="0" algn="ctr" defTabSz="914400">
              <a:lnSpc>
                <a:spcPct val="100000"/>
              </a:lnSpc>
              <a:spcBef>
                <a:spcPts val="0"/>
              </a:spcBef>
              <a:spcAft>
                <a:spcPts val="0"/>
              </a:spcAft>
              <a:buClrTx/>
              <a:buSzTx/>
              <a:buFontTx/>
              <a:buNone/>
              <a:tabLst/>
              <a:defRPr/>
            </a:pPr>
            <a:endParaRPr lang="fr-FR" b="0" i="0" u="none" strike="noStrike" kern="0" cap="none" spc="0" normalizeH="0" baseline="0" noProof="0">
              <a:ln>
                <a:noFill/>
              </a:ln>
              <a:solidFill>
                <a:srgbClr val="000000"/>
              </a:solidFill>
              <a:effectLst/>
              <a:uLnTx/>
              <a:uFillTx/>
              <a:latin typeface="Marianne"/>
              <a:cs typeface="Calibri"/>
            </a:endParaRPr>
          </a:p>
        </p:txBody>
      </p:sp>
    </p:spTree>
    <p:extLst>
      <p:ext uri="{BB962C8B-B14F-4D97-AF65-F5344CB8AC3E}">
        <p14:creationId xmlns:p14="http://schemas.microsoft.com/office/powerpoint/2010/main" val="1556197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EA08C6D-A599-43F2-A72E-D1B8EBA329AA}"/>
              </a:ext>
            </a:extLst>
          </p:cNvPr>
          <p:cNvPicPr>
            <a:picLocks noChangeAspect="1"/>
          </p:cNvPicPr>
          <p:nvPr/>
        </p:nvPicPr>
        <p:blipFill>
          <a:blip r:embed="rId2"/>
          <a:stretch>
            <a:fillRect/>
          </a:stretch>
        </p:blipFill>
        <p:spPr>
          <a:xfrm>
            <a:off x="1398141" y="1914717"/>
            <a:ext cx="8515214" cy="3758181"/>
          </a:xfrm>
          <a:prstGeom prst="rect">
            <a:avLst/>
          </a:prstGeom>
        </p:spPr>
      </p:pic>
      <p:sp>
        <p:nvSpPr>
          <p:cNvPr id="20" name="Rectangle 19">
            <a:extLst>
              <a:ext uri="{FF2B5EF4-FFF2-40B4-BE49-F238E27FC236}">
                <a16:creationId xmlns:a16="http://schemas.microsoft.com/office/drawing/2014/main" id="{057F49AD-826E-4D40-99D3-62D06D27C72E}"/>
              </a:ext>
            </a:extLst>
          </p:cNvPr>
          <p:cNvSpPr/>
          <p:nvPr/>
        </p:nvSpPr>
        <p:spPr>
          <a:xfrm>
            <a:off x="8701108" y="1956934"/>
            <a:ext cx="918777" cy="224367"/>
          </a:xfrm>
          <a:prstGeom prst="rect">
            <a:avLst/>
          </a:prstGeom>
          <a:solidFill>
            <a:srgbClr val="494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b="1">
                <a:solidFill>
                  <a:schemeClr val="bg1"/>
                </a:solidFill>
                <a:latin typeface="Marianne" panose="02000000000000000000" pitchFamily="50" charset="0"/>
              </a:rPr>
              <a:t>Prénom NOM</a:t>
            </a:r>
          </a:p>
        </p:txBody>
      </p: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Accès à la cartographie des activités depuis la page d’accueil</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63" name="Espace réservé du texte 8">
            <a:extLst>
              <a:ext uri="{FF2B5EF4-FFF2-40B4-BE49-F238E27FC236}">
                <a16:creationId xmlns:a16="http://schemas.microsoft.com/office/drawing/2014/main" id="{865B523D-BD3A-41E3-B1C4-67ADAA8A02E3}"/>
              </a:ext>
            </a:extLst>
          </p:cNvPr>
          <p:cNvSpPr txBox="1">
            <a:spLocks/>
          </p:cNvSpPr>
          <p:nvPr/>
        </p:nvSpPr>
        <p:spPr>
          <a:xfrm>
            <a:off x="293708" y="3452225"/>
            <a:ext cx="4556813" cy="862053"/>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050">
                <a:latin typeface="Marianne" panose="02000000000000000000" pitchFamily="2" charset="0"/>
              </a:rPr>
              <a:t>Accès à IPRO 360° permettant de consulter et modifier les fiches établissement apparaissant sur la cartographie des lieux, et de gérer les fiches partenaires, relation travail, et activités de travail et de formation professionnelle apparaissant sur la cartographie des activités.</a:t>
            </a:r>
          </a:p>
        </p:txBody>
      </p:sp>
      <p:cxnSp>
        <p:nvCxnSpPr>
          <p:cNvPr id="66" name="Connecteur en arc 11">
            <a:extLst>
              <a:ext uri="{FF2B5EF4-FFF2-40B4-BE49-F238E27FC236}">
                <a16:creationId xmlns:a16="http://schemas.microsoft.com/office/drawing/2014/main" id="{264C7056-D706-4326-8219-D09ECE472627}"/>
              </a:ext>
            </a:extLst>
          </p:cNvPr>
          <p:cNvCxnSpPr>
            <a:cxnSpLocks/>
          </p:cNvCxnSpPr>
          <p:nvPr/>
        </p:nvCxnSpPr>
        <p:spPr>
          <a:xfrm flipV="1">
            <a:off x="927906" y="2776769"/>
            <a:ext cx="1039635" cy="675458"/>
          </a:xfrm>
          <a:prstGeom prst="curvedConnector3">
            <a:avLst>
              <a:gd name="adj1" fmla="val -312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8" name="Espace réservé du texte 8">
            <a:extLst>
              <a:ext uri="{FF2B5EF4-FFF2-40B4-BE49-F238E27FC236}">
                <a16:creationId xmlns:a16="http://schemas.microsoft.com/office/drawing/2014/main" id="{C665DA5A-A391-40A5-9411-48F104B8CFE1}"/>
              </a:ext>
            </a:extLst>
          </p:cNvPr>
          <p:cNvSpPr txBox="1">
            <a:spLocks/>
          </p:cNvSpPr>
          <p:nvPr/>
        </p:nvSpPr>
        <p:spPr>
          <a:xfrm>
            <a:off x="2389312" y="5788581"/>
            <a:ext cx="4739615" cy="663342"/>
          </a:xfrm>
          <a:prstGeom prst="rect">
            <a:avLst/>
          </a:prstGeom>
          <a:solidFill>
            <a:srgbClr val="494F57"/>
          </a:solid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050">
                <a:solidFill>
                  <a:schemeClr val="bg1"/>
                </a:solidFill>
                <a:latin typeface="Marianne" panose="02000000000000000000" pitchFamily="2" charset="0"/>
              </a:rPr>
              <a:t>Accès à la cartographie des activités de travail pénitentiaire et de formation professionnelle en consultation uniquement (cartographie accessible aux utilisateurs disposant d’un identifiant)</a:t>
            </a:r>
          </a:p>
        </p:txBody>
      </p:sp>
      <p:cxnSp>
        <p:nvCxnSpPr>
          <p:cNvPr id="70" name="Connecteur en arc 23">
            <a:extLst>
              <a:ext uri="{FF2B5EF4-FFF2-40B4-BE49-F238E27FC236}">
                <a16:creationId xmlns:a16="http://schemas.microsoft.com/office/drawing/2014/main" id="{C26C0E13-A0D8-48D7-8E9C-69CF5A36810A}"/>
              </a:ext>
            </a:extLst>
          </p:cNvPr>
          <p:cNvCxnSpPr>
            <a:cxnSpLocks/>
          </p:cNvCxnSpPr>
          <p:nvPr/>
        </p:nvCxnSpPr>
        <p:spPr>
          <a:xfrm rot="5400000" flipH="1" flipV="1">
            <a:off x="4680467" y="4258275"/>
            <a:ext cx="2668027" cy="392591"/>
          </a:xfrm>
          <a:prstGeom prst="curvedConnector3">
            <a:avLst>
              <a:gd name="adj1" fmla="val 10257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Espace réservé du texte 8">
            <a:extLst>
              <a:ext uri="{FF2B5EF4-FFF2-40B4-BE49-F238E27FC236}">
                <a16:creationId xmlns:a16="http://schemas.microsoft.com/office/drawing/2014/main" id="{CC156F04-6593-4C84-8091-F9D066294680}"/>
              </a:ext>
            </a:extLst>
          </p:cNvPr>
          <p:cNvSpPr txBox="1">
            <a:spLocks/>
          </p:cNvSpPr>
          <p:nvPr/>
        </p:nvSpPr>
        <p:spPr>
          <a:xfrm>
            <a:off x="10061420" y="2985130"/>
            <a:ext cx="1969447" cy="1244134"/>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Cette page d’accueil sera progressivement complétée par les modules cibles d’IPRO360° : gestion des activités d’insertion professionnelle, prospection etc. </a:t>
            </a:r>
          </a:p>
        </p:txBody>
      </p:sp>
      <p:pic>
        <p:nvPicPr>
          <p:cNvPr id="39" name="Graphique 38" descr="Informations avec un remplissage uni">
            <a:extLst>
              <a:ext uri="{FF2B5EF4-FFF2-40B4-BE49-F238E27FC236}">
                <a16:creationId xmlns:a16="http://schemas.microsoft.com/office/drawing/2014/main" id="{A2960F15-6105-4ABC-8FE7-BA583E91DC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0465" y="2820729"/>
            <a:ext cx="251356" cy="251356"/>
          </a:xfrm>
          <a:prstGeom prst="rect">
            <a:avLst/>
          </a:prstGeom>
        </p:spPr>
      </p:pic>
      <p:cxnSp>
        <p:nvCxnSpPr>
          <p:cNvPr id="17" name="Connecteur droit 16">
            <a:extLst>
              <a:ext uri="{FF2B5EF4-FFF2-40B4-BE49-F238E27FC236}">
                <a16:creationId xmlns:a16="http://schemas.microsoft.com/office/drawing/2014/main" id="{E6FD8513-BC05-446A-9B84-E29F48112D83}"/>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18" name="Image 17">
            <a:extLst>
              <a:ext uri="{FF2B5EF4-FFF2-40B4-BE49-F238E27FC236}">
                <a16:creationId xmlns:a16="http://schemas.microsoft.com/office/drawing/2014/main" id="{F23689A3-CF04-437A-B18F-1C0CC4FDEF65}"/>
              </a:ext>
            </a:extLst>
          </p:cNvPr>
          <p:cNvPicPr>
            <a:picLocks noChangeAspect="1"/>
          </p:cNvPicPr>
          <p:nvPr/>
        </p:nvPicPr>
        <p:blipFill rotWithShape="1">
          <a:blip r:embed="rId5"/>
          <a:srcRect b="8504"/>
          <a:stretch/>
        </p:blipFill>
        <p:spPr>
          <a:xfrm>
            <a:off x="596417" y="1174839"/>
            <a:ext cx="3114000" cy="364038"/>
          </a:xfrm>
          <a:prstGeom prst="rect">
            <a:avLst/>
          </a:prstGeom>
        </p:spPr>
      </p:pic>
      <p:sp>
        <p:nvSpPr>
          <p:cNvPr id="21" name="Espace réservé du texte 8">
            <a:extLst>
              <a:ext uri="{FF2B5EF4-FFF2-40B4-BE49-F238E27FC236}">
                <a16:creationId xmlns:a16="http://schemas.microsoft.com/office/drawing/2014/main" id="{0F6BE6C4-51A3-4375-900B-188F00191D7F}"/>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22" name="Espace réservé du texte 8">
            <a:extLst>
              <a:ext uri="{FF2B5EF4-FFF2-40B4-BE49-F238E27FC236}">
                <a16:creationId xmlns:a16="http://schemas.microsoft.com/office/drawing/2014/main" id="{BE1E4E96-1F43-4498-B43D-3156788BF2EB}"/>
              </a:ext>
            </a:extLst>
          </p:cNvPr>
          <p:cNvSpPr txBox="1">
            <a:spLocks/>
          </p:cNvSpPr>
          <p:nvPr/>
        </p:nvSpPr>
        <p:spPr>
          <a:xfrm>
            <a:off x="7341479" y="5788580"/>
            <a:ext cx="4556813" cy="663342"/>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050">
                <a:latin typeface="Marianne" panose="02000000000000000000" pitchFamily="2" charset="0"/>
              </a:rPr>
              <a:t>Accès à la cartographie des lieux en consultation uniquement (cartographie accessible au grand public)</a:t>
            </a:r>
          </a:p>
        </p:txBody>
      </p:sp>
      <p:cxnSp>
        <p:nvCxnSpPr>
          <p:cNvPr id="23" name="Connecteur en arc 23">
            <a:extLst>
              <a:ext uri="{FF2B5EF4-FFF2-40B4-BE49-F238E27FC236}">
                <a16:creationId xmlns:a16="http://schemas.microsoft.com/office/drawing/2014/main" id="{D8EF0B08-41C7-4AC8-AB5B-C17E6A023A53}"/>
              </a:ext>
            </a:extLst>
          </p:cNvPr>
          <p:cNvCxnSpPr>
            <a:cxnSpLocks/>
          </p:cNvCxnSpPr>
          <p:nvPr/>
        </p:nvCxnSpPr>
        <p:spPr>
          <a:xfrm rot="10800000">
            <a:off x="7134053" y="4884671"/>
            <a:ext cx="1733561" cy="903910"/>
          </a:xfrm>
          <a:prstGeom prst="curvedConnector3">
            <a:avLst>
              <a:gd name="adj1" fmla="val 326"/>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41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descr="Une image contenant carte&#10;&#10;Description générée automatiquement">
            <a:extLst>
              <a:ext uri="{FF2B5EF4-FFF2-40B4-BE49-F238E27FC236}">
                <a16:creationId xmlns:a16="http://schemas.microsoft.com/office/drawing/2014/main" id="{BD5F4B4D-0F54-4796-B769-FC914209F8AA}"/>
              </a:ext>
            </a:extLst>
          </p:cNvPr>
          <p:cNvPicPr>
            <a:picLocks noChangeAspect="1"/>
          </p:cNvPicPr>
          <p:nvPr/>
        </p:nvPicPr>
        <p:blipFill rotWithShape="1">
          <a:blip r:embed="rId2"/>
          <a:srcRect b="2475"/>
          <a:stretch/>
        </p:blipFill>
        <p:spPr>
          <a:xfrm>
            <a:off x="1322320" y="1887992"/>
            <a:ext cx="7891166" cy="3373971"/>
          </a:xfrm>
          <a:prstGeom prst="rect">
            <a:avLst/>
          </a:prstGeom>
        </p:spPr>
      </p:pic>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Naviguer dans la cartographie des d’activités sur IPRO 360°</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97" name="Espace réservé du numéro de diapositive 1">
            <a:extLst>
              <a:ext uri="{FF2B5EF4-FFF2-40B4-BE49-F238E27FC236}">
                <a16:creationId xmlns:a16="http://schemas.microsoft.com/office/drawing/2014/main" id="{32B35380-7CB6-481F-B5B5-31D51F783A17}"/>
              </a:ext>
            </a:extLst>
          </p:cNvPr>
          <p:cNvSpPr txBox="1">
            <a:spLocks/>
          </p:cNvSpPr>
          <p:nvPr/>
        </p:nvSpPr>
        <p:spPr>
          <a:xfrm>
            <a:off x="11496582" y="6578353"/>
            <a:ext cx="681803" cy="29031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FB9DD5-D438-3E4D-8D7C-083AA9A2762E}" type="slidenum">
              <a:rPr lang="fr-FR" sz="800" smtClean="0">
                <a:solidFill>
                  <a:schemeClr val="tx1"/>
                </a:solidFill>
                <a:latin typeface="Marianne Medium" panose="02000000000000000000" pitchFamily="50" charset="0"/>
              </a:rPr>
              <a:pPr>
                <a:defRPr/>
              </a:pPr>
              <a:t>79</a:t>
            </a:fld>
            <a:endParaRPr lang="fr-FR" sz="800">
              <a:solidFill>
                <a:schemeClr val="tx1"/>
              </a:solidFill>
              <a:latin typeface="Marianne Medium" panose="02000000000000000000" pitchFamily="50" charset="0"/>
            </a:endParaRPr>
          </a:p>
        </p:txBody>
      </p:sp>
      <p:cxnSp>
        <p:nvCxnSpPr>
          <p:cNvPr id="23" name="Connecteur droit 22">
            <a:extLst>
              <a:ext uri="{FF2B5EF4-FFF2-40B4-BE49-F238E27FC236}">
                <a16:creationId xmlns:a16="http://schemas.microsoft.com/office/drawing/2014/main" id="{53CF15BE-330A-48AB-94A4-2AA93DA1CC2D}"/>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24" name="Image 23">
            <a:extLst>
              <a:ext uri="{FF2B5EF4-FFF2-40B4-BE49-F238E27FC236}">
                <a16:creationId xmlns:a16="http://schemas.microsoft.com/office/drawing/2014/main" id="{0C1A2809-7DAE-4CDE-A238-ABBE028B30BF}"/>
              </a:ext>
            </a:extLst>
          </p:cNvPr>
          <p:cNvPicPr>
            <a:picLocks noChangeAspect="1"/>
          </p:cNvPicPr>
          <p:nvPr/>
        </p:nvPicPr>
        <p:blipFill rotWithShape="1">
          <a:blip r:embed="rId3"/>
          <a:srcRect b="8504"/>
          <a:stretch/>
        </p:blipFill>
        <p:spPr>
          <a:xfrm>
            <a:off x="596417" y="1174839"/>
            <a:ext cx="3114000" cy="364038"/>
          </a:xfrm>
          <a:prstGeom prst="rect">
            <a:avLst/>
          </a:prstGeom>
        </p:spPr>
      </p:pic>
      <p:sp>
        <p:nvSpPr>
          <p:cNvPr id="25" name="Espace réservé du texte 8">
            <a:extLst>
              <a:ext uri="{FF2B5EF4-FFF2-40B4-BE49-F238E27FC236}">
                <a16:creationId xmlns:a16="http://schemas.microsoft.com/office/drawing/2014/main" id="{E559CF6A-1A72-4627-A8BB-2D3DE25DEC1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39" name="Espace réservé du texte 8">
            <a:extLst>
              <a:ext uri="{FF2B5EF4-FFF2-40B4-BE49-F238E27FC236}">
                <a16:creationId xmlns:a16="http://schemas.microsoft.com/office/drawing/2014/main" id="{011CC400-8339-4418-8B4B-916CEB92B280}"/>
              </a:ext>
            </a:extLst>
          </p:cNvPr>
          <p:cNvSpPr txBox="1">
            <a:spLocks/>
          </p:cNvSpPr>
          <p:nvPr/>
        </p:nvSpPr>
        <p:spPr>
          <a:xfrm>
            <a:off x="9489412" y="2848259"/>
            <a:ext cx="2007170" cy="653682"/>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a:solidFill>
                  <a:srgbClr val="7030A0"/>
                </a:solidFill>
                <a:latin typeface="Marianne" panose="02000000000000000000" pitchFamily="2" charset="0"/>
              </a:rPr>
              <a:t>Cette cartographie sera, à terme, complétée par les activités de l’insertion professionnelle.</a:t>
            </a:r>
          </a:p>
        </p:txBody>
      </p:sp>
      <p:pic>
        <p:nvPicPr>
          <p:cNvPr id="40" name="Graphique 39" descr="Informations avec un remplissage uni">
            <a:extLst>
              <a:ext uri="{FF2B5EF4-FFF2-40B4-BE49-F238E27FC236}">
                <a16:creationId xmlns:a16="http://schemas.microsoft.com/office/drawing/2014/main" id="{2CA4777C-E348-48E4-A0F2-DEED1879A5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7319" y="2676088"/>
            <a:ext cx="251356" cy="251356"/>
          </a:xfrm>
          <a:prstGeom prst="rect">
            <a:avLst/>
          </a:prstGeom>
        </p:spPr>
      </p:pic>
      <p:cxnSp>
        <p:nvCxnSpPr>
          <p:cNvPr id="41" name="Connecteur en arc 11">
            <a:extLst>
              <a:ext uri="{FF2B5EF4-FFF2-40B4-BE49-F238E27FC236}">
                <a16:creationId xmlns:a16="http://schemas.microsoft.com/office/drawing/2014/main" id="{35BC594A-D493-4FD6-8961-CE60A06ED0A4}"/>
              </a:ext>
            </a:extLst>
          </p:cNvPr>
          <p:cNvCxnSpPr>
            <a:cxnSpLocks/>
          </p:cNvCxnSpPr>
          <p:nvPr/>
        </p:nvCxnSpPr>
        <p:spPr>
          <a:xfrm rot="10800000" flipH="1">
            <a:off x="367569" y="2676088"/>
            <a:ext cx="1024659" cy="3320762"/>
          </a:xfrm>
          <a:prstGeom prst="curvedConnector4">
            <a:avLst>
              <a:gd name="adj1" fmla="val -22310"/>
              <a:gd name="adj2" fmla="val 102269"/>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Espace réservé du texte 8">
            <a:extLst>
              <a:ext uri="{FF2B5EF4-FFF2-40B4-BE49-F238E27FC236}">
                <a16:creationId xmlns:a16="http://schemas.microsoft.com/office/drawing/2014/main" id="{F0B61EAD-B97A-4D0F-B112-052D1625B2E3}"/>
              </a:ext>
            </a:extLst>
          </p:cNvPr>
          <p:cNvSpPr txBox="1">
            <a:spLocks/>
          </p:cNvSpPr>
          <p:nvPr/>
        </p:nvSpPr>
        <p:spPr>
          <a:xfrm>
            <a:off x="381041" y="5315010"/>
            <a:ext cx="3926757" cy="1339099"/>
          </a:xfrm>
          <a:prstGeom prst="rect">
            <a:avLst/>
          </a:prstGeom>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La cartographie des activités permet de visualiser les activités de travail pénitentiaire et celles de la formation professionnelle. </a:t>
            </a:r>
          </a:p>
          <a:p>
            <a:pPr marL="0" indent="0" algn="just">
              <a:lnSpc>
                <a:spcPts val="1500"/>
              </a:lnSpc>
              <a:spcBef>
                <a:spcPts val="600"/>
              </a:spcBef>
              <a:buNone/>
            </a:pPr>
            <a:r>
              <a:rPr lang="fr-FR" sz="900">
                <a:latin typeface="Marianne" panose="02000000000000000000" pitchFamily="2" charset="0"/>
              </a:rPr>
              <a:t>Pour afficher des filtres supplémentaires, adaptés au type d’activité recherché, il faut utiliser le filtre « Type d’activité »</a:t>
            </a:r>
          </a:p>
        </p:txBody>
      </p:sp>
      <p:grpSp>
        <p:nvGrpSpPr>
          <p:cNvPr id="45" name="Groupe 44">
            <a:extLst>
              <a:ext uri="{FF2B5EF4-FFF2-40B4-BE49-F238E27FC236}">
                <a16:creationId xmlns:a16="http://schemas.microsoft.com/office/drawing/2014/main" id="{B4DE53FA-DD26-4371-9BF0-017F501CF0F7}"/>
              </a:ext>
            </a:extLst>
          </p:cNvPr>
          <p:cNvGrpSpPr>
            <a:grpSpLocks noChangeAspect="1"/>
          </p:cNvGrpSpPr>
          <p:nvPr/>
        </p:nvGrpSpPr>
        <p:grpSpPr>
          <a:xfrm>
            <a:off x="3345518" y="5996850"/>
            <a:ext cx="861798" cy="602332"/>
            <a:chOff x="2215633" y="5701011"/>
            <a:chExt cx="1560353" cy="1090568"/>
          </a:xfrm>
        </p:grpSpPr>
        <p:pic>
          <p:nvPicPr>
            <p:cNvPr id="49" name="Image 48" descr="Une image contenant texte&#10;&#10;Description générée automatiquement">
              <a:extLst>
                <a:ext uri="{FF2B5EF4-FFF2-40B4-BE49-F238E27FC236}">
                  <a16:creationId xmlns:a16="http://schemas.microsoft.com/office/drawing/2014/main" id="{643B8AF8-0AD5-4A3F-93C1-99EF51A1A908}"/>
                </a:ext>
              </a:extLst>
            </p:cNvPr>
            <p:cNvPicPr>
              <a:picLocks noChangeAspect="1"/>
            </p:cNvPicPr>
            <p:nvPr/>
          </p:nvPicPr>
          <p:blipFill rotWithShape="1">
            <a:blip r:embed="rId6"/>
            <a:srcRect l="5660" t="31426" r="8132" b="14511"/>
            <a:stretch/>
          </p:blipFill>
          <p:spPr>
            <a:xfrm>
              <a:off x="2215633" y="5977847"/>
              <a:ext cx="1560353" cy="813732"/>
            </a:xfrm>
            <a:prstGeom prst="rect">
              <a:avLst/>
            </a:prstGeom>
          </p:spPr>
        </p:pic>
        <p:pic>
          <p:nvPicPr>
            <p:cNvPr id="50" name="Image 49" descr="Une image contenant texte&#10;&#10;Description générée automatiquement">
              <a:extLst>
                <a:ext uri="{FF2B5EF4-FFF2-40B4-BE49-F238E27FC236}">
                  <a16:creationId xmlns:a16="http://schemas.microsoft.com/office/drawing/2014/main" id="{FCC9D470-FA48-49FA-87B9-CAFC01670CAA}"/>
                </a:ext>
              </a:extLst>
            </p:cNvPr>
            <p:cNvPicPr>
              <a:picLocks noChangeAspect="1"/>
            </p:cNvPicPr>
            <p:nvPr/>
          </p:nvPicPr>
          <p:blipFill rotWithShape="1">
            <a:blip r:embed="rId6"/>
            <a:srcRect l="5660" t="13033" r="37795" b="68575"/>
            <a:stretch/>
          </p:blipFill>
          <p:spPr>
            <a:xfrm>
              <a:off x="2215633" y="5701011"/>
              <a:ext cx="1023456" cy="276836"/>
            </a:xfrm>
            <a:prstGeom prst="rect">
              <a:avLst/>
            </a:prstGeom>
          </p:spPr>
        </p:pic>
      </p:grpSp>
      <p:pic>
        <p:nvPicPr>
          <p:cNvPr id="19" name="Image 18">
            <a:extLst>
              <a:ext uri="{FF2B5EF4-FFF2-40B4-BE49-F238E27FC236}">
                <a16:creationId xmlns:a16="http://schemas.microsoft.com/office/drawing/2014/main" id="{D1BDC57A-94E9-49F1-AC0D-ED43A93FBAEC}"/>
              </a:ext>
            </a:extLst>
          </p:cNvPr>
          <p:cNvPicPr>
            <a:picLocks noChangeAspect="1"/>
          </p:cNvPicPr>
          <p:nvPr/>
        </p:nvPicPr>
        <p:blipFill rotWithShape="1">
          <a:blip r:embed="rId7"/>
          <a:srcRect l="9402" t="22005" r="1594" b="13546"/>
          <a:stretch/>
        </p:blipFill>
        <p:spPr>
          <a:xfrm>
            <a:off x="9558911" y="4040820"/>
            <a:ext cx="1447369" cy="372866"/>
          </a:xfrm>
          <a:prstGeom prst="rect">
            <a:avLst/>
          </a:prstGeom>
        </p:spPr>
      </p:pic>
      <p:sp>
        <p:nvSpPr>
          <p:cNvPr id="59" name="Espace réservé du texte 8">
            <a:extLst>
              <a:ext uri="{FF2B5EF4-FFF2-40B4-BE49-F238E27FC236}">
                <a16:creationId xmlns:a16="http://schemas.microsoft.com/office/drawing/2014/main" id="{BA113BB7-82F0-4423-9B28-035D6D3D0C3E}"/>
              </a:ext>
            </a:extLst>
          </p:cNvPr>
          <p:cNvSpPr txBox="1">
            <a:spLocks/>
          </p:cNvSpPr>
          <p:nvPr/>
        </p:nvSpPr>
        <p:spPr>
          <a:xfrm>
            <a:off x="9542833" y="3973338"/>
            <a:ext cx="1479524" cy="507831"/>
          </a:xfrm>
          <a:prstGeom prst="rect">
            <a:avLst/>
          </a:prstGeom>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endParaRPr lang="fr-FR" sz="900">
              <a:latin typeface="Marianne" panose="02000000000000000000" pitchFamily="2" charset="0"/>
            </a:endParaRPr>
          </a:p>
        </p:txBody>
      </p:sp>
      <p:cxnSp>
        <p:nvCxnSpPr>
          <p:cNvPr id="60" name="Connecteur en arc 11">
            <a:extLst>
              <a:ext uri="{FF2B5EF4-FFF2-40B4-BE49-F238E27FC236}">
                <a16:creationId xmlns:a16="http://schemas.microsoft.com/office/drawing/2014/main" id="{C99EE51E-1B0C-4BA8-B792-B4F30A8EC6D2}"/>
              </a:ext>
            </a:extLst>
          </p:cNvPr>
          <p:cNvCxnSpPr>
            <a:cxnSpLocks/>
            <a:stCxn id="59" idx="1"/>
          </p:cNvCxnSpPr>
          <p:nvPr/>
        </p:nvCxnSpPr>
        <p:spPr>
          <a:xfrm rot="10800000" flipV="1">
            <a:off x="8993081" y="4227254"/>
            <a:ext cx="549752" cy="904038"/>
          </a:xfrm>
          <a:prstGeom prst="curved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8" name="Espace réservé du texte 8">
            <a:extLst>
              <a:ext uri="{FF2B5EF4-FFF2-40B4-BE49-F238E27FC236}">
                <a16:creationId xmlns:a16="http://schemas.microsoft.com/office/drawing/2014/main" id="{90C26FD8-5215-4EAE-B885-25A8C262344D}"/>
              </a:ext>
            </a:extLst>
          </p:cNvPr>
          <p:cNvSpPr txBox="1">
            <a:spLocks/>
          </p:cNvSpPr>
          <p:nvPr/>
        </p:nvSpPr>
        <p:spPr>
          <a:xfrm>
            <a:off x="7884203" y="5315010"/>
            <a:ext cx="3963120" cy="1339099"/>
          </a:xfrm>
          <a:prstGeom prst="rect">
            <a:avLst/>
          </a:prstGeom>
          <a:ln>
            <a:solidFill>
              <a:schemeClr val="tx1"/>
            </a:solid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spcBef>
                <a:spcPts val="600"/>
              </a:spcBef>
              <a:buNone/>
            </a:pPr>
            <a:r>
              <a:rPr lang="fr-FR" sz="900">
                <a:latin typeface="Marianne" panose="02000000000000000000" pitchFamily="2" charset="0"/>
              </a:rPr>
              <a:t>Dans le volet gauche apparaissent les établissements visibles sur la cartographie. </a:t>
            </a:r>
          </a:p>
          <a:p>
            <a:pPr marL="0" indent="0" algn="just">
              <a:lnSpc>
                <a:spcPts val="1500"/>
              </a:lnSpc>
              <a:spcBef>
                <a:spcPts val="600"/>
              </a:spcBef>
              <a:buNone/>
            </a:pPr>
            <a:r>
              <a:rPr lang="fr-FR" sz="900">
                <a:latin typeface="Marianne" panose="02000000000000000000" pitchFamily="2" charset="0"/>
              </a:rPr>
              <a:t>Au clic sur le pictogramme d’un établissement, celui-ci apparaît au centre et  </a:t>
            </a:r>
            <a:r>
              <a:rPr lang="fr-FR" sz="900">
                <a:highlight>
                  <a:srgbClr val="83A47D"/>
                </a:highlight>
                <a:latin typeface="Marianne" panose="02000000000000000000" pitchFamily="2" charset="0"/>
              </a:rPr>
              <a:t>en vert</a:t>
            </a:r>
            <a:r>
              <a:rPr lang="fr-FR" sz="900">
                <a:latin typeface="Marianne" panose="02000000000000000000" pitchFamily="2" charset="0"/>
              </a:rPr>
              <a:t> dans cette liste. </a:t>
            </a:r>
          </a:p>
          <a:p>
            <a:pPr marL="0" indent="0" algn="just">
              <a:lnSpc>
                <a:spcPts val="1500"/>
              </a:lnSpc>
              <a:spcBef>
                <a:spcPts val="600"/>
              </a:spcBef>
              <a:buNone/>
            </a:pPr>
            <a:r>
              <a:rPr lang="fr-FR" sz="900">
                <a:latin typeface="Marianne" panose="02000000000000000000" pitchFamily="2" charset="0"/>
              </a:rPr>
              <a:t>Au survol d’un établissement dans cette liste, celui-ci est mis en évidence </a:t>
            </a:r>
            <a:r>
              <a:rPr lang="fr-FR" sz="900">
                <a:highlight>
                  <a:srgbClr val="83A47D"/>
                </a:highlight>
                <a:latin typeface="Marianne" panose="02000000000000000000" pitchFamily="2" charset="0"/>
              </a:rPr>
              <a:t>en vert</a:t>
            </a:r>
            <a:r>
              <a:rPr lang="fr-FR" sz="900">
                <a:latin typeface="Marianne" panose="02000000000000000000" pitchFamily="2" charset="0"/>
              </a:rPr>
              <a:t> et son pictogramme est grossi sur la cartographie. </a:t>
            </a:r>
          </a:p>
        </p:txBody>
      </p:sp>
      <p:sp>
        <p:nvSpPr>
          <p:cNvPr id="29" name="ZoneTexte 28">
            <a:extLst>
              <a:ext uri="{FF2B5EF4-FFF2-40B4-BE49-F238E27FC236}">
                <a16:creationId xmlns:a16="http://schemas.microsoft.com/office/drawing/2014/main" id="{5079E56F-A324-4FF7-AE3F-FAE278635DB0}"/>
              </a:ext>
            </a:extLst>
          </p:cNvPr>
          <p:cNvSpPr txBox="1"/>
          <p:nvPr/>
        </p:nvSpPr>
        <p:spPr>
          <a:xfrm>
            <a:off x="4118787" y="1161287"/>
            <a:ext cx="7206558" cy="649986"/>
          </a:xfrm>
          <a:prstGeom prst="rect">
            <a:avLst/>
          </a:prstGeom>
          <a:ln>
            <a:solidFill>
              <a:schemeClr val="tx1"/>
            </a:solidFill>
            <a:prstDash val="dash"/>
          </a:ln>
        </p:spPr>
        <p:txBody>
          <a:bodyPr anchor="ctr"/>
          <a:lstStyle>
            <a:defPPr>
              <a:defRPr lang="fr-FR"/>
            </a:defPPr>
            <a:lvl1pPr indent="0" algn="just">
              <a:lnSpc>
                <a:spcPts val="1500"/>
              </a:lnSpc>
              <a:spcBef>
                <a:spcPts val="600"/>
              </a:spcBef>
              <a:buFont typeface="Arial" panose="020B0604020202020204" pitchFamily="34" charset="0"/>
              <a:buNone/>
              <a:defRPr sz="900">
                <a:latin typeface="Marianne"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La navigation ainsi que les modalités d’utilisation des différents filtres et barres de recherche sont similaires à la cartographie des lieux d’activités. Pour davantage d’informations, </a:t>
            </a:r>
            <a:r>
              <a:rPr lang="fr-FR" b="1" u="sng" dirty="0"/>
              <a:t>merci de vous référer à la section dédiée à la cartographie des lieux d’activités. </a:t>
            </a:r>
          </a:p>
        </p:txBody>
      </p:sp>
      <p:sp>
        <p:nvSpPr>
          <p:cNvPr id="32" name="Espace réservé du texte 8">
            <a:extLst>
              <a:ext uri="{FF2B5EF4-FFF2-40B4-BE49-F238E27FC236}">
                <a16:creationId xmlns:a16="http://schemas.microsoft.com/office/drawing/2014/main" id="{26B65E36-C17A-47ED-9E8B-BC6DE0C8847E}"/>
              </a:ext>
            </a:extLst>
          </p:cNvPr>
          <p:cNvSpPr txBox="1">
            <a:spLocks/>
          </p:cNvSpPr>
          <p:nvPr/>
        </p:nvSpPr>
        <p:spPr>
          <a:xfrm>
            <a:off x="4372264" y="5327300"/>
            <a:ext cx="3447431" cy="1339099"/>
          </a:xfrm>
          <a:prstGeom prst="rect">
            <a:avLst/>
          </a:prstGeom>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900">
                <a:latin typeface="Marianne" panose="02000000000000000000" pitchFamily="2" charset="0"/>
              </a:rPr>
              <a:t>La barre de recherche d’une activité permet d’afficher les établissements dans lesquels l’activité recherchée est implantée. Pour l’utiliser, il suffit de renseigner tout ou partie soit, du grand domaine ou du domaine professionnel (activité travail), ou alors de l’intitulé de formation (activité formation). Après saisie, cliquez sur  / pour activer le filtrage.</a:t>
            </a:r>
          </a:p>
        </p:txBody>
      </p:sp>
      <p:pic>
        <p:nvPicPr>
          <p:cNvPr id="33" name="Image 32">
            <a:extLst>
              <a:ext uri="{FF2B5EF4-FFF2-40B4-BE49-F238E27FC236}">
                <a16:creationId xmlns:a16="http://schemas.microsoft.com/office/drawing/2014/main" id="{0FEBF5B4-EECC-45E3-BF58-441AF6618C59}"/>
              </a:ext>
            </a:extLst>
          </p:cNvPr>
          <p:cNvPicPr>
            <a:picLocks noChangeAspect="1"/>
          </p:cNvPicPr>
          <p:nvPr/>
        </p:nvPicPr>
        <p:blipFill>
          <a:blip r:embed="rId8"/>
          <a:stretch>
            <a:fillRect/>
          </a:stretch>
        </p:blipFill>
        <p:spPr>
          <a:xfrm>
            <a:off x="7612160" y="6339077"/>
            <a:ext cx="198482" cy="198482"/>
          </a:xfrm>
          <a:prstGeom prst="rect">
            <a:avLst/>
          </a:prstGeom>
        </p:spPr>
      </p:pic>
    </p:spTree>
    <p:extLst>
      <p:ext uri="{BB962C8B-B14F-4D97-AF65-F5344CB8AC3E}">
        <p14:creationId xmlns:p14="http://schemas.microsoft.com/office/powerpoint/2010/main" val="197044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F3B237"/>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Présentation du dispositif de formation au niveau national</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150" name="Espace réservé du numéro de diapositive 1">
            <a:extLst>
              <a:ext uri="{FF2B5EF4-FFF2-40B4-BE49-F238E27FC236}">
                <a16:creationId xmlns:a16="http://schemas.microsoft.com/office/drawing/2014/main" id="{69463142-19D2-4991-8E39-7FAE99ABC828}"/>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33" name="Flèche : chevron 32">
            <a:extLst>
              <a:ext uri="{FF2B5EF4-FFF2-40B4-BE49-F238E27FC236}">
                <a16:creationId xmlns:a16="http://schemas.microsoft.com/office/drawing/2014/main" id="{C20CFA5B-B713-4CD1-88F7-59DC763A11DD}"/>
              </a:ext>
            </a:extLst>
          </p:cNvPr>
          <p:cNvSpPr/>
          <p:nvPr/>
        </p:nvSpPr>
        <p:spPr>
          <a:xfrm>
            <a:off x="1918830" y="3175701"/>
            <a:ext cx="10064581" cy="266031"/>
          </a:xfrm>
          <a:prstGeom prst="chevron">
            <a:avLst/>
          </a:prstGeom>
          <a:solidFill>
            <a:srgbClr val="4C4F56">
              <a:lumMod val="20000"/>
              <a:lumOff val="80000"/>
            </a:srgbClr>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4C4F56"/>
                </a:solidFill>
                <a:effectLst/>
                <a:uLnTx/>
                <a:uFillTx/>
                <a:latin typeface="Marianne"/>
                <a:ea typeface="+mn-ea"/>
                <a:cs typeface="+mn-cs"/>
              </a:rPr>
              <a:t>2022</a:t>
            </a:r>
          </a:p>
        </p:txBody>
      </p:sp>
      <p:sp>
        <p:nvSpPr>
          <p:cNvPr id="34" name="Rectangle : coins arrondis 33">
            <a:extLst>
              <a:ext uri="{FF2B5EF4-FFF2-40B4-BE49-F238E27FC236}">
                <a16:creationId xmlns:a16="http://schemas.microsoft.com/office/drawing/2014/main" id="{C615C16C-9799-4016-9CDF-269F79AFB5DA}"/>
              </a:ext>
            </a:extLst>
          </p:cNvPr>
          <p:cNvSpPr/>
          <p:nvPr/>
        </p:nvSpPr>
        <p:spPr>
          <a:xfrm>
            <a:off x="673056"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Décembre</a:t>
            </a:r>
            <a:endParaRPr lang="fr-FR" sz="1000" kern="0">
              <a:solidFill>
                <a:srgbClr val="000000"/>
              </a:solidFill>
              <a:latin typeface="Marianne"/>
            </a:endParaRPr>
          </a:p>
        </p:txBody>
      </p:sp>
      <p:sp>
        <p:nvSpPr>
          <p:cNvPr id="35" name="Rectangle : coins arrondis 34">
            <a:extLst>
              <a:ext uri="{FF2B5EF4-FFF2-40B4-BE49-F238E27FC236}">
                <a16:creationId xmlns:a16="http://schemas.microsoft.com/office/drawing/2014/main" id="{F5550BB9-B746-40BE-9567-4AC5095D4B28}"/>
              </a:ext>
            </a:extLst>
          </p:cNvPr>
          <p:cNvSpPr/>
          <p:nvPr/>
        </p:nvSpPr>
        <p:spPr>
          <a:xfrm>
            <a:off x="1918830"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03/01</a:t>
            </a:r>
            <a:endParaRPr lang="fr-FR" sz="1000" kern="0">
              <a:solidFill>
                <a:srgbClr val="000000"/>
              </a:solidFill>
              <a:latin typeface="Marianne"/>
            </a:endParaRPr>
          </a:p>
        </p:txBody>
      </p:sp>
      <p:sp>
        <p:nvSpPr>
          <p:cNvPr id="36" name="Rectangle : coins arrondis 35">
            <a:extLst>
              <a:ext uri="{FF2B5EF4-FFF2-40B4-BE49-F238E27FC236}">
                <a16:creationId xmlns:a16="http://schemas.microsoft.com/office/drawing/2014/main" id="{B01697A0-A20A-4E44-8855-6E46C4FE92B4}"/>
              </a:ext>
            </a:extLst>
          </p:cNvPr>
          <p:cNvSpPr/>
          <p:nvPr/>
        </p:nvSpPr>
        <p:spPr>
          <a:xfrm>
            <a:off x="3164604"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17/01</a:t>
            </a:r>
            <a:endParaRPr lang="fr-FR" sz="1000" kern="0">
              <a:solidFill>
                <a:srgbClr val="000000"/>
              </a:solidFill>
              <a:latin typeface="Marianne"/>
            </a:endParaRPr>
          </a:p>
        </p:txBody>
      </p:sp>
      <p:sp>
        <p:nvSpPr>
          <p:cNvPr id="37" name="Rectangle : coins arrondis 36">
            <a:extLst>
              <a:ext uri="{FF2B5EF4-FFF2-40B4-BE49-F238E27FC236}">
                <a16:creationId xmlns:a16="http://schemas.microsoft.com/office/drawing/2014/main" id="{FFC9C894-A454-488E-BC11-D12C996AC431}"/>
              </a:ext>
            </a:extLst>
          </p:cNvPr>
          <p:cNvSpPr/>
          <p:nvPr/>
        </p:nvSpPr>
        <p:spPr>
          <a:xfrm>
            <a:off x="4410378"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24/01</a:t>
            </a:r>
            <a:endParaRPr lang="fr-FR" sz="1000" kern="0">
              <a:solidFill>
                <a:srgbClr val="000000"/>
              </a:solidFill>
              <a:latin typeface="Marianne"/>
            </a:endParaRPr>
          </a:p>
        </p:txBody>
      </p:sp>
      <p:sp>
        <p:nvSpPr>
          <p:cNvPr id="38" name="Rectangle : coins arrondis 37">
            <a:extLst>
              <a:ext uri="{FF2B5EF4-FFF2-40B4-BE49-F238E27FC236}">
                <a16:creationId xmlns:a16="http://schemas.microsoft.com/office/drawing/2014/main" id="{B91CB8D6-EA7B-46D1-90E9-6B6551BB18E5}"/>
              </a:ext>
            </a:extLst>
          </p:cNvPr>
          <p:cNvSpPr/>
          <p:nvPr/>
        </p:nvSpPr>
        <p:spPr>
          <a:xfrm>
            <a:off x="5656152"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31/01</a:t>
            </a:r>
            <a:endParaRPr lang="fr-FR" sz="1000" kern="0">
              <a:solidFill>
                <a:srgbClr val="000000"/>
              </a:solidFill>
              <a:latin typeface="Marianne"/>
            </a:endParaRPr>
          </a:p>
        </p:txBody>
      </p:sp>
      <p:sp>
        <p:nvSpPr>
          <p:cNvPr id="39" name="Rectangle : coins arrondis 38">
            <a:extLst>
              <a:ext uri="{FF2B5EF4-FFF2-40B4-BE49-F238E27FC236}">
                <a16:creationId xmlns:a16="http://schemas.microsoft.com/office/drawing/2014/main" id="{E0D42118-61F4-457A-8BED-407E4F6086E6}"/>
              </a:ext>
            </a:extLst>
          </p:cNvPr>
          <p:cNvSpPr/>
          <p:nvPr/>
        </p:nvSpPr>
        <p:spPr>
          <a:xfrm>
            <a:off x="6901926"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07/02</a:t>
            </a:r>
            <a:endParaRPr lang="fr-FR" sz="1000" kern="0">
              <a:solidFill>
                <a:srgbClr val="000000"/>
              </a:solidFill>
              <a:latin typeface="Marianne"/>
            </a:endParaRPr>
          </a:p>
        </p:txBody>
      </p:sp>
      <p:sp>
        <p:nvSpPr>
          <p:cNvPr id="40" name="Rectangle : coins arrondis 39">
            <a:extLst>
              <a:ext uri="{FF2B5EF4-FFF2-40B4-BE49-F238E27FC236}">
                <a16:creationId xmlns:a16="http://schemas.microsoft.com/office/drawing/2014/main" id="{C52CD2D7-5CC0-4ECA-AAAD-F96DE646D46A}"/>
              </a:ext>
            </a:extLst>
          </p:cNvPr>
          <p:cNvSpPr/>
          <p:nvPr/>
        </p:nvSpPr>
        <p:spPr>
          <a:xfrm>
            <a:off x="8147700"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14/02</a:t>
            </a:r>
            <a:endParaRPr lang="fr-FR" sz="1000" kern="0">
              <a:solidFill>
                <a:srgbClr val="000000"/>
              </a:solidFill>
              <a:latin typeface="Marianne"/>
            </a:endParaRPr>
          </a:p>
        </p:txBody>
      </p:sp>
      <p:sp>
        <p:nvSpPr>
          <p:cNvPr id="41" name="Rectangle : coins arrondis 40">
            <a:extLst>
              <a:ext uri="{FF2B5EF4-FFF2-40B4-BE49-F238E27FC236}">
                <a16:creationId xmlns:a16="http://schemas.microsoft.com/office/drawing/2014/main" id="{488AEA19-3C12-4E12-ADDC-33B521C8B310}"/>
              </a:ext>
            </a:extLst>
          </p:cNvPr>
          <p:cNvSpPr/>
          <p:nvPr/>
        </p:nvSpPr>
        <p:spPr>
          <a:xfrm>
            <a:off x="9393474"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21/02</a:t>
            </a:r>
            <a:endParaRPr lang="fr-FR" sz="1000" kern="0">
              <a:solidFill>
                <a:srgbClr val="000000"/>
              </a:solidFill>
              <a:latin typeface="Marianne"/>
            </a:endParaRPr>
          </a:p>
        </p:txBody>
      </p:sp>
      <p:sp>
        <p:nvSpPr>
          <p:cNvPr id="42" name="Rectangle : coins arrondis 41">
            <a:extLst>
              <a:ext uri="{FF2B5EF4-FFF2-40B4-BE49-F238E27FC236}">
                <a16:creationId xmlns:a16="http://schemas.microsoft.com/office/drawing/2014/main" id="{EB76DBAD-8014-4112-8C07-3B8A93FEA87E}"/>
              </a:ext>
            </a:extLst>
          </p:cNvPr>
          <p:cNvSpPr/>
          <p:nvPr/>
        </p:nvSpPr>
        <p:spPr>
          <a:xfrm>
            <a:off x="10639251" y="3477957"/>
            <a:ext cx="1186832" cy="244108"/>
          </a:xfrm>
          <a:prstGeom prst="roundRect">
            <a:avLst/>
          </a:prstGeom>
          <a:solidFill>
            <a:sysClr val="window" lastClr="FFFFFF">
              <a:lumMod val="95000"/>
            </a:sys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r>
              <a:rPr lang="fr-FR" sz="1000" b="1" kern="0">
                <a:solidFill>
                  <a:srgbClr val="000000"/>
                </a:solidFill>
                <a:latin typeface="Marianne"/>
              </a:rPr>
              <a:t>28/02</a:t>
            </a:r>
            <a:endParaRPr lang="fr-FR" sz="1000" kern="0">
              <a:solidFill>
                <a:srgbClr val="000000"/>
              </a:solidFill>
              <a:latin typeface="Marianne"/>
            </a:endParaRPr>
          </a:p>
        </p:txBody>
      </p:sp>
      <p:sp>
        <p:nvSpPr>
          <p:cNvPr id="46" name="Flèche : chevron 45">
            <a:extLst>
              <a:ext uri="{FF2B5EF4-FFF2-40B4-BE49-F238E27FC236}">
                <a16:creationId xmlns:a16="http://schemas.microsoft.com/office/drawing/2014/main" id="{6817AE96-F34D-4663-AB81-73608BDB33A5}"/>
              </a:ext>
            </a:extLst>
          </p:cNvPr>
          <p:cNvSpPr/>
          <p:nvPr/>
        </p:nvSpPr>
        <p:spPr>
          <a:xfrm>
            <a:off x="606379" y="3175700"/>
            <a:ext cx="1404000" cy="266031"/>
          </a:xfrm>
          <a:prstGeom prst="chevron">
            <a:avLst/>
          </a:prstGeom>
          <a:solidFill>
            <a:srgbClr val="4C4F56">
              <a:lumMod val="20000"/>
              <a:lumOff val="80000"/>
            </a:srgbClr>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4C4F56"/>
                </a:solidFill>
                <a:effectLst/>
                <a:uLnTx/>
                <a:uFillTx/>
                <a:latin typeface="Marianne"/>
                <a:ea typeface="+mn-ea"/>
                <a:cs typeface="+mn-cs"/>
              </a:rPr>
              <a:t>2021</a:t>
            </a:r>
          </a:p>
        </p:txBody>
      </p:sp>
      <p:sp>
        <p:nvSpPr>
          <p:cNvPr id="47" name="Rectangle 46">
            <a:extLst>
              <a:ext uri="{FF2B5EF4-FFF2-40B4-BE49-F238E27FC236}">
                <a16:creationId xmlns:a16="http://schemas.microsoft.com/office/drawing/2014/main" id="{CFEB378A-7E44-4677-97B1-FCBDB4F41E9D}"/>
              </a:ext>
            </a:extLst>
          </p:cNvPr>
          <p:cNvSpPr/>
          <p:nvPr/>
        </p:nvSpPr>
        <p:spPr>
          <a:xfrm>
            <a:off x="600106" y="3760729"/>
            <a:ext cx="11377031" cy="1749675"/>
          </a:xfrm>
          <a:prstGeom prst="rect">
            <a:avLst/>
          </a:prstGeom>
          <a:solidFill>
            <a:srgbClr val="D4E0D2">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360B4666-E5DB-4547-A476-78589C79DF70}"/>
              </a:ext>
            </a:extLst>
          </p:cNvPr>
          <p:cNvSpPr/>
          <p:nvPr/>
        </p:nvSpPr>
        <p:spPr>
          <a:xfrm rot="16200000">
            <a:off x="-485382" y="4454701"/>
            <a:ext cx="1749677" cy="361731"/>
          </a:xfrm>
          <a:prstGeom prst="rect">
            <a:avLst/>
          </a:prstGeom>
          <a:solidFill>
            <a:srgbClr val="83A47D"/>
          </a:solid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a:ln>
                  <a:noFill/>
                </a:ln>
                <a:solidFill>
                  <a:schemeClr val="bg1"/>
                </a:solidFill>
                <a:effectLst/>
                <a:uLnTx/>
                <a:uFillTx/>
                <a:latin typeface="Marianne"/>
                <a:ea typeface="+mn-ea"/>
                <a:cs typeface="+mn-cs"/>
              </a:rPr>
              <a:t>RLT / RLFP / OATF </a:t>
            </a:r>
          </a:p>
        </p:txBody>
      </p:sp>
      <p:sp>
        <p:nvSpPr>
          <p:cNvPr id="53" name="Rectangle 52">
            <a:extLst>
              <a:ext uri="{FF2B5EF4-FFF2-40B4-BE49-F238E27FC236}">
                <a16:creationId xmlns:a16="http://schemas.microsoft.com/office/drawing/2014/main" id="{64543945-1820-43EB-ACBD-45CB2012E7B3}"/>
              </a:ext>
            </a:extLst>
          </p:cNvPr>
          <p:cNvSpPr/>
          <p:nvPr/>
        </p:nvSpPr>
        <p:spPr>
          <a:xfrm>
            <a:off x="600106" y="5552790"/>
            <a:ext cx="11377031" cy="1017934"/>
          </a:xfrm>
          <a:prstGeom prst="rect">
            <a:avLst/>
          </a:prstGeom>
          <a:solidFill>
            <a:srgbClr val="4F4F59">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BACAF7F2-7B06-4D2B-9A0E-089B3C87E943}"/>
              </a:ext>
            </a:extLst>
          </p:cNvPr>
          <p:cNvSpPr/>
          <p:nvPr/>
        </p:nvSpPr>
        <p:spPr>
          <a:xfrm rot="16200000">
            <a:off x="-119510" y="5880892"/>
            <a:ext cx="1017934" cy="361731"/>
          </a:xfrm>
          <a:prstGeom prst="rect">
            <a:avLst/>
          </a:prstGeom>
          <a:solidFill>
            <a:srgbClr val="4F4F59"/>
          </a:solid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a:ln>
                  <a:noFill/>
                </a:ln>
                <a:solidFill>
                  <a:schemeClr val="bg1"/>
                </a:solidFill>
                <a:effectLst/>
                <a:uLnTx/>
                <a:uFillTx/>
                <a:latin typeface="Marianne"/>
                <a:ea typeface="+mn-ea"/>
                <a:cs typeface="+mn-cs"/>
              </a:rPr>
              <a:t>R2IP / DSI</a:t>
            </a:r>
          </a:p>
        </p:txBody>
      </p:sp>
      <p:grpSp>
        <p:nvGrpSpPr>
          <p:cNvPr id="2" name="Groupe 1">
            <a:extLst>
              <a:ext uri="{FF2B5EF4-FFF2-40B4-BE49-F238E27FC236}">
                <a16:creationId xmlns:a16="http://schemas.microsoft.com/office/drawing/2014/main" id="{6EC372AA-B9F4-4585-984A-AC4EFD41A99B}"/>
              </a:ext>
            </a:extLst>
          </p:cNvPr>
          <p:cNvGrpSpPr/>
          <p:nvPr/>
        </p:nvGrpSpPr>
        <p:grpSpPr>
          <a:xfrm>
            <a:off x="4410378" y="5665757"/>
            <a:ext cx="5106550" cy="792000"/>
            <a:chOff x="4410378" y="5636417"/>
            <a:chExt cx="5106550" cy="792000"/>
          </a:xfrm>
        </p:grpSpPr>
        <p:sp>
          <p:nvSpPr>
            <p:cNvPr id="62" name="Flèche : pentagone 61">
              <a:extLst>
                <a:ext uri="{FF2B5EF4-FFF2-40B4-BE49-F238E27FC236}">
                  <a16:creationId xmlns:a16="http://schemas.microsoft.com/office/drawing/2014/main" id="{B69682C8-43F7-499F-88F3-883A0047A758}"/>
                </a:ext>
              </a:extLst>
            </p:cNvPr>
            <p:cNvSpPr/>
            <p:nvPr/>
          </p:nvSpPr>
          <p:spPr>
            <a:xfrm>
              <a:off x="4410378" y="5636417"/>
              <a:ext cx="5106550" cy="792000"/>
            </a:xfrm>
            <a:prstGeom prst="homePlate">
              <a:avLst>
                <a:gd name="adj" fmla="val 38978"/>
              </a:avLst>
            </a:prstGeom>
            <a:solidFill>
              <a:srgbClr val="4F4F59">
                <a:alpha val="67000"/>
              </a:srgbClr>
            </a:solidFill>
            <a:ln w="9525" cap="flat" cmpd="sng" algn="ctr">
              <a:noFill/>
              <a:prstDash val="solid"/>
            </a:ln>
            <a:effectLst/>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400"/>
                </a:spcAft>
                <a:buClrTx/>
                <a:buSzTx/>
                <a:buFontTx/>
                <a:buNone/>
                <a:tabLst/>
                <a:defRPr/>
              </a:pPr>
              <a:r>
                <a:rPr lang="fr-FR" sz="800" b="1" kern="0">
                  <a:solidFill>
                    <a:schemeClr val="bg1"/>
                  </a:solidFill>
                  <a:latin typeface="Marianne"/>
                </a:rPr>
                <a:t>Formation applicative dans le cadre de l’ouverture des accès à IPRO360° et au déploiement de la cartographie des activités de travail pénitentiaire et de formation professionnelle</a:t>
              </a:r>
              <a:endParaRPr kumimoji="0" lang="fr-FR" sz="800" b="1" i="0" u="none" strike="noStrike" kern="0" cap="none" spc="0" normalizeH="0" baseline="0" noProof="0">
                <a:ln>
                  <a:noFill/>
                </a:ln>
                <a:solidFill>
                  <a:schemeClr val="bg1"/>
                </a:solidFill>
                <a:effectLst/>
                <a:uLnTx/>
                <a:uFillTx/>
                <a:latin typeface="Marianne"/>
                <a:ea typeface="+mn-ea"/>
                <a:cs typeface="+mn-cs"/>
              </a:endParaRPr>
            </a:p>
          </p:txBody>
        </p:sp>
        <p:sp>
          <p:nvSpPr>
            <p:cNvPr id="64" name="Rectangle 63">
              <a:extLst>
                <a:ext uri="{FF2B5EF4-FFF2-40B4-BE49-F238E27FC236}">
                  <a16:creationId xmlns:a16="http://schemas.microsoft.com/office/drawing/2014/main" id="{15DA27A6-656E-4DC1-BA85-F61357792F43}"/>
                </a:ext>
              </a:extLst>
            </p:cNvPr>
            <p:cNvSpPr/>
            <p:nvPr/>
          </p:nvSpPr>
          <p:spPr>
            <a:xfrm>
              <a:off x="5709568" y="6012921"/>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DISP </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Marseille / Lyon</a:t>
              </a:r>
            </a:p>
            <a:p>
              <a:pPr algn="ctr" defTabSz="1219170">
                <a:defRPr/>
              </a:pPr>
              <a:r>
                <a:rPr lang="fr-FR" sz="600" kern="0">
                  <a:latin typeface="Marianne"/>
                </a:rPr>
                <a:t>Dijon / Strasbourg</a:t>
              </a:r>
            </a:p>
          </p:txBody>
        </p:sp>
        <p:sp>
          <p:nvSpPr>
            <p:cNvPr id="65" name="Rectangle 64">
              <a:extLst>
                <a:ext uri="{FF2B5EF4-FFF2-40B4-BE49-F238E27FC236}">
                  <a16:creationId xmlns:a16="http://schemas.microsoft.com/office/drawing/2014/main" id="{5AC8AE59-5F8E-458E-9B74-D5DBEE222B5B}"/>
                </a:ext>
              </a:extLst>
            </p:cNvPr>
            <p:cNvSpPr/>
            <p:nvPr/>
          </p:nvSpPr>
          <p:spPr>
            <a:xfrm>
              <a:off x="6955342" y="6012921"/>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DISP </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Toulouse / Bordeaux</a:t>
              </a:r>
            </a:p>
          </p:txBody>
        </p:sp>
        <p:sp>
          <p:nvSpPr>
            <p:cNvPr id="66" name="Rectangle 65">
              <a:extLst>
                <a:ext uri="{FF2B5EF4-FFF2-40B4-BE49-F238E27FC236}">
                  <a16:creationId xmlns:a16="http://schemas.microsoft.com/office/drawing/2014/main" id="{E9BBA4B3-208A-4CC6-9175-8C08A36B230B}"/>
                </a:ext>
              </a:extLst>
            </p:cNvPr>
            <p:cNvSpPr/>
            <p:nvPr/>
          </p:nvSpPr>
          <p:spPr>
            <a:xfrm>
              <a:off x="8102930" y="6013561"/>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DISP </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MOM / Paris</a:t>
              </a:r>
            </a:p>
          </p:txBody>
        </p:sp>
        <p:sp>
          <p:nvSpPr>
            <p:cNvPr id="67" name="Rectangle 66">
              <a:extLst>
                <a:ext uri="{FF2B5EF4-FFF2-40B4-BE49-F238E27FC236}">
                  <a16:creationId xmlns:a16="http://schemas.microsoft.com/office/drawing/2014/main" id="{9CF47B10-43E6-4FED-80F0-8F69BF450B37}"/>
                </a:ext>
              </a:extLst>
            </p:cNvPr>
            <p:cNvSpPr/>
            <p:nvPr/>
          </p:nvSpPr>
          <p:spPr>
            <a:xfrm>
              <a:off x="4454538" y="6012921"/>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DISP </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Rennes / Lille</a:t>
              </a:r>
            </a:p>
          </p:txBody>
        </p:sp>
      </p:grpSp>
      <p:sp>
        <p:nvSpPr>
          <p:cNvPr id="57" name="Flèche : pentagone 56">
            <a:extLst>
              <a:ext uri="{FF2B5EF4-FFF2-40B4-BE49-F238E27FC236}">
                <a16:creationId xmlns:a16="http://schemas.microsoft.com/office/drawing/2014/main" id="{5895AFE4-5E09-4DB8-A7D5-5DDF0746CD08}"/>
              </a:ext>
            </a:extLst>
          </p:cNvPr>
          <p:cNvSpPr/>
          <p:nvPr/>
        </p:nvSpPr>
        <p:spPr>
          <a:xfrm>
            <a:off x="766408" y="3858105"/>
            <a:ext cx="5106550" cy="754288"/>
          </a:xfrm>
          <a:prstGeom prst="homePlate">
            <a:avLst>
              <a:gd name="adj" fmla="val 38978"/>
            </a:avLst>
          </a:prstGeom>
          <a:solidFill>
            <a:srgbClr val="83A47D">
              <a:alpha val="67000"/>
            </a:srgbClr>
          </a:solidFill>
          <a:ln w="9525" cap="flat" cmpd="sng" algn="ctr">
            <a:noFill/>
            <a:prstDash val="solid"/>
          </a:ln>
          <a:effectLst/>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400"/>
              </a:spcAft>
              <a:buClrTx/>
              <a:buSzTx/>
              <a:buFontTx/>
              <a:buNone/>
              <a:tabLst/>
              <a:defRPr/>
            </a:pPr>
            <a:r>
              <a:rPr lang="fr-FR" sz="800" b="1" kern="0">
                <a:latin typeface="Marianne"/>
              </a:rPr>
              <a:t>Formation métier commune « nouvelle réforme – IPRO360° - Octave » dans le cadre des journées travail organisées dans les DISP</a:t>
            </a:r>
            <a:endParaRPr kumimoji="0" lang="fr-FR" sz="800" b="1" i="0" u="none" strike="noStrike" kern="0" cap="none" spc="0" normalizeH="0" baseline="0" noProof="0">
              <a:ln>
                <a:noFill/>
              </a:ln>
              <a:effectLst/>
              <a:uLnTx/>
              <a:uFillTx/>
              <a:latin typeface="Marianne"/>
              <a:ea typeface="+mn-ea"/>
              <a:cs typeface="+mn-cs"/>
            </a:endParaRPr>
          </a:p>
        </p:txBody>
      </p:sp>
      <p:sp>
        <p:nvSpPr>
          <p:cNvPr id="58" name="Rectangle 57">
            <a:extLst>
              <a:ext uri="{FF2B5EF4-FFF2-40B4-BE49-F238E27FC236}">
                <a16:creationId xmlns:a16="http://schemas.microsoft.com/office/drawing/2014/main" id="{E20FA70A-3B38-4594-996F-0CF130B6693A}"/>
              </a:ext>
            </a:extLst>
          </p:cNvPr>
          <p:cNvSpPr/>
          <p:nvPr/>
        </p:nvSpPr>
        <p:spPr>
          <a:xfrm>
            <a:off x="814033" y="4241466"/>
            <a:ext cx="325000" cy="300100"/>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Dijon</a:t>
            </a:r>
            <a:endParaRPr kumimoji="0" lang="fr-FR" sz="600" i="0" u="none" strike="noStrike" kern="0" cap="none" spc="0" normalizeH="0" baseline="0" noProof="0">
              <a:ln>
                <a:noFill/>
              </a:ln>
              <a:effectLst/>
              <a:uLnTx/>
              <a:uFillTx/>
              <a:latin typeface="Marianne"/>
              <a:ea typeface="+mn-ea"/>
              <a:cs typeface="+mn-cs"/>
            </a:endParaRPr>
          </a:p>
        </p:txBody>
      </p:sp>
      <p:sp>
        <p:nvSpPr>
          <p:cNvPr id="59" name="Rectangle 58">
            <a:extLst>
              <a:ext uri="{FF2B5EF4-FFF2-40B4-BE49-F238E27FC236}">
                <a16:creationId xmlns:a16="http://schemas.microsoft.com/office/drawing/2014/main" id="{46E0BECB-8D17-4FBC-95AB-9D23C7AC5ACD}"/>
              </a:ext>
            </a:extLst>
          </p:cNvPr>
          <p:cNvSpPr/>
          <p:nvPr/>
        </p:nvSpPr>
        <p:spPr>
          <a:xfrm>
            <a:off x="1972246" y="4235249"/>
            <a:ext cx="1080000" cy="300100"/>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MSPMOM 1</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Rennes</a:t>
            </a:r>
          </a:p>
        </p:txBody>
      </p:sp>
      <p:sp>
        <p:nvSpPr>
          <p:cNvPr id="60" name="Rectangle 59">
            <a:extLst>
              <a:ext uri="{FF2B5EF4-FFF2-40B4-BE49-F238E27FC236}">
                <a16:creationId xmlns:a16="http://schemas.microsoft.com/office/drawing/2014/main" id="{B0DB564C-9810-4903-B9B0-7A0D97402AEB}"/>
              </a:ext>
            </a:extLst>
          </p:cNvPr>
          <p:cNvSpPr/>
          <p:nvPr/>
        </p:nvSpPr>
        <p:spPr>
          <a:xfrm>
            <a:off x="3215603" y="4235249"/>
            <a:ext cx="1080000" cy="300100"/>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MSPMOM 2 / Marseille</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Strasbourg / Lyon</a:t>
            </a:r>
          </a:p>
        </p:txBody>
      </p:sp>
      <p:sp>
        <p:nvSpPr>
          <p:cNvPr id="61" name="Rectangle 60">
            <a:extLst>
              <a:ext uri="{FF2B5EF4-FFF2-40B4-BE49-F238E27FC236}">
                <a16:creationId xmlns:a16="http://schemas.microsoft.com/office/drawing/2014/main" id="{5F6C7183-14D7-4174-82CF-91EC072B3EB3}"/>
              </a:ext>
            </a:extLst>
          </p:cNvPr>
          <p:cNvSpPr/>
          <p:nvPr/>
        </p:nvSpPr>
        <p:spPr>
          <a:xfrm>
            <a:off x="4458960" y="4235249"/>
            <a:ext cx="1080000" cy="300100"/>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Paris / Bordeaux / Toulouse</a:t>
            </a:r>
          </a:p>
        </p:txBody>
      </p:sp>
      <p:sp>
        <p:nvSpPr>
          <p:cNvPr id="73" name="Flèche : pentagone 72">
            <a:extLst>
              <a:ext uri="{FF2B5EF4-FFF2-40B4-BE49-F238E27FC236}">
                <a16:creationId xmlns:a16="http://schemas.microsoft.com/office/drawing/2014/main" id="{D7B70A00-0710-4D15-A4C2-2136AFA443D4}"/>
              </a:ext>
            </a:extLst>
          </p:cNvPr>
          <p:cNvSpPr/>
          <p:nvPr/>
        </p:nvSpPr>
        <p:spPr>
          <a:xfrm>
            <a:off x="4410378" y="4621028"/>
            <a:ext cx="5106550" cy="792000"/>
          </a:xfrm>
          <a:prstGeom prst="homePlate">
            <a:avLst>
              <a:gd name="adj" fmla="val 38978"/>
            </a:avLst>
          </a:prstGeom>
          <a:solidFill>
            <a:srgbClr val="4F4F59">
              <a:alpha val="67000"/>
            </a:srgbClr>
          </a:solidFill>
          <a:ln w="9525" cap="flat" cmpd="sng" algn="ctr">
            <a:noFill/>
            <a:prstDash val="solid"/>
          </a:ln>
          <a:effectLst/>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400"/>
              </a:spcAft>
              <a:buClrTx/>
              <a:buSzTx/>
              <a:buFontTx/>
              <a:buNone/>
              <a:tabLst/>
              <a:defRPr/>
            </a:pPr>
            <a:r>
              <a:rPr lang="fr-FR" sz="800" b="1" kern="0">
                <a:solidFill>
                  <a:schemeClr val="bg1"/>
                </a:solidFill>
                <a:latin typeface="Marianne"/>
              </a:rPr>
              <a:t>Formation applicative dans le cadre de l’ouverture des accès à IPRO360° et au déploiement de la cartographie des activités de travail pénitentiaire et de formation professionnelle</a:t>
            </a:r>
            <a:endParaRPr kumimoji="0" lang="fr-FR" sz="800" b="1" i="0" u="none" strike="noStrike" kern="0" cap="none" spc="0" normalizeH="0" baseline="0" noProof="0">
              <a:ln>
                <a:noFill/>
              </a:ln>
              <a:solidFill>
                <a:schemeClr val="bg1"/>
              </a:solidFill>
              <a:effectLst/>
              <a:uLnTx/>
              <a:uFillTx/>
              <a:latin typeface="Marianne"/>
              <a:ea typeface="+mn-ea"/>
              <a:cs typeface="+mn-cs"/>
            </a:endParaRPr>
          </a:p>
        </p:txBody>
      </p:sp>
      <p:sp>
        <p:nvSpPr>
          <p:cNvPr id="74" name="Rectangle 73">
            <a:extLst>
              <a:ext uri="{FF2B5EF4-FFF2-40B4-BE49-F238E27FC236}">
                <a16:creationId xmlns:a16="http://schemas.microsoft.com/office/drawing/2014/main" id="{108093B5-D9D7-493F-801B-1662751E4FA6}"/>
              </a:ext>
            </a:extLst>
          </p:cNvPr>
          <p:cNvSpPr/>
          <p:nvPr/>
        </p:nvSpPr>
        <p:spPr>
          <a:xfrm>
            <a:off x="5709568" y="4997532"/>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Marseille / Toulouse / </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Paris / Rennes</a:t>
            </a:r>
          </a:p>
        </p:txBody>
      </p:sp>
      <p:sp>
        <p:nvSpPr>
          <p:cNvPr id="75" name="Rectangle 74">
            <a:extLst>
              <a:ext uri="{FF2B5EF4-FFF2-40B4-BE49-F238E27FC236}">
                <a16:creationId xmlns:a16="http://schemas.microsoft.com/office/drawing/2014/main" id="{00847480-D051-45AE-A0BF-A7B940058AE8}"/>
              </a:ext>
            </a:extLst>
          </p:cNvPr>
          <p:cNvSpPr/>
          <p:nvPr/>
        </p:nvSpPr>
        <p:spPr>
          <a:xfrm>
            <a:off x="6955342" y="4997532"/>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Bordeaux / Toulouse / </a:t>
            </a:r>
          </a:p>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Lille / Lyon</a:t>
            </a:r>
          </a:p>
        </p:txBody>
      </p:sp>
      <p:sp>
        <p:nvSpPr>
          <p:cNvPr id="76" name="Rectangle 75">
            <a:extLst>
              <a:ext uri="{FF2B5EF4-FFF2-40B4-BE49-F238E27FC236}">
                <a16:creationId xmlns:a16="http://schemas.microsoft.com/office/drawing/2014/main" id="{198D72BF-E785-4D6D-986F-B352A265CF2E}"/>
              </a:ext>
            </a:extLst>
          </p:cNvPr>
          <p:cNvSpPr/>
          <p:nvPr/>
        </p:nvSpPr>
        <p:spPr>
          <a:xfrm>
            <a:off x="8102930" y="4998172"/>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Nouvelle Calédonie / Polynésie</a:t>
            </a:r>
          </a:p>
        </p:txBody>
      </p:sp>
      <p:sp>
        <p:nvSpPr>
          <p:cNvPr id="77" name="Rectangle 76">
            <a:extLst>
              <a:ext uri="{FF2B5EF4-FFF2-40B4-BE49-F238E27FC236}">
                <a16:creationId xmlns:a16="http://schemas.microsoft.com/office/drawing/2014/main" id="{8C53DC59-E250-4432-9559-1A70CBBCEBF9}"/>
              </a:ext>
            </a:extLst>
          </p:cNvPr>
          <p:cNvSpPr/>
          <p:nvPr/>
        </p:nvSpPr>
        <p:spPr>
          <a:xfrm>
            <a:off x="4454538" y="4997532"/>
            <a:ext cx="1080000" cy="377144"/>
          </a:xfrm>
          <a:prstGeom prst="rect">
            <a:avLst/>
          </a:prstGeom>
          <a:solidFill>
            <a:schemeClr val="bg1"/>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buClrTx/>
              <a:buSzTx/>
              <a:buFontTx/>
              <a:buNone/>
              <a:tabLst/>
              <a:defRPr/>
            </a:pPr>
            <a:r>
              <a:rPr lang="fr-FR" sz="600" kern="0">
                <a:latin typeface="Marianne"/>
              </a:rPr>
              <a:t>Dijon / Lille / Strasbourg / Antilles / La réunion</a:t>
            </a:r>
          </a:p>
        </p:txBody>
      </p:sp>
      <p:sp>
        <p:nvSpPr>
          <p:cNvPr id="44" name="Rectangle 43">
            <a:extLst>
              <a:ext uri="{FF2B5EF4-FFF2-40B4-BE49-F238E27FC236}">
                <a16:creationId xmlns:a16="http://schemas.microsoft.com/office/drawing/2014/main" id="{3D157D15-CE93-41D3-BD4B-2E5901ED027E}"/>
              </a:ext>
            </a:extLst>
          </p:cNvPr>
          <p:cNvSpPr/>
          <p:nvPr/>
        </p:nvSpPr>
        <p:spPr>
          <a:xfrm>
            <a:off x="169789" y="1213142"/>
            <a:ext cx="11793855" cy="1864797"/>
          </a:xfrm>
          <a:prstGeom prst="rect">
            <a:avLst/>
          </a:prstGeom>
          <a:solidFill>
            <a:schemeClr val="bg1">
              <a:lumMod val="95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FR" sz="1400" err="1">
              <a:solidFill>
                <a:schemeClr val="tx1"/>
              </a:solidFill>
            </a:endParaRPr>
          </a:p>
        </p:txBody>
      </p:sp>
      <p:sp>
        <p:nvSpPr>
          <p:cNvPr id="45" name="ZoneTexte 44">
            <a:extLst>
              <a:ext uri="{FF2B5EF4-FFF2-40B4-BE49-F238E27FC236}">
                <a16:creationId xmlns:a16="http://schemas.microsoft.com/office/drawing/2014/main" id="{7DD9B056-E1BB-4D94-8EF0-B2DBAE994CA3}"/>
              </a:ext>
            </a:extLst>
          </p:cNvPr>
          <p:cNvSpPr txBox="1"/>
          <p:nvPr/>
        </p:nvSpPr>
        <p:spPr>
          <a:xfrm>
            <a:off x="335359" y="1240345"/>
            <a:ext cx="11462715" cy="1810391"/>
          </a:xfrm>
          <a:prstGeom prst="rect">
            <a:avLst/>
          </a:prstGeom>
          <a:noFill/>
        </p:spPr>
        <p:txBody>
          <a:bodyPr wrap="square" rtlCol="0" anchor="ctr">
            <a:noAutofit/>
          </a:bodyPr>
          <a:lstStyle/>
          <a:p>
            <a:pPr marL="171450" indent="-171450" algn="just">
              <a:buFont typeface="Arial" panose="020B0604020202020204" pitchFamily="34" charset="0"/>
              <a:buChar char="•"/>
            </a:pPr>
            <a:r>
              <a:rPr lang="fr-FR" sz="1050"/>
              <a:t>Le dispositif de formation prévue pour l’ouverture de l’accès à IPRO360° a été organisé en deux temps : </a:t>
            </a:r>
          </a:p>
          <a:p>
            <a:pPr marL="685800" lvl="1" indent="-228600" algn="just">
              <a:buFont typeface="+mj-lt"/>
              <a:buAutoNum type="arabicPeriod"/>
            </a:pPr>
            <a:r>
              <a:rPr lang="fr-FR" sz="1050" b="1"/>
              <a:t>Des sessions d’information métiers : </a:t>
            </a:r>
            <a:r>
              <a:rPr lang="fr-FR" sz="1050"/>
              <a:t>prévues dans le cadre des journées travail organisées par les DISP pour les agents en établissement. Ces interventions sont organisées en commun avec l’équipe projet Octave (outil de gestion des affectations et de la rémunération de la DAP) et la nouvelle réforme du travail pénitentiaire.</a:t>
            </a:r>
          </a:p>
          <a:p>
            <a:pPr marL="685800" lvl="1" indent="-228600" algn="just">
              <a:buFont typeface="+mj-lt"/>
              <a:buAutoNum type="arabicPeriod"/>
            </a:pPr>
            <a:r>
              <a:rPr lang="fr-FR" sz="1050" b="1"/>
              <a:t>Des sessions de formations applicatives : </a:t>
            </a:r>
            <a:r>
              <a:rPr lang="fr-FR" sz="1050"/>
              <a:t>réalisées au niveau national en établissement, auprès des référents locaux du travail et de la formation professionnelle sur 4 semaines du 24 janvier au 18 février.</a:t>
            </a:r>
          </a:p>
          <a:p>
            <a:pPr algn="just"/>
            <a:r>
              <a:rPr lang="fr-FR" sz="1050">
                <a:sym typeface="Wingdings" panose="05000000000000000000" pitchFamily="2" charset="2"/>
              </a:rPr>
              <a:t> </a:t>
            </a:r>
            <a:r>
              <a:rPr lang="fr-FR" sz="1050"/>
              <a:t>Ce dispositif de formation concerne les utilisateurs dans les établissements pénitentiaires, à savoir </a:t>
            </a:r>
            <a:r>
              <a:rPr lang="fr-FR" sz="1050" b="1"/>
              <a:t>les RLT, RLFP et OATF, ainsi que les chefs d’ateliers SEP</a:t>
            </a:r>
            <a:r>
              <a:rPr lang="fr-FR" sz="1050"/>
              <a:t>.</a:t>
            </a:r>
          </a:p>
          <a:p>
            <a:pPr marL="171450" indent="-171450" algn="just">
              <a:spcBef>
                <a:spcPts val="600"/>
              </a:spcBef>
              <a:buFont typeface="Arial" panose="020B0604020202020204" pitchFamily="34" charset="0"/>
              <a:buChar char="•"/>
            </a:pPr>
            <a:r>
              <a:rPr lang="fr-FR" sz="1050"/>
              <a:t>En parallèle de ce dispositif, des sessions de formations sont également programmées pour </a:t>
            </a:r>
            <a:r>
              <a:rPr lang="fr-FR" sz="1050" b="1"/>
              <a:t>les responsables du travail et de la formation professionnelle au niveau des DISP (R2IP) ainsi que les directeurs des systèmes d’information</a:t>
            </a:r>
            <a:r>
              <a:rPr lang="fr-FR" sz="1050"/>
              <a:t>. L’objectif étant de faciliter la prise en main de l’outil IPRO360° pour assurer le support et l’accompagnement des utilisateurs en établissement à la suite du déploiement.</a:t>
            </a:r>
          </a:p>
          <a:p>
            <a:pPr marL="171450" indent="-171450" algn="just">
              <a:spcBef>
                <a:spcPts val="600"/>
              </a:spcBef>
              <a:buFont typeface="Arial" panose="020B0604020202020204" pitchFamily="34" charset="0"/>
              <a:buChar char="•"/>
            </a:pPr>
            <a:r>
              <a:rPr lang="fr-FR" sz="1050"/>
              <a:t>Des sessions spécifiques sont également prévues pour les </a:t>
            </a:r>
            <a:r>
              <a:rPr lang="fr-FR" sz="1050" b="1"/>
              <a:t>formateurs de l’ENAP</a:t>
            </a:r>
            <a:r>
              <a:rPr lang="fr-FR" sz="1050"/>
              <a:t>, pour assurer l’intégration de l’outil IPRO360° dans le programme de formation des nouveaux élèves surveillants.</a:t>
            </a:r>
          </a:p>
        </p:txBody>
      </p:sp>
    </p:spTree>
    <p:extLst>
      <p:ext uri="{BB962C8B-B14F-4D97-AF65-F5344CB8AC3E}">
        <p14:creationId xmlns:p14="http://schemas.microsoft.com/office/powerpoint/2010/main" val="18552872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0C32463-434A-483F-B8D9-EE69DDFA557D}"/>
              </a:ext>
            </a:extLst>
          </p:cNvPr>
          <p:cNvSpPr/>
          <p:nvPr/>
        </p:nvSpPr>
        <p:spPr>
          <a:xfrm>
            <a:off x="6359678" y="5339769"/>
            <a:ext cx="3522949" cy="1343682"/>
          </a:xfrm>
          <a:prstGeom prst="rect">
            <a:avLst/>
          </a:prstGeom>
          <a:ln>
            <a:solidFill>
              <a:schemeClr val="tx1"/>
            </a:solidFill>
            <a:prstDash val="dash"/>
          </a:ln>
        </p:spPr>
        <p:txBody>
          <a:bodyPr anchor="t"/>
          <a:lstStyle/>
          <a:p>
            <a:pPr algn="just">
              <a:lnSpc>
                <a:spcPts val="1500"/>
              </a:lnSpc>
              <a:spcBef>
                <a:spcPts val="1000"/>
              </a:spcBef>
            </a:pPr>
            <a:r>
              <a:rPr lang="fr-FR" sz="1000">
                <a:solidFill>
                  <a:schemeClr val="tx1"/>
                </a:solidFill>
                <a:latin typeface="Marianne" panose="02000000000000000000" pitchFamily="2" charset="0"/>
              </a:rPr>
              <a:t>Après avoir sélectionné un ou plusieurs critères de filtrage, cliquez sur           pour appliquer le filtrage à la cartographie.</a:t>
            </a:r>
          </a:p>
          <a:p>
            <a:pPr algn="just">
              <a:lnSpc>
                <a:spcPts val="1500"/>
              </a:lnSpc>
              <a:spcBef>
                <a:spcPts val="1000"/>
              </a:spcBef>
            </a:pPr>
            <a:r>
              <a:rPr lang="fr-FR" sz="1000">
                <a:solidFill>
                  <a:schemeClr val="tx1"/>
                </a:solidFill>
                <a:latin typeface="Marianne" panose="02000000000000000000" pitchFamily="2" charset="0"/>
              </a:rPr>
              <a:t> Le bouton	      permet de nettoyer les filtres ou les recherches déjà effectuées. Il faut l’utiliser pour toute nouvelle recherche. </a:t>
            </a:r>
          </a:p>
        </p:txBody>
      </p:sp>
      <p:pic>
        <p:nvPicPr>
          <p:cNvPr id="4" name="Image 3">
            <a:extLst>
              <a:ext uri="{FF2B5EF4-FFF2-40B4-BE49-F238E27FC236}">
                <a16:creationId xmlns:a16="http://schemas.microsoft.com/office/drawing/2014/main" id="{5C5FDD08-92F4-41BF-BE67-1B0BEEFB7ECC}"/>
              </a:ext>
            </a:extLst>
          </p:cNvPr>
          <p:cNvPicPr>
            <a:picLocks noChangeAspect="1"/>
          </p:cNvPicPr>
          <p:nvPr/>
        </p:nvPicPr>
        <p:blipFill>
          <a:blip r:embed="rId2"/>
          <a:stretch>
            <a:fillRect/>
          </a:stretch>
        </p:blipFill>
        <p:spPr>
          <a:xfrm>
            <a:off x="566021" y="1742958"/>
            <a:ext cx="4716221" cy="3321283"/>
          </a:xfrm>
          <a:prstGeom prst="rect">
            <a:avLst/>
          </a:prstGeom>
        </p:spPr>
      </p:pic>
      <p:sp>
        <p:nvSpPr>
          <p:cNvPr id="36" name="ZoneTexte 35">
            <a:extLst>
              <a:ext uri="{FF2B5EF4-FFF2-40B4-BE49-F238E27FC236}">
                <a16:creationId xmlns:a16="http://schemas.microsoft.com/office/drawing/2014/main" id="{CF92BDDD-B77D-416D-8C2A-D972CCFCA39C}"/>
              </a:ext>
            </a:extLst>
          </p:cNvPr>
          <p:cNvSpPr txBox="1"/>
          <p:nvPr/>
        </p:nvSpPr>
        <p:spPr>
          <a:xfrm>
            <a:off x="335360" y="629885"/>
            <a:ext cx="119712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Effectuer une recherche dans la cartographie des activités – filtres spécifiques au travail</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cxnSp>
        <p:nvCxnSpPr>
          <p:cNvPr id="22" name="Connecteur droit 21">
            <a:extLst>
              <a:ext uri="{FF2B5EF4-FFF2-40B4-BE49-F238E27FC236}">
                <a16:creationId xmlns:a16="http://schemas.microsoft.com/office/drawing/2014/main" id="{F6868784-4A4E-44CD-968A-054C43E4768B}"/>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23" name="Image 22">
            <a:extLst>
              <a:ext uri="{FF2B5EF4-FFF2-40B4-BE49-F238E27FC236}">
                <a16:creationId xmlns:a16="http://schemas.microsoft.com/office/drawing/2014/main" id="{5E41379F-0C85-45BC-ACFA-5F1C354A1565}"/>
              </a:ext>
            </a:extLst>
          </p:cNvPr>
          <p:cNvPicPr>
            <a:picLocks noChangeAspect="1"/>
          </p:cNvPicPr>
          <p:nvPr/>
        </p:nvPicPr>
        <p:blipFill rotWithShape="1">
          <a:blip r:embed="rId3"/>
          <a:srcRect b="8504"/>
          <a:stretch/>
        </p:blipFill>
        <p:spPr>
          <a:xfrm>
            <a:off x="4247958" y="1145259"/>
            <a:ext cx="3114000" cy="364038"/>
          </a:xfrm>
          <a:prstGeom prst="rect">
            <a:avLst/>
          </a:prstGeom>
        </p:spPr>
      </p:pic>
      <p:sp>
        <p:nvSpPr>
          <p:cNvPr id="27" name="Espace réservé du texte 8">
            <a:extLst>
              <a:ext uri="{FF2B5EF4-FFF2-40B4-BE49-F238E27FC236}">
                <a16:creationId xmlns:a16="http://schemas.microsoft.com/office/drawing/2014/main" id="{E2AF7300-2F24-4825-AF88-D84F20E4400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3" name="Image 2" descr="Une image contenant texte&#10;&#10;Description générée automatiquement">
            <a:extLst>
              <a:ext uri="{FF2B5EF4-FFF2-40B4-BE49-F238E27FC236}">
                <a16:creationId xmlns:a16="http://schemas.microsoft.com/office/drawing/2014/main" id="{C7AE03A9-6B3B-4EAB-A8EE-33AA36BBC9CE}"/>
              </a:ext>
            </a:extLst>
          </p:cNvPr>
          <p:cNvPicPr>
            <a:picLocks noChangeAspect="1"/>
          </p:cNvPicPr>
          <p:nvPr/>
        </p:nvPicPr>
        <p:blipFill rotWithShape="1">
          <a:blip r:embed="rId4"/>
          <a:srcRect l="6268" t="25726" r="9198" b="18515"/>
          <a:stretch/>
        </p:blipFill>
        <p:spPr>
          <a:xfrm>
            <a:off x="484191" y="5728219"/>
            <a:ext cx="1706262" cy="905235"/>
          </a:xfrm>
          <a:prstGeom prst="rect">
            <a:avLst/>
          </a:prstGeom>
          <a:effectLst>
            <a:outerShdw blurRad="63500" sx="102000" sy="102000" algn="ctr" rotWithShape="0">
              <a:prstClr val="black">
                <a:alpha val="40000"/>
              </a:prstClr>
            </a:outerShdw>
          </a:effectLst>
        </p:spPr>
      </p:pic>
      <p:pic>
        <p:nvPicPr>
          <p:cNvPr id="6" name="Image 5" descr="Une image contenant texte&#10;&#10;Description générée automatiquement">
            <a:extLst>
              <a:ext uri="{FF2B5EF4-FFF2-40B4-BE49-F238E27FC236}">
                <a16:creationId xmlns:a16="http://schemas.microsoft.com/office/drawing/2014/main" id="{5E1ECE93-C215-40C3-A273-90A3BBA630C1}"/>
              </a:ext>
            </a:extLst>
          </p:cNvPr>
          <p:cNvPicPr>
            <a:picLocks noChangeAspect="1"/>
          </p:cNvPicPr>
          <p:nvPr/>
        </p:nvPicPr>
        <p:blipFill rotWithShape="1">
          <a:blip r:embed="rId5"/>
          <a:srcRect l="3620" t="28166" r="10341" b="16331"/>
          <a:stretch/>
        </p:blipFill>
        <p:spPr>
          <a:xfrm>
            <a:off x="9344946" y="4314997"/>
            <a:ext cx="1114697" cy="592184"/>
          </a:xfrm>
          <a:prstGeom prst="rect">
            <a:avLst/>
          </a:prstGeom>
          <a:effectLst>
            <a:outerShdw blurRad="63500" sx="102000" sy="102000" algn="ctr" rotWithShape="0">
              <a:prstClr val="black">
                <a:alpha val="40000"/>
              </a:prstClr>
            </a:outerShdw>
          </a:effectLst>
        </p:spPr>
      </p:pic>
      <p:pic>
        <p:nvPicPr>
          <p:cNvPr id="9" name="Image 8" descr="Une image contenant texte&#10;&#10;Description générée automatiquement">
            <a:extLst>
              <a:ext uri="{FF2B5EF4-FFF2-40B4-BE49-F238E27FC236}">
                <a16:creationId xmlns:a16="http://schemas.microsoft.com/office/drawing/2014/main" id="{B1BF5838-14C5-42BB-835F-FEA323254B10}"/>
              </a:ext>
            </a:extLst>
          </p:cNvPr>
          <p:cNvPicPr>
            <a:picLocks noChangeAspect="1"/>
          </p:cNvPicPr>
          <p:nvPr/>
        </p:nvPicPr>
        <p:blipFill rotWithShape="1">
          <a:blip r:embed="rId6"/>
          <a:srcRect l="10861" t="21534" r="5969" b="6981"/>
          <a:stretch/>
        </p:blipFill>
        <p:spPr>
          <a:xfrm>
            <a:off x="9921763" y="1924298"/>
            <a:ext cx="1599139" cy="1594766"/>
          </a:xfrm>
          <a:prstGeom prst="rect">
            <a:avLst/>
          </a:prstGeom>
          <a:effectLst>
            <a:outerShdw blurRad="63500" sx="102000" sy="102000" algn="ctr" rotWithShape="0">
              <a:prstClr val="black">
                <a:alpha val="40000"/>
              </a:prstClr>
            </a:outerShdw>
          </a:effectLst>
        </p:spPr>
      </p:pic>
      <p:pic>
        <p:nvPicPr>
          <p:cNvPr id="11" name="Image 10" descr="Une image contenant texte&#10;&#10;Description générée automatiquement">
            <a:extLst>
              <a:ext uri="{FF2B5EF4-FFF2-40B4-BE49-F238E27FC236}">
                <a16:creationId xmlns:a16="http://schemas.microsoft.com/office/drawing/2014/main" id="{C0C5CD8D-C16D-4F01-8FF1-DA0B64EE6809}"/>
              </a:ext>
            </a:extLst>
          </p:cNvPr>
          <p:cNvPicPr>
            <a:picLocks noChangeAspect="1"/>
          </p:cNvPicPr>
          <p:nvPr/>
        </p:nvPicPr>
        <p:blipFill rotWithShape="1">
          <a:blip r:embed="rId7"/>
          <a:srcRect l="4695" t="39103" r="19203" b="12489"/>
          <a:stretch/>
        </p:blipFill>
        <p:spPr>
          <a:xfrm>
            <a:off x="10888277" y="4330025"/>
            <a:ext cx="930953" cy="592184"/>
          </a:xfrm>
          <a:prstGeom prst="rect">
            <a:avLst/>
          </a:prstGeom>
          <a:effectLst>
            <a:outerShdw blurRad="63500" sx="102000" sy="102000" algn="ctr" rotWithShape="0">
              <a:prstClr val="black">
                <a:alpha val="40000"/>
              </a:prstClr>
            </a:outerShdw>
          </a:effectLst>
        </p:spPr>
      </p:pic>
      <p:pic>
        <p:nvPicPr>
          <p:cNvPr id="28" name="Image 27">
            <a:extLst>
              <a:ext uri="{FF2B5EF4-FFF2-40B4-BE49-F238E27FC236}">
                <a16:creationId xmlns:a16="http://schemas.microsoft.com/office/drawing/2014/main" id="{0A6E5E46-9D07-4C6F-B357-F0F49CF0BD4B}"/>
              </a:ext>
            </a:extLst>
          </p:cNvPr>
          <p:cNvPicPr>
            <a:picLocks noChangeAspect="1"/>
          </p:cNvPicPr>
          <p:nvPr/>
        </p:nvPicPr>
        <p:blipFill>
          <a:blip r:embed="rId8"/>
          <a:stretch>
            <a:fillRect/>
          </a:stretch>
        </p:blipFill>
        <p:spPr>
          <a:xfrm>
            <a:off x="5355419" y="1929343"/>
            <a:ext cx="3700920" cy="1984741"/>
          </a:xfrm>
          <a:prstGeom prst="rect">
            <a:avLst/>
          </a:prstGeom>
        </p:spPr>
      </p:pic>
      <p:sp>
        <p:nvSpPr>
          <p:cNvPr id="37" name="Rectangle : coins arrondis 36">
            <a:extLst>
              <a:ext uri="{FF2B5EF4-FFF2-40B4-BE49-F238E27FC236}">
                <a16:creationId xmlns:a16="http://schemas.microsoft.com/office/drawing/2014/main" id="{4C77D171-2D84-41F7-A83B-4E7A9AE66E44}"/>
              </a:ext>
            </a:extLst>
          </p:cNvPr>
          <p:cNvSpPr/>
          <p:nvPr/>
        </p:nvSpPr>
        <p:spPr>
          <a:xfrm>
            <a:off x="553320" y="2735407"/>
            <a:ext cx="2268000" cy="469968"/>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a:extLst>
              <a:ext uri="{FF2B5EF4-FFF2-40B4-BE49-F238E27FC236}">
                <a16:creationId xmlns:a16="http://schemas.microsoft.com/office/drawing/2014/main" id="{31587B73-4E9E-4F4A-8BC7-A3E55BD54FB3}"/>
              </a:ext>
            </a:extLst>
          </p:cNvPr>
          <p:cNvPicPr>
            <a:picLocks noChangeAspect="1"/>
          </p:cNvPicPr>
          <p:nvPr/>
        </p:nvPicPr>
        <p:blipFill rotWithShape="1">
          <a:blip r:embed="rId9"/>
          <a:srcRect t="1" r="52160" b="-1091"/>
          <a:stretch/>
        </p:blipFill>
        <p:spPr>
          <a:xfrm>
            <a:off x="7200379" y="6045836"/>
            <a:ext cx="265857" cy="270000"/>
          </a:xfrm>
          <a:prstGeom prst="rect">
            <a:avLst/>
          </a:prstGeom>
        </p:spPr>
      </p:pic>
      <p:pic>
        <p:nvPicPr>
          <p:cNvPr id="44" name="Image 43">
            <a:extLst>
              <a:ext uri="{FF2B5EF4-FFF2-40B4-BE49-F238E27FC236}">
                <a16:creationId xmlns:a16="http://schemas.microsoft.com/office/drawing/2014/main" id="{3D2526AB-7956-48CB-838C-70A57093247A}"/>
              </a:ext>
            </a:extLst>
          </p:cNvPr>
          <p:cNvPicPr>
            <a:picLocks noChangeAspect="1"/>
          </p:cNvPicPr>
          <p:nvPr/>
        </p:nvPicPr>
        <p:blipFill>
          <a:blip r:embed="rId10"/>
          <a:stretch>
            <a:fillRect/>
          </a:stretch>
        </p:blipFill>
        <p:spPr>
          <a:xfrm>
            <a:off x="7673548" y="5557472"/>
            <a:ext cx="270926" cy="270926"/>
          </a:xfrm>
          <a:prstGeom prst="rect">
            <a:avLst/>
          </a:prstGeom>
        </p:spPr>
      </p:pic>
      <p:cxnSp>
        <p:nvCxnSpPr>
          <p:cNvPr id="47" name="Connecteur en arc 11">
            <a:extLst>
              <a:ext uri="{FF2B5EF4-FFF2-40B4-BE49-F238E27FC236}">
                <a16:creationId xmlns:a16="http://schemas.microsoft.com/office/drawing/2014/main" id="{E0298CCA-719A-4F3A-B5D7-91D56FB8C9CE}"/>
              </a:ext>
            </a:extLst>
          </p:cNvPr>
          <p:cNvCxnSpPr>
            <a:cxnSpLocks/>
            <a:stCxn id="43" idx="1"/>
            <a:endCxn id="37" idx="3"/>
          </p:cNvCxnSpPr>
          <p:nvPr/>
        </p:nvCxnSpPr>
        <p:spPr>
          <a:xfrm rot="10800000">
            <a:off x="2821320" y="2970392"/>
            <a:ext cx="3538358" cy="3041219"/>
          </a:xfrm>
          <a:prstGeom prst="curved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0" name="Espace réservé du numéro de diapositive 1">
            <a:extLst>
              <a:ext uri="{FF2B5EF4-FFF2-40B4-BE49-F238E27FC236}">
                <a16:creationId xmlns:a16="http://schemas.microsoft.com/office/drawing/2014/main" id="{898A9EC2-5464-409C-AD07-14A3B8076048}"/>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51" name="Rectangle 50">
            <a:extLst>
              <a:ext uri="{FF2B5EF4-FFF2-40B4-BE49-F238E27FC236}">
                <a16:creationId xmlns:a16="http://schemas.microsoft.com/office/drawing/2014/main" id="{60454DFE-1B1A-4345-AB0D-8F2565B5B2A1}"/>
              </a:ext>
            </a:extLst>
          </p:cNvPr>
          <p:cNvSpPr/>
          <p:nvPr/>
        </p:nvSpPr>
        <p:spPr>
          <a:xfrm>
            <a:off x="2266775" y="5270461"/>
            <a:ext cx="1298909" cy="1343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000" i="1">
                <a:solidFill>
                  <a:schemeClr val="tx1"/>
                </a:solidFill>
                <a:latin typeface="Marianne" panose="02000000000000000000" pitchFamily="50" charset="0"/>
              </a:rPr>
              <a:t>Filtre applicable sur le mode de gestion de l’établissement. </a:t>
            </a:r>
          </a:p>
        </p:txBody>
      </p:sp>
      <p:sp>
        <p:nvSpPr>
          <p:cNvPr id="52" name="Rectangle 51">
            <a:extLst>
              <a:ext uri="{FF2B5EF4-FFF2-40B4-BE49-F238E27FC236}">
                <a16:creationId xmlns:a16="http://schemas.microsoft.com/office/drawing/2014/main" id="{86D9FBA8-5192-4246-BDCB-7955F08098E0}"/>
              </a:ext>
            </a:extLst>
          </p:cNvPr>
          <p:cNvSpPr/>
          <p:nvPr/>
        </p:nvSpPr>
        <p:spPr>
          <a:xfrm>
            <a:off x="6102022" y="3720559"/>
            <a:ext cx="3052878" cy="1343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000" i="1" dirty="0">
                <a:solidFill>
                  <a:schemeClr val="tx1"/>
                </a:solidFill>
                <a:latin typeface="Marianne" panose="02000000000000000000" pitchFamily="50" charset="0"/>
              </a:rPr>
              <a:t>Filtres applicables sur les activités travail implantées dans les établissements pénitentiaires. Dès lors qu’un établissement pénitentiaire dispose d’une activité répondant aux critères saisis, il s’affiche sur la cartographie.</a:t>
            </a:r>
          </a:p>
        </p:txBody>
      </p:sp>
      <p:sp>
        <p:nvSpPr>
          <p:cNvPr id="53" name="Rectangle : coins arrondis 52">
            <a:extLst>
              <a:ext uri="{FF2B5EF4-FFF2-40B4-BE49-F238E27FC236}">
                <a16:creationId xmlns:a16="http://schemas.microsoft.com/office/drawing/2014/main" id="{95E21A09-89C0-4FEB-8425-1695196C5F6A}"/>
              </a:ext>
            </a:extLst>
          </p:cNvPr>
          <p:cNvSpPr/>
          <p:nvPr/>
        </p:nvSpPr>
        <p:spPr>
          <a:xfrm>
            <a:off x="5355419" y="1643487"/>
            <a:ext cx="1652733"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Domaine d’activité</a:t>
            </a:r>
          </a:p>
        </p:txBody>
      </p:sp>
      <p:sp>
        <p:nvSpPr>
          <p:cNvPr id="54" name="Rectangle : coins arrondis 53">
            <a:extLst>
              <a:ext uri="{FF2B5EF4-FFF2-40B4-BE49-F238E27FC236}">
                <a16:creationId xmlns:a16="http://schemas.microsoft.com/office/drawing/2014/main" id="{83E140BB-B866-4D5D-9D0E-38600181BD2C}"/>
              </a:ext>
            </a:extLst>
          </p:cNvPr>
          <p:cNvSpPr/>
          <p:nvPr/>
        </p:nvSpPr>
        <p:spPr>
          <a:xfrm>
            <a:off x="9902294" y="1643487"/>
            <a:ext cx="1652733"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Sous-régime</a:t>
            </a:r>
          </a:p>
        </p:txBody>
      </p:sp>
      <p:sp>
        <p:nvSpPr>
          <p:cNvPr id="55" name="Rectangle : coins arrondis 54">
            <a:extLst>
              <a:ext uri="{FF2B5EF4-FFF2-40B4-BE49-F238E27FC236}">
                <a16:creationId xmlns:a16="http://schemas.microsoft.com/office/drawing/2014/main" id="{8A8BD340-81E5-4A3F-841B-44A2C3BA45F9}"/>
              </a:ext>
            </a:extLst>
          </p:cNvPr>
          <p:cNvSpPr/>
          <p:nvPr/>
        </p:nvSpPr>
        <p:spPr>
          <a:xfrm>
            <a:off x="9344946" y="4038870"/>
            <a:ext cx="1114697"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Régime</a:t>
            </a:r>
          </a:p>
        </p:txBody>
      </p:sp>
      <p:sp>
        <p:nvSpPr>
          <p:cNvPr id="56" name="Rectangle : coins arrondis 55">
            <a:extLst>
              <a:ext uri="{FF2B5EF4-FFF2-40B4-BE49-F238E27FC236}">
                <a16:creationId xmlns:a16="http://schemas.microsoft.com/office/drawing/2014/main" id="{8C45DF0E-1CDB-4EA8-91A8-10B9B4658FB2}"/>
              </a:ext>
            </a:extLst>
          </p:cNvPr>
          <p:cNvSpPr/>
          <p:nvPr/>
        </p:nvSpPr>
        <p:spPr>
          <a:xfrm>
            <a:off x="10888277" y="4038869"/>
            <a:ext cx="930953"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Statut</a:t>
            </a:r>
          </a:p>
        </p:txBody>
      </p:sp>
      <p:sp>
        <p:nvSpPr>
          <p:cNvPr id="57" name="Rectangle : coins arrondis 56">
            <a:extLst>
              <a:ext uri="{FF2B5EF4-FFF2-40B4-BE49-F238E27FC236}">
                <a16:creationId xmlns:a16="http://schemas.microsoft.com/office/drawing/2014/main" id="{7750236F-61A5-4793-A482-3BBEF462B265}"/>
              </a:ext>
            </a:extLst>
          </p:cNvPr>
          <p:cNvSpPr/>
          <p:nvPr/>
        </p:nvSpPr>
        <p:spPr>
          <a:xfrm>
            <a:off x="484190" y="5450749"/>
            <a:ext cx="1706262"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Mode de gestion</a:t>
            </a:r>
          </a:p>
        </p:txBody>
      </p:sp>
    </p:spTree>
    <p:extLst>
      <p:ext uri="{BB962C8B-B14F-4D97-AF65-F5344CB8AC3E}">
        <p14:creationId xmlns:p14="http://schemas.microsoft.com/office/powerpoint/2010/main" val="4042046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A99DD76E-BFCF-4659-B231-990900EFE710}"/>
              </a:ext>
            </a:extLst>
          </p:cNvPr>
          <p:cNvPicPr>
            <a:picLocks noChangeAspect="1"/>
          </p:cNvPicPr>
          <p:nvPr/>
        </p:nvPicPr>
        <p:blipFill>
          <a:blip r:embed="rId2"/>
          <a:stretch>
            <a:fillRect/>
          </a:stretch>
        </p:blipFill>
        <p:spPr>
          <a:xfrm>
            <a:off x="574519" y="1683126"/>
            <a:ext cx="4281566" cy="3328312"/>
          </a:xfrm>
          <a:prstGeom prst="rect">
            <a:avLst/>
          </a:prstGeom>
        </p:spPr>
      </p:pic>
      <p:sp>
        <p:nvSpPr>
          <p:cNvPr id="43" name="Rectangle 42">
            <a:extLst>
              <a:ext uri="{FF2B5EF4-FFF2-40B4-BE49-F238E27FC236}">
                <a16:creationId xmlns:a16="http://schemas.microsoft.com/office/drawing/2014/main" id="{B0C32463-434A-483F-B8D9-EE69DDFA557D}"/>
              </a:ext>
            </a:extLst>
          </p:cNvPr>
          <p:cNvSpPr/>
          <p:nvPr/>
        </p:nvSpPr>
        <p:spPr>
          <a:xfrm>
            <a:off x="473783" y="5237054"/>
            <a:ext cx="3522949" cy="1343682"/>
          </a:xfrm>
          <a:prstGeom prst="rect">
            <a:avLst/>
          </a:prstGeom>
          <a:ln>
            <a:solidFill>
              <a:schemeClr val="tx1"/>
            </a:solidFill>
            <a:prstDash val="dash"/>
          </a:ln>
        </p:spPr>
        <p:txBody>
          <a:bodyPr anchor="t"/>
          <a:lstStyle/>
          <a:p>
            <a:pPr algn="just">
              <a:lnSpc>
                <a:spcPts val="1500"/>
              </a:lnSpc>
              <a:spcBef>
                <a:spcPts val="1000"/>
              </a:spcBef>
            </a:pPr>
            <a:r>
              <a:rPr lang="fr-FR" sz="1000">
                <a:solidFill>
                  <a:schemeClr val="tx1"/>
                </a:solidFill>
                <a:latin typeface="Marianne" panose="02000000000000000000" pitchFamily="2" charset="0"/>
              </a:rPr>
              <a:t>Après avoir sélectionné un ou plusieurs critères de filtrage, cliquez sur           pour appliquer le filtrage à la cartographie.</a:t>
            </a:r>
          </a:p>
          <a:p>
            <a:pPr algn="just">
              <a:lnSpc>
                <a:spcPts val="1500"/>
              </a:lnSpc>
              <a:spcBef>
                <a:spcPts val="1000"/>
              </a:spcBef>
            </a:pPr>
            <a:r>
              <a:rPr lang="fr-FR" sz="1000">
                <a:solidFill>
                  <a:schemeClr val="tx1"/>
                </a:solidFill>
                <a:latin typeface="Marianne" panose="02000000000000000000" pitchFamily="2" charset="0"/>
              </a:rPr>
              <a:t> Le bouton	      permet de nettoyer les filtres ou les recherches déjà effectuées. Il faut l’utiliser pour toute nouvelle recherche. </a:t>
            </a:r>
          </a:p>
        </p:txBody>
      </p:sp>
      <p:sp>
        <p:nvSpPr>
          <p:cNvPr id="36" name="ZoneTexte 35">
            <a:extLst>
              <a:ext uri="{FF2B5EF4-FFF2-40B4-BE49-F238E27FC236}">
                <a16:creationId xmlns:a16="http://schemas.microsoft.com/office/drawing/2014/main" id="{CF92BDDD-B77D-416D-8C2A-D972CCFCA39C}"/>
              </a:ext>
            </a:extLst>
          </p:cNvPr>
          <p:cNvSpPr txBox="1"/>
          <p:nvPr/>
        </p:nvSpPr>
        <p:spPr>
          <a:xfrm>
            <a:off x="335360" y="629885"/>
            <a:ext cx="119712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Effectuer une recherche dans la cartographie des activités – filtres spécifiques à la formation</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cxnSp>
        <p:nvCxnSpPr>
          <p:cNvPr id="22" name="Connecteur droit 21">
            <a:extLst>
              <a:ext uri="{FF2B5EF4-FFF2-40B4-BE49-F238E27FC236}">
                <a16:creationId xmlns:a16="http://schemas.microsoft.com/office/drawing/2014/main" id="{F6868784-4A4E-44CD-968A-054C43E4768B}"/>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23" name="Image 22">
            <a:extLst>
              <a:ext uri="{FF2B5EF4-FFF2-40B4-BE49-F238E27FC236}">
                <a16:creationId xmlns:a16="http://schemas.microsoft.com/office/drawing/2014/main" id="{5E41379F-0C85-45BC-ACFA-5F1C354A1565}"/>
              </a:ext>
            </a:extLst>
          </p:cNvPr>
          <p:cNvPicPr>
            <a:picLocks noChangeAspect="1"/>
          </p:cNvPicPr>
          <p:nvPr/>
        </p:nvPicPr>
        <p:blipFill rotWithShape="1">
          <a:blip r:embed="rId3"/>
          <a:srcRect b="8504"/>
          <a:stretch/>
        </p:blipFill>
        <p:spPr>
          <a:xfrm>
            <a:off x="5214782" y="1131422"/>
            <a:ext cx="3114000" cy="364038"/>
          </a:xfrm>
          <a:prstGeom prst="rect">
            <a:avLst/>
          </a:prstGeom>
        </p:spPr>
      </p:pic>
      <p:sp>
        <p:nvSpPr>
          <p:cNvPr id="27" name="Espace réservé du texte 8">
            <a:extLst>
              <a:ext uri="{FF2B5EF4-FFF2-40B4-BE49-F238E27FC236}">
                <a16:creationId xmlns:a16="http://schemas.microsoft.com/office/drawing/2014/main" id="{E2AF7300-2F24-4825-AF88-D84F20E4400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37" name="Rectangle : coins arrondis 36">
            <a:extLst>
              <a:ext uri="{FF2B5EF4-FFF2-40B4-BE49-F238E27FC236}">
                <a16:creationId xmlns:a16="http://schemas.microsoft.com/office/drawing/2014/main" id="{4C77D171-2D84-41F7-A83B-4E7A9AE66E44}"/>
              </a:ext>
            </a:extLst>
          </p:cNvPr>
          <p:cNvSpPr/>
          <p:nvPr/>
        </p:nvSpPr>
        <p:spPr>
          <a:xfrm>
            <a:off x="553320" y="2873952"/>
            <a:ext cx="2268000" cy="469968"/>
          </a:xfrm>
          <a:prstGeom prst="roundRect">
            <a:avLst/>
          </a:prstGeom>
          <a:solidFill>
            <a:srgbClr val="D9D9D9">
              <a:alpha val="18824"/>
            </a:srgb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a:extLst>
              <a:ext uri="{FF2B5EF4-FFF2-40B4-BE49-F238E27FC236}">
                <a16:creationId xmlns:a16="http://schemas.microsoft.com/office/drawing/2014/main" id="{31587B73-4E9E-4F4A-8BC7-A3E55BD54FB3}"/>
              </a:ext>
            </a:extLst>
          </p:cNvPr>
          <p:cNvPicPr>
            <a:picLocks noChangeAspect="1"/>
          </p:cNvPicPr>
          <p:nvPr/>
        </p:nvPicPr>
        <p:blipFill rotWithShape="1">
          <a:blip r:embed="rId4"/>
          <a:srcRect t="1" r="52160" b="-1091"/>
          <a:stretch/>
        </p:blipFill>
        <p:spPr>
          <a:xfrm>
            <a:off x="1314484" y="5943121"/>
            <a:ext cx="265857" cy="270000"/>
          </a:xfrm>
          <a:prstGeom prst="rect">
            <a:avLst/>
          </a:prstGeom>
        </p:spPr>
      </p:pic>
      <p:pic>
        <p:nvPicPr>
          <p:cNvPr id="44" name="Image 43">
            <a:extLst>
              <a:ext uri="{FF2B5EF4-FFF2-40B4-BE49-F238E27FC236}">
                <a16:creationId xmlns:a16="http://schemas.microsoft.com/office/drawing/2014/main" id="{3D2526AB-7956-48CB-838C-70A57093247A}"/>
              </a:ext>
            </a:extLst>
          </p:cNvPr>
          <p:cNvPicPr>
            <a:picLocks noChangeAspect="1"/>
          </p:cNvPicPr>
          <p:nvPr/>
        </p:nvPicPr>
        <p:blipFill>
          <a:blip r:embed="rId5"/>
          <a:stretch>
            <a:fillRect/>
          </a:stretch>
        </p:blipFill>
        <p:spPr>
          <a:xfrm>
            <a:off x="1787653" y="5454757"/>
            <a:ext cx="270926" cy="270926"/>
          </a:xfrm>
          <a:prstGeom prst="rect">
            <a:avLst/>
          </a:prstGeom>
        </p:spPr>
      </p:pic>
      <p:sp>
        <p:nvSpPr>
          <p:cNvPr id="50" name="Espace réservé du numéro de diapositive 1">
            <a:extLst>
              <a:ext uri="{FF2B5EF4-FFF2-40B4-BE49-F238E27FC236}">
                <a16:creationId xmlns:a16="http://schemas.microsoft.com/office/drawing/2014/main" id="{898A9EC2-5464-409C-AD07-14A3B8076048}"/>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 name="Connecteur droit avec flèche 9">
            <a:extLst>
              <a:ext uri="{FF2B5EF4-FFF2-40B4-BE49-F238E27FC236}">
                <a16:creationId xmlns:a16="http://schemas.microsoft.com/office/drawing/2014/main" id="{9C07B280-BFD4-4ABC-A4ED-F8131F631DF3}"/>
              </a:ext>
            </a:extLst>
          </p:cNvPr>
          <p:cNvCxnSpPr>
            <a:stCxn id="43" idx="0"/>
            <a:endCxn id="37" idx="2"/>
          </p:cNvCxnSpPr>
          <p:nvPr/>
        </p:nvCxnSpPr>
        <p:spPr>
          <a:xfrm flipH="1" flipV="1">
            <a:off x="1687320" y="3343920"/>
            <a:ext cx="547938" cy="189313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8" name="Image 47">
            <a:extLst>
              <a:ext uri="{FF2B5EF4-FFF2-40B4-BE49-F238E27FC236}">
                <a16:creationId xmlns:a16="http://schemas.microsoft.com/office/drawing/2014/main" id="{689CDFDA-4ECC-4B11-A3E5-D960BC912A86}"/>
              </a:ext>
            </a:extLst>
          </p:cNvPr>
          <p:cNvPicPr>
            <a:picLocks noChangeAspect="1"/>
          </p:cNvPicPr>
          <p:nvPr/>
        </p:nvPicPr>
        <p:blipFill>
          <a:blip r:embed="rId6"/>
          <a:stretch>
            <a:fillRect/>
          </a:stretch>
        </p:blipFill>
        <p:spPr>
          <a:xfrm>
            <a:off x="5095243" y="2095975"/>
            <a:ext cx="2676878" cy="2324657"/>
          </a:xfrm>
          <a:prstGeom prst="rect">
            <a:avLst/>
          </a:prstGeom>
        </p:spPr>
      </p:pic>
      <p:pic>
        <p:nvPicPr>
          <p:cNvPr id="66" name="Image 65" descr="Une image contenant texte&#10;&#10;Description générée automatiquement">
            <a:extLst>
              <a:ext uri="{FF2B5EF4-FFF2-40B4-BE49-F238E27FC236}">
                <a16:creationId xmlns:a16="http://schemas.microsoft.com/office/drawing/2014/main" id="{4BE67DF0-CA59-4FAB-A016-2E46496892B7}"/>
              </a:ext>
            </a:extLst>
          </p:cNvPr>
          <p:cNvPicPr>
            <a:picLocks noChangeAspect="1"/>
          </p:cNvPicPr>
          <p:nvPr/>
        </p:nvPicPr>
        <p:blipFill rotWithShape="1">
          <a:blip r:embed="rId7"/>
          <a:srcRect l="4695" t="39103" r="19203" b="12489"/>
          <a:stretch/>
        </p:blipFill>
        <p:spPr>
          <a:xfrm>
            <a:off x="10316062" y="5735932"/>
            <a:ext cx="920177" cy="585329"/>
          </a:xfrm>
          <a:prstGeom prst="rect">
            <a:avLst/>
          </a:prstGeom>
          <a:effectLst>
            <a:outerShdw blurRad="63500" sx="102000" sy="102000" algn="ctr" rotWithShape="0">
              <a:prstClr val="black">
                <a:alpha val="40000"/>
              </a:prstClr>
            </a:outerShdw>
          </a:effectLst>
        </p:spPr>
      </p:pic>
      <p:pic>
        <p:nvPicPr>
          <p:cNvPr id="67" name="Image 66">
            <a:extLst>
              <a:ext uri="{FF2B5EF4-FFF2-40B4-BE49-F238E27FC236}">
                <a16:creationId xmlns:a16="http://schemas.microsoft.com/office/drawing/2014/main" id="{5B4E2E77-500B-4861-8EED-0863F1D595F5}"/>
              </a:ext>
            </a:extLst>
          </p:cNvPr>
          <p:cNvPicPr>
            <a:picLocks noChangeAspect="1"/>
          </p:cNvPicPr>
          <p:nvPr/>
        </p:nvPicPr>
        <p:blipFill>
          <a:blip r:embed="rId8"/>
          <a:stretch>
            <a:fillRect/>
          </a:stretch>
        </p:blipFill>
        <p:spPr>
          <a:xfrm>
            <a:off x="10158157" y="4687254"/>
            <a:ext cx="1235988" cy="702468"/>
          </a:xfrm>
          <a:prstGeom prst="rect">
            <a:avLst/>
          </a:prstGeom>
        </p:spPr>
      </p:pic>
      <p:pic>
        <p:nvPicPr>
          <p:cNvPr id="70" name="Image 69" descr="Une image contenant texte&#10;&#10;Description générée automatiquement">
            <a:extLst>
              <a:ext uri="{FF2B5EF4-FFF2-40B4-BE49-F238E27FC236}">
                <a16:creationId xmlns:a16="http://schemas.microsoft.com/office/drawing/2014/main" id="{ECD93180-781B-46AF-A9A0-6D15E273224B}"/>
              </a:ext>
            </a:extLst>
          </p:cNvPr>
          <p:cNvPicPr>
            <a:picLocks noChangeAspect="1"/>
          </p:cNvPicPr>
          <p:nvPr/>
        </p:nvPicPr>
        <p:blipFill rotWithShape="1">
          <a:blip r:embed="rId9"/>
          <a:srcRect l="10711" t="21969" r="28640" b="14545"/>
          <a:stretch/>
        </p:blipFill>
        <p:spPr>
          <a:xfrm>
            <a:off x="8697327" y="4757721"/>
            <a:ext cx="1229617" cy="988324"/>
          </a:xfrm>
          <a:prstGeom prst="rect">
            <a:avLst/>
          </a:prstGeom>
          <a:effectLst>
            <a:outerShdw blurRad="50800" dist="38100" dir="5400000" algn="t" rotWithShape="0">
              <a:prstClr val="black">
                <a:alpha val="40000"/>
              </a:prstClr>
            </a:outerShdw>
          </a:effectLst>
        </p:spPr>
      </p:pic>
      <p:sp>
        <p:nvSpPr>
          <p:cNvPr id="12" name="Rectangle : coins arrondis 11">
            <a:extLst>
              <a:ext uri="{FF2B5EF4-FFF2-40B4-BE49-F238E27FC236}">
                <a16:creationId xmlns:a16="http://schemas.microsoft.com/office/drawing/2014/main" id="{F2CB9BC9-1C61-4829-99E7-2C8FBEC6290B}"/>
              </a:ext>
            </a:extLst>
          </p:cNvPr>
          <p:cNvSpPr/>
          <p:nvPr/>
        </p:nvSpPr>
        <p:spPr>
          <a:xfrm>
            <a:off x="10316062" y="5441333"/>
            <a:ext cx="920177"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Statut</a:t>
            </a:r>
          </a:p>
        </p:txBody>
      </p:sp>
      <p:sp>
        <p:nvSpPr>
          <p:cNvPr id="73" name="Rectangle : coins arrondis 72">
            <a:extLst>
              <a:ext uri="{FF2B5EF4-FFF2-40B4-BE49-F238E27FC236}">
                <a16:creationId xmlns:a16="http://schemas.microsoft.com/office/drawing/2014/main" id="{42BB47B7-5B56-4272-8ECE-0FA5F8B7D71D}"/>
              </a:ext>
            </a:extLst>
          </p:cNvPr>
          <p:cNvSpPr/>
          <p:nvPr/>
        </p:nvSpPr>
        <p:spPr>
          <a:xfrm>
            <a:off x="8697327" y="4494372"/>
            <a:ext cx="1235988"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Public cible</a:t>
            </a:r>
          </a:p>
        </p:txBody>
      </p:sp>
      <p:sp>
        <p:nvSpPr>
          <p:cNvPr id="74" name="Rectangle : coins arrondis 73">
            <a:extLst>
              <a:ext uri="{FF2B5EF4-FFF2-40B4-BE49-F238E27FC236}">
                <a16:creationId xmlns:a16="http://schemas.microsoft.com/office/drawing/2014/main" id="{7C2A14BD-614D-4FA2-A671-CD0EDFE0CCB6}"/>
              </a:ext>
            </a:extLst>
          </p:cNvPr>
          <p:cNvSpPr/>
          <p:nvPr/>
        </p:nvSpPr>
        <p:spPr>
          <a:xfrm>
            <a:off x="10158157" y="4482386"/>
            <a:ext cx="1235988"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Rémunération</a:t>
            </a:r>
          </a:p>
        </p:txBody>
      </p:sp>
      <p:sp>
        <p:nvSpPr>
          <p:cNvPr id="75" name="Rectangle : coins arrondis 74">
            <a:extLst>
              <a:ext uri="{FF2B5EF4-FFF2-40B4-BE49-F238E27FC236}">
                <a16:creationId xmlns:a16="http://schemas.microsoft.com/office/drawing/2014/main" id="{97CF5C4C-3C2E-48FE-A081-FEC20431C866}"/>
              </a:ext>
            </a:extLst>
          </p:cNvPr>
          <p:cNvSpPr/>
          <p:nvPr/>
        </p:nvSpPr>
        <p:spPr>
          <a:xfrm>
            <a:off x="5117521" y="1810612"/>
            <a:ext cx="1652733"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Type d’action</a:t>
            </a:r>
          </a:p>
        </p:txBody>
      </p:sp>
      <p:sp>
        <p:nvSpPr>
          <p:cNvPr id="76" name="Rectangle : coins arrondis 75">
            <a:extLst>
              <a:ext uri="{FF2B5EF4-FFF2-40B4-BE49-F238E27FC236}">
                <a16:creationId xmlns:a16="http://schemas.microsoft.com/office/drawing/2014/main" id="{778CB7ED-D17E-4A5F-9CFB-5D124EE18D2C}"/>
              </a:ext>
            </a:extLst>
          </p:cNvPr>
          <p:cNvSpPr/>
          <p:nvPr/>
        </p:nvSpPr>
        <p:spPr>
          <a:xfrm>
            <a:off x="8541960" y="1810216"/>
            <a:ext cx="1548719" cy="276127"/>
          </a:xfrm>
          <a:prstGeom prst="roundRect">
            <a:avLst/>
          </a:prstGeom>
          <a:solidFill>
            <a:srgbClr val="494F57"/>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400"/>
              <a:t>Type de validation</a:t>
            </a:r>
          </a:p>
        </p:txBody>
      </p:sp>
      <p:sp>
        <p:nvSpPr>
          <p:cNvPr id="79" name="Rectangle 78">
            <a:extLst>
              <a:ext uri="{FF2B5EF4-FFF2-40B4-BE49-F238E27FC236}">
                <a16:creationId xmlns:a16="http://schemas.microsoft.com/office/drawing/2014/main" id="{2B5A5F9F-9F39-49D6-9ACA-4AAC16DD0855}"/>
              </a:ext>
            </a:extLst>
          </p:cNvPr>
          <p:cNvSpPr/>
          <p:nvPr/>
        </p:nvSpPr>
        <p:spPr>
          <a:xfrm>
            <a:off x="5275904" y="4406083"/>
            <a:ext cx="3052878" cy="1343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000" i="1" dirty="0">
                <a:solidFill>
                  <a:schemeClr val="tx1"/>
                </a:solidFill>
                <a:latin typeface="Marianne" panose="02000000000000000000" pitchFamily="50" charset="0"/>
              </a:rPr>
              <a:t>Filtres applicables sur les activités formation implantées dans les établissements pénitentiaires. Dès lors qu’un établissement pénitentiaire dispose d’une activité répondant aux critères saisis, il s’affiche sur la cartographie.</a:t>
            </a:r>
          </a:p>
        </p:txBody>
      </p:sp>
      <p:pic>
        <p:nvPicPr>
          <p:cNvPr id="15" name="Image 14">
            <a:extLst>
              <a:ext uri="{FF2B5EF4-FFF2-40B4-BE49-F238E27FC236}">
                <a16:creationId xmlns:a16="http://schemas.microsoft.com/office/drawing/2014/main" id="{E626EA15-609A-411A-BA00-2BB9C8AE3A16}"/>
              </a:ext>
            </a:extLst>
          </p:cNvPr>
          <p:cNvPicPr>
            <a:picLocks noChangeAspect="1"/>
          </p:cNvPicPr>
          <p:nvPr/>
        </p:nvPicPr>
        <p:blipFill>
          <a:blip r:embed="rId10"/>
          <a:stretch>
            <a:fillRect/>
          </a:stretch>
        </p:blipFill>
        <p:spPr>
          <a:xfrm>
            <a:off x="8541960" y="2056261"/>
            <a:ext cx="2954622" cy="2311131"/>
          </a:xfrm>
          <a:prstGeom prst="rect">
            <a:avLst/>
          </a:prstGeom>
        </p:spPr>
      </p:pic>
    </p:spTree>
    <p:extLst>
      <p:ext uri="{BB962C8B-B14F-4D97-AF65-F5344CB8AC3E}">
        <p14:creationId xmlns:p14="http://schemas.microsoft.com/office/powerpoint/2010/main" val="1313677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59" y="629885"/>
            <a:ext cx="11979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Accéder à une fiche établissement de la cartographie des activités</a:t>
            </a:r>
            <a:endParaRPr kumimoji="0" lang="fr-FR" sz="2800" b="1" i="0" u="none" strike="noStrike" kern="1200" cap="none" spc="0" normalizeH="0" baseline="0" noProof="0">
              <a:ln>
                <a:noFill/>
              </a:ln>
              <a:solidFill>
                <a:srgbClr val="494F57"/>
              </a:solidFill>
              <a:effectLst/>
              <a:highlight>
                <a:srgbClr val="FFFF00"/>
              </a:highlight>
              <a:uLnTx/>
              <a:uFillTx/>
              <a:latin typeface="Marianne"/>
              <a:ea typeface="+mn-ea"/>
              <a:cs typeface="+mn-cs"/>
            </a:endParaRPr>
          </a:p>
        </p:txBody>
      </p:sp>
      <p:sp>
        <p:nvSpPr>
          <p:cNvPr id="26" name="Espace réservé du numéro de diapositive 1">
            <a:extLst>
              <a:ext uri="{FF2B5EF4-FFF2-40B4-BE49-F238E27FC236}">
                <a16:creationId xmlns:a16="http://schemas.microsoft.com/office/drawing/2014/main" id="{29C3A202-481F-432E-934F-3A4B259E1B6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7" name="Connecteur droit 16">
            <a:extLst>
              <a:ext uri="{FF2B5EF4-FFF2-40B4-BE49-F238E27FC236}">
                <a16:creationId xmlns:a16="http://schemas.microsoft.com/office/drawing/2014/main" id="{156CD6B1-D7AF-4DD5-B51B-1CEA7DF703CC}"/>
              </a:ext>
            </a:extLst>
          </p:cNvPr>
          <p:cNvCxnSpPr/>
          <p:nvPr/>
        </p:nvCxnSpPr>
        <p:spPr>
          <a:xfrm>
            <a:off x="335360" y="548680"/>
            <a:ext cx="1632181" cy="0"/>
          </a:xfrm>
          <a:prstGeom prst="line">
            <a:avLst/>
          </a:prstGeom>
          <a:noFill/>
          <a:ln w="19050" cap="flat" cmpd="sng" algn="ctr">
            <a:solidFill>
              <a:srgbClr val="FFC000"/>
            </a:solidFill>
            <a:prstDash val="solid"/>
          </a:ln>
          <a:effectLst/>
        </p:spPr>
      </p:cxnSp>
      <p:pic>
        <p:nvPicPr>
          <p:cNvPr id="28" name="Image 27">
            <a:extLst>
              <a:ext uri="{FF2B5EF4-FFF2-40B4-BE49-F238E27FC236}">
                <a16:creationId xmlns:a16="http://schemas.microsoft.com/office/drawing/2014/main" id="{89003F1B-345F-42A3-B774-1A267C9E611A}"/>
              </a:ext>
            </a:extLst>
          </p:cNvPr>
          <p:cNvPicPr>
            <a:picLocks noChangeAspect="1"/>
          </p:cNvPicPr>
          <p:nvPr/>
        </p:nvPicPr>
        <p:blipFill rotWithShape="1">
          <a:blip r:embed="rId2"/>
          <a:srcRect b="8504"/>
          <a:stretch/>
        </p:blipFill>
        <p:spPr>
          <a:xfrm>
            <a:off x="596417" y="1174839"/>
            <a:ext cx="3114000" cy="364038"/>
          </a:xfrm>
          <a:prstGeom prst="rect">
            <a:avLst/>
          </a:prstGeom>
        </p:spPr>
      </p:pic>
      <p:sp>
        <p:nvSpPr>
          <p:cNvPr id="29" name="Espace réservé du texte 8">
            <a:extLst>
              <a:ext uri="{FF2B5EF4-FFF2-40B4-BE49-F238E27FC236}">
                <a16:creationId xmlns:a16="http://schemas.microsoft.com/office/drawing/2014/main" id="{D2962014-D42A-408D-84F5-A63D3DBCE3B6}"/>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30" name="Image 29" descr="Une image contenant carte&#10;&#10;Description générée automatiquement">
            <a:extLst>
              <a:ext uri="{FF2B5EF4-FFF2-40B4-BE49-F238E27FC236}">
                <a16:creationId xmlns:a16="http://schemas.microsoft.com/office/drawing/2014/main" id="{FF78F572-6606-4A22-8A10-8908BC4EFBB0}"/>
              </a:ext>
            </a:extLst>
          </p:cNvPr>
          <p:cNvPicPr>
            <a:picLocks noChangeAspect="1"/>
          </p:cNvPicPr>
          <p:nvPr/>
        </p:nvPicPr>
        <p:blipFill rotWithShape="1">
          <a:blip r:embed="rId3"/>
          <a:srcRect b="6556"/>
          <a:stretch/>
        </p:blipFill>
        <p:spPr>
          <a:xfrm>
            <a:off x="335360" y="1594903"/>
            <a:ext cx="8610600" cy="3510595"/>
          </a:xfrm>
          <a:prstGeom prst="rect">
            <a:avLst/>
          </a:prstGeom>
        </p:spPr>
      </p:pic>
      <p:sp>
        <p:nvSpPr>
          <p:cNvPr id="31" name="Espace réservé du texte 8">
            <a:extLst>
              <a:ext uri="{FF2B5EF4-FFF2-40B4-BE49-F238E27FC236}">
                <a16:creationId xmlns:a16="http://schemas.microsoft.com/office/drawing/2014/main" id="{EA668662-9319-45B4-87BD-7A2F4C3882E0}"/>
              </a:ext>
            </a:extLst>
          </p:cNvPr>
          <p:cNvSpPr txBox="1">
            <a:spLocks/>
          </p:cNvSpPr>
          <p:nvPr/>
        </p:nvSpPr>
        <p:spPr>
          <a:xfrm>
            <a:off x="335360" y="1944262"/>
            <a:ext cx="10987065" cy="4270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endParaRPr lang="fr-FR" sz="1800">
              <a:latin typeface="Marianne" panose="02000000000000000000" pitchFamily="2" charset="0"/>
            </a:endParaRPr>
          </a:p>
        </p:txBody>
      </p:sp>
      <p:pic>
        <p:nvPicPr>
          <p:cNvPr id="32" name="Graphique 31" descr="Curseur avec un remplissage uni">
            <a:extLst>
              <a:ext uri="{FF2B5EF4-FFF2-40B4-BE49-F238E27FC236}">
                <a16:creationId xmlns:a16="http://schemas.microsoft.com/office/drawing/2014/main" id="{D42B84DE-A3C4-4A51-A4AE-8BF0CF8874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1672" y="4129321"/>
            <a:ext cx="292873" cy="292873"/>
          </a:xfrm>
          <a:prstGeom prst="rect">
            <a:avLst/>
          </a:prstGeom>
        </p:spPr>
      </p:pic>
      <p:sp>
        <p:nvSpPr>
          <p:cNvPr id="33" name="Rectangle 32">
            <a:extLst>
              <a:ext uri="{FF2B5EF4-FFF2-40B4-BE49-F238E27FC236}">
                <a16:creationId xmlns:a16="http://schemas.microsoft.com/office/drawing/2014/main" id="{C7DA5440-101A-41C8-94F2-EBCC0A3ABD5C}"/>
              </a:ext>
            </a:extLst>
          </p:cNvPr>
          <p:cNvSpPr/>
          <p:nvPr/>
        </p:nvSpPr>
        <p:spPr>
          <a:xfrm>
            <a:off x="450225" y="5362649"/>
            <a:ext cx="5310175" cy="852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just"/>
            <a:r>
              <a:rPr lang="fr-FR" sz="1100" b="1" dirty="0">
                <a:solidFill>
                  <a:schemeClr val="tx1"/>
                </a:solidFill>
                <a:latin typeface="Marianne" panose="02000000000000000000" pitchFamily="50" charset="0"/>
              </a:rPr>
              <a:t>Après une recherche ou une simple navigation, cliquez sur l’établissement dans la liste de gauche pour accéder à la fiche détaillée contenant l’ensemble des informations relatives aux activités travail et formation professionnelle implantées dans l’établissement.</a:t>
            </a:r>
          </a:p>
        </p:txBody>
      </p:sp>
      <p:sp>
        <p:nvSpPr>
          <p:cNvPr id="34" name="Forme libre 37">
            <a:extLst>
              <a:ext uri="{FF2B5EF4-FFF2-40B4-BE49-F238E27FC236}">
                <a16:creationId xmlns:a16="http://schemas.microsoft.com/office/drawing/2014/main" id="{7173536D-FA0D-40CE-9ACA-BBE2D16581C4}"/>
              </a:ext>
            </a:extLst>
          </p:cNvPr>
          <p:cNvSpPr/>
          <p:nvPr/>
        </p:nvSpPr>
        <p:spPr>
          <a:xfrm rot="5400000" flipH="1">
            <a:off x="3973292" y="1136885"/>
            <a:ext cx="2324588" cy="5927835"/>
          </a:xfrm>
          <a:custGeom>
            <a:avLst/>
            <a:gdLst>
              <a:gd name="connsiteX0" fmla="*/ 2367823 w 2367823"/>
              <a:gd name="connsiteY0" fmla="*/ 785813 h 789890"/>
              <a:gd name="connsiteX1" fmla="*/ 624748 w 2367823"/>
              <a:gd name="connsiteY1" fmla="*/ 671513 h 789890"/>
              <a:gd name="connsiteX2" fmla="*/ 38961 w 2367823"/>
              <a:gd name="connsiteY2" fmla="*/ 0 h 789890"/>
            </a:gdLst>
            <a:ahLst/>
            <a:cxnLst>
              <a:cxn ang="0">
                <a:pos x="connsiteX0" y="connsiteY0"/>
              </a:cxn>
              <a:cxn ang="0">
                <a:pos x="connsiteX1" y="connsiteY1"/>
              </a:cxn>
              <a:cxn ang="0">
                <a:pos x="connsiteX2" y="connsiteY2"/>
              </a:cxn>
            </a:cxnLst>
            <a:rect l="l" t="t" r="r" b="b"/>
            <a:pathLst>
              <a:path w="2367823" h="789890">
                <a:moveTo>
                  <a:pt x="2367823" y="785813"/>
                </a:moveTo>
                <a:cubicBezTo>
                  <a:pt x="1690357" y="794147"/>
                  <a:pt x="1012892" y="802482"/>
                  <a:pt x="624748" y="671513"/>
                </a:cubicBezTo>
                <a:cubicBezTo>
                  <a:pt x="236604" y="540544"/>
                  <a:pt x="-120583" y="216694"/>
                  <a:pt x="38961" y="0"/>
                </a:cubicBezTo>
              </a:path>
            </a:pathLst>
          </a:custGeom>
          <a:noFill/>
          <a:ln w="19050">
            <a:solidFill>
              <a:srgbClr val="494F57"/>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endParaRPr lang="fr-FR" sz="1200">
              <a:solidFill>
                <a:schemeClr val="tx1"/>
              </a:solidFill>
            </a:endParaRPr>
          </a:p>
        </p:txBody>
      </p:sp>
      <p:sp>
        <p:nvSpPr>
          <p:cNvPr id="38" name="Rectangle 37">
            <a:extLst>
              <a:ext uri="{FF2B5EF4-FFF2-40B4-BE49-F238E27FC236}">
                <a16:creationId xmlns:a16="http://schemas.microsoft.com/office/drawing/2014/main" id="{5FE4D10D-7F92-47F1-95BD-E77FA92428D3}"/>
              </a:ext>
            </a:extLst>
          </p:cNvPr>
          <p:cNvSpPr/>
          <p:nvPr/>
        </p:nvSpPr>
        <p:spPr>
          <a:xfrm>
            <a:off x="4763700" y="6046381"/>
            <a:ext cx="3335804" cy="53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fr-FR" sz="1100" b="1">
                <a:solidFill>
                  <a:schemeClr val="tx1"/>
                </a:solidFill>
                <a:latin typeface="Marianne" panose="02000000000000000000" pitchFamily="50" charset="0"/>
              </a:rPr>
              <a:t>La fiche établissement s’ouvre au format PDF dans un nouvel onglet. </a:t>
            </a:r>
          </a:p>
          <a:p>
            <a:pPr algn="r"/>
            <a:r>
              <a:rPr lang="fr-FR" sz="1100" b="1">
                <a:solidFill>
                  <a:schemeClr val="tx1"/>
                </a:solidFill>
                <a:latin typeface="Marianne" panose="02000000000000000000" pitchFamily="50" charset="0"/>
              </a:rPr>
              <a:t>Vous pouvez la consulter et / ou la télécharger.</a:t>
            </a:r>
          </a:p>
        </p:txBody>
      </p:sp>
      <p:pic>
        <p:nvPicPr>
          <p:cNvPr id="27" name="Image 26">
            <a:extLst>
              <a:ext uri="{FF2B5EF4-FFF2-40B4-BE49-F238E27FC236}">
                <a16:creationId xmlns:a16="http://schemas.microsoft.com/office/drawing/2014/main" id="{40C0F855-9C15-425D-A445-A35D9A6C7C36}"/>
              </a:ext>
            </a:extLst>
          </p:cNvPr>
          <p:cNvPicPr>
            <a:picLocks noChangeAspect="1"/>
          </p:cNvPicPr>
          <p:nvPr/>
        </p:nvPicPr>
        <p:blipFill>
          <a:blip r:embed="rId6"/>
          <a:stretch>
            <a:fillRect/>
          </a:stretch>
        </p:blipFill>
        <p:spPr>
          <a:xfrm>
            <a:off x="9964519" y="1254538"/>
            <a:ext cx="2104229" cy="3005091"/>
          </a:xfrm>
          <a:prstGeom prst="rect">
            <a:avLst/>
          </a:prstGeom>
          <a:effectLst>
            <a:outerShdw blurRad="50800" dist="38100" dir="2700000" algn="tl" rotWithShape="0">
              <a:prstClr val="black">
                <a:alpha val="40000"/>
              </a:prstClr>
            </a:outerShdw>
          </a:effectLst>
        </p:spPr>
      </p:pic>
      <p:pic>
        <p:nvPicPr>
          <p:cNvPr id="36" name="Image 35">
            <a:extLst>
              <a:ext uri="{FF2B5EF4-FFF2-40B4-BE49-F238E27FC236}">
                <a16:creationId xmlns:a16="http://schemas.microsoft.com/office/drawing/2014/main" id="{824C7617-FB72-4CFF-849B-66DE14A53F43}"/>
              </a:ext>
            </a:extLst>
          </p:cNvPr>
          <p:cNvPicPr>
            <a:picLocks noChangeAspect="1"/>
          </p:cNvPicPr>
          <p:nvPr/>
        </p:nvPicPr>
        <p:blipFill>
          <a:blip r:embed="rId7"/>
          <a:stretch>
            <a:fillRect/>
          </a:stretch>
        </p:blipFill>
        <p:spPr>
          <a:xfrm>
            <a:off x="8099504" y="1256321"/>
            <a:ext cx="1970842" cy="2802291"/>
          </a:xfrm>
          <a:prstGeom prst="rect">
            <a:avLst/>
          </a:prstGeom>
          <a:effectLst>
            <a:outerShdw blurRad="50800" dist="38100" dir="2700000" algn="tl" rotWithShape="0">
              <a:prstClr val="black">
                <a:alpha val="40000"/>
              </a:prstClr>
            </a:outerShdw>
          </a:effectLst>
        </p:spPr>
      </p:pic>
      <p:pic>
        <p:nvPicPr>
          <p:cNvPr id="37" name="Image 36">
            <a:extLst>
              <a:ext uri="{FF2B5EF4-FFF2-40B4-BE49-F238E27FC236}">
                <a16:creationId xmlns:a16="http://schemas.microsoft.com/office/drawing/2014/main" id="{F748A3AB-3F11-4ED1-BF77-D76AE5D92A6D}"/>
              </a:ext>
            </a:extLst>
          </p:cNvPr>
          <p:cNvPicPr>
            <a:picLocks noChangeAspect="1"/>
          </p:cNvPicPr>
          <p:nvPr/>
        </p:nvPicPr>
        <p:blipFill>
          <a:blip r:embed="rId8"/>
          <a:stretch>
            <a:fillRect/>
          </a:stretch>
        </p:blipFill>
        <p:spPr>
          <a:xfrm>
            <a:off x="10060861" y="3905449"/>
            <a:ext cx="2007887" cy="2845032"/>
          </a:xfrm>
          <a:prstGeom prst="rect">
            <a:avLst/>
          </a:prstGeom>
          <a:effectLst>
            <a:outerShdw blurRad="50800" dist="38100" dir="2700000" algn="tl" rotWithShape="0">
              <a:prstClr val="black">
                <a:alpha val="40000"/>
              </a:prstClr>
            </a:outerShdw>
          </a:effectLst>
        </p:spPr>
      </p:pic>
      <p:pic>
        <p:nvPicPr>
          <p:cNvPr id="40" name="Image 39">
            <a:extLst>
              <a:ext uri="{FF2B5EF4-FFF2-40B4-BE49-F238E27FC236}">
                <a16:creationId xmlns:a16="http://schemas.microsoft.com/office/drawing/2014/main" id="{55B808FB-8EB3-4B47-A655-36F152C1C69A}"/>
              </a:ext>
            </a:extLst>
          </p:cNvPr>
          <p:cNvPicPr>
            <a:picLocks noChangeAspect="1"/>
          </p:cNvPicPr>
          <p:nvPr/>
        </p:nvPicPr>
        <p:blipFill>
          <a:blip r:embed="rId9"/>
          <a:stretch>
            <a:fillRect/>
          </a:stretch>
        </p:blipFill>
        <p:spPr>
          <a:xfrm>
            <a:off x="8118849" y="3905450"/>
            <a:ext cx="1970842" cy="28450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2334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Espace réservé du numéro de diapositive 1">
            <a:extLst>
              <a:ext uri="{FF2B5EF4-FFF2-40B4-BE49-F238E27FC236}">
                <a16:creationId xmlns:a16="http://schemas.microsoft.com/office/drawing/2014/main" id="{6C7E9696-CEB6-4B3B-9D29-299A95057230}"/>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
        <p:nvSpPr>
          <p:cNvPr id="7" name="Rectangle : coins arrondis 6">
            <a:extLst>
              <a:ext uri="{FF2B5EF4-FFF2-40B4-BE49-F238E27FC236}">
                <a16:creationId xmlns:a16="http://schemas.microsoft.com/office/drawing/2014/main" id="{E1F20833-4DB3-4EBC-B00B-175E994C71E5}"/>
              </a:ext>
            </a:extLst>
          </p:cNvPr>
          <p:cNvSpPr/>
          <p:nvPr/>
        </p:nvSpPr>
        <p:spPr>
          <a:xfrm>
            <a:off x="304840" y="1633491"/>
            <a:ext cx="11582320" cy="4944862"/>
          </a:xfrm>
          <a:prstGeom prst="roundRect">
            <a:avLst>
              <a:gd name="adj" fmla="val 2652"/>
            </a:avLst>
          </a:prstGeom>
          <a:solidFill>
            <a:srgbClr val="F8F8F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150000"/>
              </a:lnSpc>
            </a:pPr>
            <a:r>
              <a:rPr lang="fr-FR" sz="1600" b="1" kern="0">
                <a:solidFill>
                  <a:schemeClr val="tx1">
                    <a:lumMod val="65000"/>
                    <a:lumOff val="35000"/>
                  </a:schemeClr>
                </a:solidFill>
                <a:latin typeface="Marianne Medium"/>
              </a:rPr>
              <a:t>Retrouver les activités de travail pénitentiaire en utilisant les filtres :</a:t>
            </a:r>
          </a:p>
          <a:p>
            <a:pPr algn="ctr"/>
            <a:endParaRPr lang="fr-FR" sz="1600" b="1" spc="300">
              <a:solidFill>
                <a:schemeClr val="tx1">
                  <a:lumMod val="65000"/>
                  <a:lumOff val="35000"/>
                </a:schemeClr>
              </a:solidFill>
              <a:latin typeface="Marianne ExtraBold" panose="02000000000000000000" pitchFamily="50" charset="0"/>
            </a:endParaRPr>
          </a:p>
        </p:txBody>
      </p:sp>
      <p:sp>
        <p:nvSpPr>
          <p:cNvPr id="34" name="Rectangle 33">
            <a:extLst>
              <a:ext uri="{FF2B5EF4-FFF2-40B4-BE49-F238E27FC236}">
                <a16:creationId xmlns:a16="http://schemas.microsoft.com/office/drawing/2014/main" id="{30F385F7-D95F-4ED4-9DA8-F689055856B2}"/>
              </a:ext>
            </a:extLst>
          </p:cNvPr>
          <p:cNvSpPr/>
          <p:nvPr/>
        </p:nvSpPr>
        <p:spPr>
          <a:xfrm>
            <a:off x="424200" y="3146614"/>
            <a:ext cx="11343600" cy="1830657"/>
          </a:xfrm>
          <a:prstGeom prst="rect">
            <a:avLst/>
          </a:prstGeom>
          <a:noFill/>
          <a:ln w="25400" cap="flat" cmpd="sng" algn="ctr">
            <a:solidFill>
              <a:srgbClr val="7CA180"/>
            </a:solidFill>
            <a:prstDash val="solid"/>
          </a:ln>
          <a:effectLst/>
        </p:spPr>
        <p:txBody>
          <a:bodyPr lIns="91440" tIns="45720" rIns="91440" bIns="45720" rtlCol="0" anchor="ctr"/>
          <a:lstStyle/>
          <a:p>
            <a:pPr>
              <a:defRPr/>
            </a:pPr>
            <a:r>
              <a:rPr lang="fr-FR" b="1" kern="0">
                <a:solidFill>
                  <a:srgbClr val="7CA180"/>
                </a:solidFill>
                <a:ea typeface="+mn-lt"/>
                <a:cs typeface="+mn-lt"/>
              </a:rPr>
              <a:t>Exercice 1</a:t>
            </a:r>
            <a:endParaRPr lang="fr-FR" b="1" i="0" u="none" strike="noStrike" kern="0" cap="none" spc="0" normalizeH="0" baseline="0" noProof="0">
              <a:ln>
                <a:noFill/>
              </a:ln>
              <a:solidFill>
                <a:srgbClr val="83A47D"/>
              </a:solidFill>
              <a:effectLst/>
              <a:uLnTx/>
              <a:uFillTx/>
              <a:latin typeface="Calibri"/>
              <a:cs typeface="Calibri"/>
            </a:endParaRPr>
          </a:p>
        </p:txBody>
      </p:sp>
      <p:sp>
        <p:nvSpPr>
          <p:cNvPr id="29" name="ZoneTexte 28">
            <a:extLst>
              <a:ext uri="{FF2B5EF4-FFF2-40B4-BE49-F238E27FC236}">
                <a16:creationId xmlns:a16="http://schemas.microsoft.com/office/drawing/2014/main" id="{DAF0A542-5DAA-4233-B130-CB752630F70C}"/>
              </a:ext>
            </a:extLst>
          </p:cNvPr>
          <p:cNvSpPr txBox="1"/>
          <p:nvPr/>
        </p:nvSpPr>
        <p:spPr>
          <a:xfrm>
            <a:off x="335360" y="552784"/>
            <a:ext cx="9260703" cy="1384995"/>
          </a:xfrm>
          <a:prstGeom prst="rect">
            <a:avLst/>
          </a:prstGeom>
          <a:noFill/>
        </p:spPr>
        <p:txBody>
          <a:bodyPr wrap="square" lIns="91440" tIns="45720" rIns="91440" bIns="45720" rtlCol="0" anchor="ctr">
            <a:spAutoFit/>
          </a:bodyPr>
          <a:lstStyle/>
          <a:p>
            <a:pPr>
              <a:defRPr/>
            </a:pPr>
            <a:r>
              <a:rPr lang="fr-FR" sz="2800" b="1">
                <a:solidFill>
                  <a:srgbClr val="494F57"/>
                </a:solidFill>
                <a:ea typeface="+mn-lt"/>
                <a:cs typeface="+mn-lt"/>
              </a:rPr>
              <a:t>Effectuer une recherche dans la cartographie des activités – Filtres spécifiques à la formation</a:t>
            </a:r>
            <a:endParaRPr lang="fr-FR" sz="2800">
              <a:ea typeface="+mn-lt"/>
              <a:cs typeface="+mn-lt"/>
            </a:endParaRPr>
          </a:p>
          <a:p>
            <a:pPr>
              <a:defRPr/>
            </a:pPr>
            <a:endParaRPr lang="fr-FR" sz="2800" b="1">
              <a:solidFill>
                <a:srgbClr val="494F57"/>
              </a:solidFill>
              <a:latin typeface="Marianne"/>
            </a:endParaRPr>
          </a:p>
        </p:txBody>
      </p:sp>
      <p:cxnSp>
        <p:nvCxnSpPr>
          <p:cNvPr id="30" name="Connecteur droit 29">
            <a:extLst>
              <a:ext uri="{FF2B5EF4-FFF2-40B4-BE49-F238E27FC236}">
                <a16:creationId xmlns:a16="http://schemas.microsoft.com/office/drawing/2014/main" id="{460057E8-2C2D-4384-9DE5-13175F5E6245}"/>
              </a:ext>
            </a:extLst>
          </p:cNvPr>
          <p:cNvCxnSpPr/>
          <p:nvPr/>
        </p:nvCxnSpPr>
        <p:spPr>
          <a:xfrm>
            <a:off x="335360" y="548680"/>
            <a:ext cx="1632181" cy="0"/>
          </a:xfrm>
          <a:prstGeom prst="line">
            <a:avLst/>
          </a:prstGeom>
          <a:noFill/>
          <a:ln w="19050" cap="flat" cmpd="sng" algn="ctr">
            <a:solidFill>
              <a:srgbClr val="F3B237"/>
            </a:solidFill>
            <a:prstDash val="solid"/>
          </a:ln>
          <a:effectLst/>
        </p:spPr>
      </p:cxnSp>
      <p:pic>
        <p:nvPicPr>
          <p:cNvPr id="31" name="Image 30">
            <a:extLst>
              <a:ext uri="{FF2B5EF4-FFF2-40B4-BE49-F238E27FC236}">
                <a16:creationId xmlns:a16="http://schemas.microsoft.com/office/drawing/2014/main" id="{B5AE8FAE-34B6-46D9-9801-2B5D672E7CAB}"/>
              </a:ext>
            </a:extLst>
          </p:cNvPr>
          <p:cNvPicPr>
            <a:picLocks noChangeAspect="1"/>
          </p:cNvPicPr>
          <p:nvPr/>
        </p:nvPicPr>
        <p:blipFill rotWithShape="1">
          <a:blip r:embed="rId2"/>
          <a:srcRect b="8504"/>
          <a:stretch/>
        </p:blipFill>
        <p:spPr>
          <a:xfrm>
            <a:off x="5658274" y="1065982"/>
            <a:ext cx="3114000" cy="364038"/>
          </a:xfrm>
          <a:prstGeom prst="rect">
            <a:avLst/>
          </a:prstGeom>
        </p:spPr>
      </p:pic>
      <p:sp>
        <p:nvSpPr>
          <p:cNvPr id="32" name="Espace réservé du texte 8">
            <a:extLst>
              <a:ext uri="{FF2B5EF4-FFF2-40B4-BE49-F238E27FC236}">
                <a16:creationId xmlns:a16="http://schemas.microsoft.com/office/drawing/2014/main" id="{4EF8100D-BE53-407C-A1B4-85235199E687}"/>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EXERCICE</a:t>
            </a:r>
          </a:p>
        </p:txBody>
      </p:sp>
      <p:sp>
        <p:nvSpPr>
          <p:cNvPr id="3" name="Rectangle 2">
            <a:extLst>
              <a:ext uri="{FF2B5EF4-FFF2-40B4-BE49-F238E27FC236}">
                <a16:creationId xmlns:a16="http://schemas.microsoft.com/office/drawing/2014/main" id="{3271A15B-838D-419D-B174-AE954AB17572}"/>
              </a:ext>
            </a:extLst>
          </p:cNvPr>
          <p:cNvSpPr/>
          <p:nvPr/>
        </p:nvSpPr>
        <p:spPr>
          <a:xfrm>
            <a:off x="1814297" y="3519893"/>
            <a:ext cx="9738358" cy="1092639"/>
          </a:xfrm>
          <a:prstGeom prst="rect">
            <a:avLst/>
          </a:prstGeom>
          <a:solidFill>
            <a:sysClr val="window" lastClr="FFFFFF"/>
          </a:solidFill>
          <a:ln w="25400" cap="flat" cmpd="sng" algn="ctr">
            <a:solidFill>
              <a:srgbClr val="494F57"/>
            </a:solidFill>
            <a:prstDash val="solid"/>
          </a:ln>
          <a:effectLst/>
        </p:spPr>
        <p:txBody>
          <a:bodyPr lIns="91440" tIns="45720" rIns="91440" bIns="45720" rtlCol="0" anchor="ctr"/>
          <a:lstStyle/>
          <a:p>
            <a:pPr algn="ctr">
              <a:defRPr/>
            </a:pPr>
            <a:endParaRPr lang="fr-FR" sz="1600" kern="0">
              <a:latin typeface="Marianne"/>
              <a:ea typeface="+mn-lt"/>
              <a:cs typeface="+mn-lt"/>
            </a:endParaRPr>
          </a:p>
          <a:p>
            <a:pPr algn="ctr">
              <a:defRPr/>
            </a:pPr>
            <a:endParaRPr lang="fr-FR" sz="2000" kern="0">
              <a:solidFill>
                <a:srgbClr val="494F57"/>
              </a:solidFill>
              <a:latin typeface="Marianne"/>
              <a:ea typeface="+mn-lt"/>
              <a:cs typeface="+mn-lt"/>
            </a:endParaRPr>
          </a:p>
          <a:p>
            <a:pPr algn="ctr">
              <a:defRPr/>
            </a:pPr>
            <a:r>
              <a:rPr lang="fr-FR" sz="1400" kern="0">
                <a:solidFill>
                  <a:srgbClr val="494F57"/>
                </a:solidFill>
                <a:latin typeface="Marianne" panose="02000000000000000000"/>
                <a:ea typeface="+mn-lt"/>
                <a:cs typeface="+mn-lt"/>
              </a:rPr>
              <a:t>Appliquer un filtre permettant de retrouver l’une des deux formations que vous venez de créer </a:t>
            </a:r>
            <a:endParaRPr lang="fr-FR" sz="1400">
              <a:solidFill>
                <a:srgbClr val="494F57"/>
              </a:solidFill>
              <a:latin typeface="Marianne" panose="02000000000000000000"/>
            </a:endParaRPr>
          </a:p>
          <a:p>
            <a:pPr>
              <a:defRPr/>
            </a:pPr>
            <a:endParaRPr lang="fr-FR" kern="0">
              <a:ea typeface="+mn-lt"/>
              <a:cs typeface="+mn-lt"/>
            </a:endParaRPr>
          </a:p>
          <a:p>
            <a:pPr marL="0" marR="0" lvl="0" indent="0" algn="ctr" defTabSz="914400">
              <a:lnSpc>
                <a:spcPct val="100000"/>
              </a:lnSpc>
              <a:spcBef>
                <a:spcPts val="0"/>
              </a:spcBef>
              <a:spcAft>
                <a:spcPts val="0"/>
              </a:spcAft>
              <a:buClrTx/>
              <a:buSzTx/>
              <a:buFontTx/>
              <a:buNone/>
              <a:tabLst/>
              <a:defRPr/>
            </a:pPr>
            <a:endParaRPr lang="fr-FR" b="0" i="0" u="none" strike="noStrike" kern="0" cap="none" spc="0" normalizeH="0" baseline="0" noProof="0">
              <a:ln>
                <a:noFill/>
              </a:ln>
              <a:solidFill>
                <a:srgbClr val="000000"/>
              </a:solidFill>
              <a:effectLst/>
              <a:uLnTx/>
              <a:uFillTx/>
              <a:latin typeface="Marianne"/>
              <a:cs typeface="Calibri"/>
            </a:endParaRPr>
          </a:p>
        </p:txBody>
      </p:sp>
    </p:spTree>
    <p:extLst>
      <p:ext uri="{BB962C8B-B14F-4D97-AF65-F5344CB8AC3E}">
        <p14:creationId xmlns:p14="http://schemas.microsoft.com/office/powerpoint/2010/main" val="1023402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D539A9F4-5ADA-4AD1-9959-0E45CB7DA46F}"/>
              </a:ext>
            </a:extLst>
          </p:cNvPr>
          <p:cNvSpPr txBox="1">
            <a:spLocks/>
          </p:cNvSpPr>
          <p:nvPr/>
        </p:nvSpPr>
        <p:spPr bwMode="gray">
          <a:xfrm>
            <a:off x="537887" y="2930641"/>
            <a:ext cx="6684005" cy="996714"/>
          </a:xfrm>
          <a:prstGeom prst="rect">
            <a:avLst/>
          </a:prstGeom>
          <a:solidFill>
            <a:srgbClr val="4F4F59"/>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lang="fr-FR" sz="1800" spc="300">
                <a:solidFill>
                  <a:prstClr val="white"/>
                </a:solidFill>
                <a:latin typeface="Marianne" panose="02000000000000000000" pitchFamily="2" charset="0"/>
              </a:rPr>
              <a:t>Et après ?</a:t>
            </a:r>
            <a:endPar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endParaRPr>
          </a:p>
        </p:txBody>
      </p:sp>
      <p:sp>
        <p:nvSpPr>
          <p:cNvPr id="3" name="ZoneTexte 2">
            <a:extLst>
              <a:ext uri="{FF2B5EF4-FFF2-40B4-BE49-F238E27FC236}">
                <a16:creationId xmlns:a16="http://schemas.microsoft.com/office/drawing/2014/main" id="{E30DB995-BF0C-4D7D-BC01-F1D0D817984C}"/>
              </a:ext>
            </a:extLst>
          </p:cNvPr>
          <p:cNvSpPr txBox="1"/>
          <p:nvPr/>
        </p:nvSpPr>
        <p:spPr>
          <a:xfrm>
            <a:off x="537886" y="4220721"/>
            <a:ext cx="66840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300" normalizeH="0" baseline="0" noProof="0">
                <a:ln>
                  <a:noFill/>
                </a:ln>
                <a:solidFill>
                  <a:prstClr val="black"/>
                </a:solidFill>
                <a:effectLst/>
                <a:uLnTx/>
                <a:uFillTx/>
                <a:latin typeface="Marianne" panose="02000000000000000000" pitchFamily="2" charset="0"/>
                <a:ea typeface="+mn-ea"/>
                <a:cs typeface="+mn-cs"/>
              </a:rPr>
              <a:t>Présentation des prochains déploiements et du support fonctionnel de l’outil IPRO360°</a:t>
            </a:r>
            <a:endParaRPr kumimoji="0" lang="fr-FR" sz="1800" b="1" i="1" u="none" strike="noStrike" kern="1200" cap="none" spc="300" normalizeH="0" baseline="0" noProof="0">
              <a:ln>
                <a:noFill/>
              </a:ln>
              <a:solidFill>
                <a:prstClr val="black"/>
              </a:solidFill>
              <a:effectLst/>
              <a:uLnTx/>
              <a:uFillTx/>
              <a:latin typeface="Marianne" panose="02000000000000000000" pitchFamily="2" charset="0"/>
              <a:ea typeface="+mn-ea"/>
              <a:cs typeface="+mn-cs"/>
            </a:endParaRPr>
          </a:p>
        </p:txBody>
      </p:sp>
    </p:spTree>
    <p:extLst>
      <p:ext uri="{BB962C8B-B14F-4D97-AF65-F5344CB8AC3E}">
        <p14:creationId xmlns:p14="http://schemas.microsoft.com/office/powerpoint/2010/main" val="34987325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51619"/>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Prochaines étapes de déploiement</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28" name="Rectangle : coins arrondis 27">
            <a:extLst>
              <a:ext uri="{FF2B5EF4-FFF2-40B4-BE49-F238E27FC236}">
                <a16:creationId xmlns:a16="http://schemas.microsoft.com/office/drawing/2014/main" id="{ED9A1C7C-9028-40F0-824A-158657CAFF30}"/>
              </a:ext>
            </a:extLst>
          </p:cNvPr>
          <p:cNvSpPr/>
          <p:nvPr/>
        </p:nvSpPr>
        <p:spPr>
          <a:xfrm>
            <a:off x="6278808" y="2028754"/>
            <a:ext cx="2682678" cy="450337"/>
          </a:xfrm>
          <a:prstGeom prst="roundRect">
            <a:avLst>
              <a:gd name="adj" fmla="val 50000"/>
            </a:avLst>
          </a:prstGeom>
          <a:solidFill>
            <a:srgbClr val="875F76"/>
          </a:solidFill>
          <a:ln>
            <a:solidFill>
              <a:srgbClr val="875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bg1"/>
                </a:solidFill>
                <a:latin typeface="Marianne" panose="02000000000000000000" pitchFamily="50" charset="0"/>
              </a:rPr>
              <a:t>Dossier professionnel PPSMJ</a:t>
            </a:r>
          </a:p>
        </p:txBody>
      </p:sp>
      <p:sp>
        <p:nvSpPr>
          <p:cNvPr id="30" name="Espace réservé du texte 8">
            <a:extLst>
              <a:ext uri="{FF2B5EF4-FFF2-40B4-BE49-F238E27FC236}">
                <a16:creationId xmlns:a16="http://schemas.microsoft.com/office/drawing/2014/main" id="{61CE74F6-732A-42B9-8A85-BA38095A76DB}"/>
              </a:ext>
            </a:extLst>
          </p:cNvPr>
          <p:cNvSpPr txBox="1">
            <a:spLocks/>
          </p:cNvSpPr>
          <p:nvPr/>
        </p:nvSpPr>
        <p:spPr>
          <a:xfrm>
            <a:off x="6094244" y="2574273"/>
            <a:ext cx="3050634" cy="3686705"/>
          </a:xfrm>
          <a:prstGeom prst="rect">
            <a:avLst/>
          </a:prstGeom>
          <a:noFill/>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Clr>
                <a:srgbClr val="002060"/>
              </a:buClr>
              <a:buNone/>
            </a:pPr>
            <a:r>
              <a:rPr lang="fr-FR" sz="900" b="1">
                <a:latin typeface="Marianne" panose="02000000000000000000" pitchFamily="2" charset="0"/>
                <a:sym typeface="Wingdings" panose="05000000000000000000" pitchFamily="2" charset="2"/>
              </a:rPr>
              <a:t>Présentation : </a:t>
            </a:r>
            <a:endParaRPr lang="fr-FR" sz="900">
              <a:latin typeface="Marianne" panose="02000000000000000000" pitchFamily="2" charset="0"/>
              <a:sym typeface="Wingdings" panose="05000000000000000000" pitchFamily="2" charset="2"/>
            </a:endParaRPr>
          </a:p>
          <a:p>
            <a:pPr marL="0" indent="0" algn="just">
              <a:lnSpc>
                <a:spcPct val="100000"/>
              </a:lnSpc>
              <a:spcBef>
                <a:spcPts val="0"/>
              </a:spcBef>
              <a:buClr>
                <a:srgbClr val="002060"/>
              </a:buClr>
              <a:buNone/>
            </a:pPr>
            <a:r>
              <a:rPr lang="fr-FR" sz="900">
                <a:latin typeface="Marianne" panose="02000000000000000000" pitchFamily="2" charset="0"/>
              </a:rPr>
              <a:t>Dossier dédié à la PPSMJ en milieu fermé et ouvert pour le suivi de son parcours de réinsertion professionnelle .</a:t>
            </a:r>
          </a:p>
          <a:p>
            <a:pPr marL="0" indent="0" algn="just">
              <a:lnSpc>
                <a:spcPct val="100000"/>
              </a:lnSpc>
              <a:spcBef>
                <a:spcPts val="600"/>
              </a:spcBef>
              <a:buClr>
                <a:srgbClr val="002060"/>
              </a:buClr>
              <a:buNone/>
            </a:pPr>
            <a:r>
              <a:rPr lang="fr-FR" sz="900" b="1">
                <a:latin typeface="Marianne" panose="02000000000000000000" pitchFamily="2" charset="0"/>
              </a:rPr>
              <a:t>Fonctionnalité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Consultation et alimentation d’un dossier professionnel contenant : bilan de compétences, bilan scolaire, bilan SPIP, actes d’engagements , fiches de postes , formations et certifications , CV, etc.</a:t>
            </a:r>
          </a:p>
          <a:p>
            <a:pPr marL="0" indent="0" algn="just">
              <a:lnSpc>
                <a:spcPct val="100000"/>
              </a:lnSpc>
              <a:spcBef>
                <a:spcPts val="600"/>
              </a:spcBef>
              <a:buClr>
                <a:srgbClr val="002060"/>
              </a:buClr>
              <a:buNone/>
            </a:pPr>
            <a:r>
              <a:rPr lang="fr-FR" sz="900" b="1">
                <a:latin typeface="Marianne" panose="02000000000000000000" pitchFamily="2" charset="0"/>
              </a:rPr>
              <a:t>Utilisateurs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Référents locaux tu travail et de la formation professionnelle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Conseiller et directeur pénitentiaire d'insertion et probation</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Personnels éducatif PJJ pour mineurs détenus</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Partenaires de l’insertion professionnelle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Partenaires du travail et de la formation professionnelle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PPMSJ (via l’espace PPSMJ)</a:t>
            </a:r>
          </a:p>
        </p:txBody>
      </p:sp>
      <p:sp>
        <p:nvSpPr>
          <p:cNvPr id="31" name="Rectangle : coins arrondis 30">
            <a:extLst>
              <a:ext uri="{FF2B5EF4-FFF2-40B4-BE49-F238E27FC236}">
                <a16:creationId xmlns:a16="http://schemas.microsoft.com/office/drawing/2014/main" id="{CA67705A-2C3F-4A16-9EB4-95E62287A5F9}"/>
              </a:ext>
            </a:extLst>
          </p:cNvPr>
          <p:cNvSpPr/>
          <p:nvPr/>
        </p:nvSpPr>
        <p:spPr>
          <a:xfrm>
            <a:off x="9325344" y="2028754"/>
            <a:ext cx="2682678" cy="450337"/>
          </a:xfrm>
          <a:prstGeom prst="roundRect">
            <a:avLst>
              <a:gd name="adj"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bg1"/>
                </a:solidFill>
                <a:latin typeface="Marianne" panose="02000000000000000000" pitchFamily="50" charset="0"/>
              </a:rPr>
              <a:t>Outil de prospection</a:t>
            </a:r>
          </a:p>
        </p:txBody>
      </p:sp>
      <p:sp>
        <p:nvSpPr>
          <p:cNvPr id="32" name="Espace réservé du texte 8">
            <a:extLst>
              <a:ext uri="{FF2B5EF4-FFF2-40B4-BE49-F238E27FC236}">
                <a16:creationId xmlns:a16="http://schemas.microsoft.com/office/drawing/2014/main" id="{634C0F10-4E08-4755-966D-DEA938710886}"/>
              </a:ext>
            </a:extLst>
          </p:cNvPr>
          <p:cNvSpPr txBox="1">
            <a:spLocks/>
          </p:cNvSpPr>
          <p:nvPr/>
        </p:nvSpPr>
        <p:spPr>
          <a:xfrm>
            <a:off x="9141366" y="2574273"/>
            <a:ext cx="3050634" cy="3686705"/>
          </a:xfrm>
          <a:prstGeom prst="rect">
            <a:avLst/>
          </a:prstGeom>
          <a:noFill/>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Clr>
                <a:srgbClr val="002060"/>
              </a:buClr>
              <a:buNone/>
            </a:pPr>
            <a:r>
              <a:rPr lang="fr-FR" sz="900" b="1">
                <a:latin typeface="Marianne" panose="02000000000000000000" pitchFamily="2" charset="0"/>
                <a:sym typeface="Wingdings" panose="05000000000000000000" pitchFamily="2" charset="2"/>
              </a:rPr>
              <a:t>Présentation : </a:t>
            </a:r>
            <a:endParaRPr lang="fr-FR" sz="900">
              <a:latin typeface="Marianne" panose="02000000000000000000" pitchFamily="2" charset="0"/>
              <a:sym typeface="Wingdings" panose="05000000000000000000" pitchFamily="2" charset="2"/>
            </a:endParaRPr>
          </a:p>
          <a:p>
            <a:pPr marL="0" indent="0" algn="just">
              <a:lnSpc>
                <a:spcPct val="100000"/>
              </a:lnSpc>
              <a:spcBef>
                <a:spcPts val="0"/>
              </a:spcBef>
              <a:buClr>
                <a:srgbClr val="002060"/>
              </a:buClr>
              <a:buNone/>
            </a:pPr>
            <a:r>
              <a:rPr lang="fr-FR" sz="900">
                <a:latin typeface="Marianne" panose="02000000000000000000" pitchFamily="2" charset="0"/>
              </a:rPr>
              <a:t>IPRO 360° constituera un outil numérique au service des missions de prospection et de développement partenarial sur les champs du travail pénitentiaire, de la formation pro. et de l’insertion pro.</a:t>
            </a:r>
          </a:p>
          <a:p>
            <a:pPr marL="0" indent="0" algn="just">
              <a:lnSpc>
                <a:spcPct val="100000"/>
              </a:lnSpc>
              <a:spcBef>
                <a:spcPts val="600"/>
              </a:spcBef>
              <a:buClr>
                <a:srgbClr val="002060"/>
              </a:buClr>
              <a:buNone/>
            </a:pPr>
            <a:r>
              <a:rPr lang="fr-FR" sz="900" b="1">
                <a:latin typeface="Marianne" panose="02000000000000000000" pitchFamily="2" charset="0"/>
              </a:rPr>
              <a:t>Fonctionnalité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Outil de gestion des pistes de prospection– type CRM</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Accès à des supports de communication</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Corpus documentaire et parcours de formation</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Outil de veille automatisée</a:t>
            </a:r>
          </a:p>
          <a:p>
            <a:pPr marL="0" indent="0" algn="just">
              <a:lnSpc>
                <a:spcPct val="100000"/>
              </a:lnSpc>
              <a:spcBef>
                <a:spcPts val="600"/>
              </a:spcBef>
              <a:buClr>
                <a:srgbClr val="002060"/>
              </a:buClr>
              <a:buNone/>
            </a:pPr>
            <a:r>
              <a:rPr lang="fr-FR" sz="900" b="1">
                <a:latin typeface="Marianne" panose="02000000000000000000" pitchFamily="2" charset="0"/>
              </a:rPr>
              <a:t>Utilisateurs :</a:t>
            </a:r>
          </a:p>
          <a:p>
            <a:pPr algn="just" defTabSz="1219170">
              <a:lnSpc>
                <a:spcPct val="100000"/>
              </a:lnSpc>
              <a:spcBef>
                <a:spcPts val="0"/>
              </a:spcBef>
              <a:buFont typeface="Wingdings" panose="05000000000000000000" pitchFamily="2" charset="2"/>
              <a:buChar char="à"/>
              <a:defRPr/>
            </a:pPr>
            <a:r>
              <a:rPr lang="fr-FR" sz="900">
                <a:latin typeface="Marianne" panose="02000000000000000000" pitchFamily="2" charset="0"/>
              </a:rPr>
              <a:t>Responsables interrégionaux de l’insertion professionnelle (R2IP)</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Référents locaux du travail pénitentiaire et de la formation professionnelle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Responsables commerciaux du SEP</a:t>
            </a:r>
          </a:p>
          <a:p>
            <a:pPr algn="just" defTabSz="1219170">
              <a:lnSpc>
                <a:spcPct val="100000"/>
              </a:lnSpc>
              <a:spcBef>
                <a:spcPts val="0"/>
              </a:spcBef>
              <a:buFont typeface="Wingdings" panose="05000000000000000000" pitchFamily="2" charset="2"/>
              <a:buChar char="à"/>
              <a:defRPr/>
            </a:pPr>
            <a:r>
              <a:rPr lang="fr-FR" sz="900">
                <a:latin typeface="Marianne" panose="02000000000000000000" pitchFamily="2" charset="0"/>
              </a:rPr>
              <a:t>Conseiller et directeur pénitentiaire d'insertion et probation</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Agence du travail d’intérêt général et de l’insertion professionnelle</a:t>
            </a:r>
          </a:p>
        </p:txBody>
      </p:sp>
      <p:cxnSp>
        <p:nvCxnSpPr>
          <p:cNvPr id="33" name="Connecteur droit 32">
            <a:extLst>
              <a:ext uri="{FF2B5EF4-FFF2-40B4-BE49-F238E27FC236}">
                <a16:creationId xmlns:a16="http://schemas.microsoft.com/office/drawing/2014/main" id="{DA653032-9859-4F70-A421-C878A0EF906E}"/>
              </a:ext>
            </a:extLst>
          </p:cNvPr>
          <p:cNvCxnSpPr>
            <a:cxnSpLocks/>
          </p:cNvCxnSpPr>
          <p:nvPr/>
        </p:nvCxnSpPr>
        <p:spPr>
          <a:xfrm rot="5400000">
            <a:off x="852878" y="4074450"/>
            <a:ext cx="4392000" cy="0"/>
          </a:xfrm>
          <a:prstGeom prst="line">
            <a:avLst/>
          </a:prstGeom>
          <a:ln>
            <a:solidFill>
              <a:srgbClr val="494F57"/>
            </a:solidFill>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01376033-0B68-47DF-B285-D2168B6D8E12}"/>
              </a:ext>
            </a:extLst>
          </p:cNvPr>
          <p:cNvCxnSpPr>
            <a:cxnSpLocks/>
          </p:cNvCxnSpPr>
          <p:nvPr/>
        </p:nvCxnSpPr>
        <p:spPr>
          <a:xfrm rot="5400000">
            <a:off x="3900000" y="4074449"/>
            <a:ext cx="4392000" cy="0"/>
          </a:xfrm>
          <a:prstGeom prst="line">
            <a:avLst/>
          </a:prstGeom>
          <a:ln>
            <a:solidFill>
              <a:srgbClr val="494F57"/>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7C8DC607-BC43-432A-9AA5-4614FE6D8332}"/>
              </a:ext>
            </a:extLst>
          </p:cNvPr>
          <p:cNvCxnSpPr>
            <a:cxnSpLocks/>
          </p:cNvCxnSpPr>
          <p:nvPr/>
        </p:nvCxnSpPr>
        <p:spPr>
          <a:xfrm rot="5400000">
            <a:off x="6947122" y="4074449"/>
            <a:ext cx="4392000" cy="0"/>
          </a:xfrm>
          <a:prstGeom prst="line">
            <a:avLst/>
          </a:prstGeom>
          <a:ln>
            <a:solidFill>
              <a:srgbClr val="494F57"/>
            </a:solidFill>
            <a:prstDash val="dash"/>
          </a:ln>
        </p:spPr>
        <p:style>
          <a:lnRef idx="1">
            <a:schemeClr val="accent1"/>
          </a:lnRef>
          <a:fillRef idx="0">
            <a:schemeClr val="accent1"/>
          </a:fillRef>
          <a:effectRef idx="0">
            <a:schemeClr val="accent1"/>
          </a:effectRef>
          <a:fontRef idx="minor">
            <a:schemeClr val="tx1"/>
          </a:fontRef>
        </p:style>
      </p:cxnSp>
      <p:sp>
        <p:nvSpPr>
          <p:cNvPr id="41" name="Flèche : pentagone 40">
            <a:extLst>
              <a:ext uri="{FF2B5EF4-FFF2-40B4-BE49-F238E27FC236}">
                <a16:creationId xmlns:a16="http://schemas.microsoft.com/office/drawing/2014/main" id="{2134834C-F87B-4B1D-B93D-3FA19C1A9D6F}"/>
              </a:ext>
            </a:extLst>
          </p:cNvPr>
          <p:cNvSpPr/>
          <p:nvPr/>
        </p:nvSpPr>
        <p:spPr>
          <a:xfrm>
            <a:off x="27859" y="1536614"/>
            <a:ext cx="6014344" cy="230243"/>
          </a:xfrm>
          <a:prstGeom prst="homePlate">
            <a:avLst>
              <a:gd name="adj" fmla="val 38978"/>
            </a:avLst>
          </a:prstGeom>
          <a:solidFill>
            <a:srgbClr val="4C4F56">
              <a:lumMod val="20000"/>
              <a:lumOff val="80000"/>
            </a:srgbClr>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4C4F56"/>
                </a:solidFill>
                <a:effectLst/>
                <a:uLnTx/>
                <a:uFillTx/>
                <a:latin typeface="Marianne"/>
                <a:ea typeface="+mn-ea"/>
                <a:cs typeface="+mn-cs"/>
              </a:rPr>
              <a:t>2022</a:t>
            </a:r>
          </a:p>
        </p:txBody>
      </p:sp>
      <p:sp>
        <p:nvSpPr>
          <p:cNvPr id="49" name="Flèche : pentagone 48">
            <a:extLst>
              <a:ext uri="{FF2B5EF4-FFF2-40B4-BE49-F238E27FC236}">
                <a16:creationId xmlns:a16="http://schemas.microsoft.com/office/drawing/2014/main" id="{8073EC6C-C107-48AB-8D1A-B7BBD096BF3F}"/>
              </a:ext>
            </a:extLst>
          </p:cNvPr>
          <p:cNvSpPr/>
          <p:nvPr/>
        </p:nvSpPr>
        <p:spPr>
          <a:xfrm>
            <a:off x="6134194" y="1536614"/>
            <a:ext cx="6014344" cy="230243"/>
          </a:xfrm>
          <a:prstGeom prst="homePlate">
            <a:avLst>
              <a:gd name="adj" fmla="val 38978"/>
            </a:avLst>
          </a:prstGeom>
          <a:solidFill>
            <a:srgbClr val="4C4F56">
              <a:lumMod val="20000"/>
              <a:lumOff val="80000"/>
            </a:srgbClr>
          </a:solidFill>
          <a:ln w="9525" cap="flat" cmpd="sng" algn="ctr">
            <a:noFill/>
            <a:prstDash val="solid"/>
          </a:ln>
          <a:effectLst/>
        </p:spPr>
        <p:txBody>
          <a:bodyPr rot="0" spcFirstLastPara="0" vertOverflow="overflow" horzOverflow="overflow" vert="horz" wrap="square" lIns="36000" tIns="72000" rIns="3600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4C4F56"/>
                </a:solidFill>
                <a:effectLst/>
                <a:uLnTx/>
                <a:uFillTx/>
                <a:latin typeface="Marianne"/>
                <a:ea typeface="+mn-ea"/>
                <a:cs typeface="+mn-cs"/>
              </a:rPr>
              <a:t>2023</a:t>
            </a:r>
          </a:p>
        </p:txBody>
      </p:sp>
      <p:sp>
        <p:nvSpPr>
          <p:cNvPr id="51" name="Espace réservé du texte 8">
            <a:extLst>
              <a:ext uri="{FF2B5EF4-FFF2-40B4-BE49-F238E27FC236}">
                <a16:creationId xmlns:a16="http://schemas.microsoft.com/office/drawing/2014/main" id="{637D99F1-FF97-4F11-854E-E3E70EFA981C}"/>
              </a:ext>
            </a:extLst>
          </p:cNvPr>
          <p:cNvSpPr txBox="1">
            <a:spLocks/>
          </p:cNvSpPr>
          <p:nvPr/>
        </p:nvSpPr>
        <p:spPr>
          <a:xfrm>
            <a:off x="1756" y="2574273"/>
            <a:ext cx="3050634" cy="3686705"/>
          </a:xfrm>
          <a:prstGeom prst="rect">
            <a:avLst/>
          </a:prstGeom>
          <a:noFill/>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Clr>
                <a:srgbClr val="002060"/>
              </a:buClr>
              <a:buNone/>
            </a:pPr>
            <a:r>
              <a:rPr lang="fr-FR" sz="900" b="1">
                <a:latin typeface="Marianne" panose="02000000000000000000" pitchFamily="2" charset="0"/>
                <a:sym typeface="Wingdings" panose="05000000000000000000" pitchFamily="2" charset="2"/>
              </a:rPr>
              <a:t>Présentation : </a:t>
            </a:r>
            <a:endParaRPr lang="fr-FR" sz="900">
              <a:latin typeface="Marianne" panose="02000000000000000000" pitchFamily="2" charset="0"/>
              <a:sym typeface="Wingdings" panose="05000000000000000000" pitchFamily="2" charset="2"/>
            </a:endParaRPr>
          </a:p>
          <a:p>
            <a:pPr marL="0" indent="0" algn="just">
              <a:lnSpc>
                <a:spcPct val="100000"/>
              </a:lnSpc>
              <a:spcBef>
                <a:spcPts val="0"/>
              </a:spcBef>
              <a:buClr>
                <a:srgbClr val="002060"/>
              </a:buClr>
              <a:buNone/>
            </a:pPr>
            <a:r>
              <a:rPr lang="fr-FR" sz="900">
                <a:latin typeface="Marianne" panose="02000000000000000000" pitchFamily="2" charset="0"/>
              </a:rPr>
              <a:t>Espace de connexion, indépendant de l’intranet du ministère de la justice, dédié aux partenaires (dont les gestionnaires délégués) et donnant accès à certaines fonctionnalités et données de IPRO360°.</a:t>
            </a:r>
          </a:p>
          <a:p>
            <a:pPr marL="0" indent="0" algn="just">
              <a:lnSpc>
                <a:spcPct val="100000"/>
              </a:lnSpc>
              <a:spcBef>
                <a:spcPts val="600"/>
              </a:spcBef>
              <a:buClr>
                <a:srgbClr val="002060"/>
              </a:buClr>
              <a:buNone/>
            </a:pPr>
            <a:r>
              <a:rPr lang="fr-FR" sz="900" b="1">
                <a:latin typeface="Marianne" panose="02000000000000000000" pitchFamily="2" charset="0"/>
              </a:rPr>
              <a:t>Fonctionnalité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Gérer la relation contractuelle avec l’administration pénitentiaire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Consulter et piloter les activités implantées en détention (génération de statistiques et d’indicateurs, …)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Proposer, gérer et suspendre les activités implantées en détention</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Se renseigner sur les autres activités de travail et de formation professionnelle implantées en détention via l’accès à la cartographie des activités</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Verser des documents professionnels sur la PPSMJ dans son dossier individuel</a:t>
            </a:r>
          </a:p>
          <a:p>
            <a:pPr marL="0" indent="0" algn="just">
              <a:lnSpc>
                <a:spcPct val="100000"/>
              </a:lnSpc>
              <a:spcBef>
                <a:spcPts val="600"/>
              </a:spcBef>
              <a:buClr>
                <a:srgbClr val="002060"/>
              </a:buClr>
              <a:buNone/>
            </a:pPr>
            <a:r>
              <a:rPr lang="fr-FR" sz="900" b="1">
                <a:latin typeface="Marianne" panose="02000000000000000000" pitchFamily="2" charset="0"/>
              </a:rPr>
              <a:t>Utilisateurs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Entreprises (concessionnaire et gestionnaires délégués)</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Organismes de formation professionnelle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Partenaires de l’insertion professionnelle</a:t>
            </a:r>
          </a:p>
        </p:txBody>
      </p:sp>
      <p:sp>
        <p:nvSpPr>
          <p:cNvPr id="52" name="Rectangle : coins arrondis 51">
            <a:extLst>
              <a:ext uri="{FF2B5EF4-FFF2-40B4-BE49-F238E27FC236}">
                <a16:creationId xmlns:a16="http://schemas.microsoft.com/office/drawing/2014/main" id="{FC6554E4-A8BB-4A53-83AB-C6F3A7088338}"/>
              </a:ext>
            </a:extLst>
          </p:cNvPr>
          <p:cNvSpPr/>
          <p:nvPr/>
        </p:nvSpPr>
        <p:spPr>
          <a:xfrm>
            <a:off x="185734" y="2028754"/>
            <a:ext cx="2682678" cy="450337"/>
          </a:xfrm>
          <a:prstGeom prst="roundRect">
            <a:avLst>
              <a:gd name="adj"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bg1"/>
                </a:solidFill>
                <a:latin typeface="Marianne" panose="02000000000000000000" pitchFamily="50" charset="0"/>
              </a:rPr>
              <a:t>Espace partenaire</a:t>
            </a:r>
          </a:p>
        </p:txBody>
      </p:sp>
      <p:sp>
        <p:nvSpPr>
          <p:cNvPr id="54" name="Espace réservé du texte 8">
            <a:extLst>
              <a:ext uri="{FF2B5EF4-FFF2-40B4-BE49-F238E27FC236}">
                <a16:creationId xmlns:a16="http://schemas.microsoft.com/office/drawing/2014/main" id="{4C798057-530F-4DC7-A195-41650CE4803C}"/>
              </a:ext>
            </a:extLst>
          </p:cNvPr>
          <p:cNvSpPr txBox="1">
            <a:spLocks/>
          </p:cNvSpPr>
          <p:nvPr/>
        </p:nvSpPr>
        <p:spPr>
          <a:xfrm>
            <a:off x="3040099" y="2574273"/>
            <a:ext cx="3050634" cy="3686705"/>
          </a:xfrm>
          <a:prstGeom prst="rect">
            <a:avLst/>
          </a:prstGeom>
          <a:noFill/>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Clr>
                <a:srgbClr val="002060"/>
              </a:buClr>
              <a:buNone/>
            </a:pPr>
            <a:r>
              <a:rPr lang="fr-FR" sz="900" b="1">
                <a:latin typeface="Marianne" panose="02000000000000000000" pitchFamily="2" charset="0"/>
                <a:sym typeface="Wingdings" panose="05000000000000000000" pitchFamily="2" charset="2"/>
              </a:rPr>
              <a:t>Présentation : </a:t>
            </a:r>
            <a:endParaRPr lang="fr-FR" sz="900">
              <a:latin typeface="Marianne" panose="02000000000000000000" pitchFamily="2" charset="0"/>
              <a:sym typeface="Wingdings" panose="05000000000000000000" pitchFamily="2" charset="2"/>
            </a:endParaRPr>
          </a:p>
          <a:p>
            <a:pPr marL="0" indent="0" algn="just">
              <a:lnSpc>
                <a:spcPct val="100000"/>
              </a:lnSpc>
              <a:spcBef>
                <a:spcPts val="0"/>
              </a:spcBef>
              <a:buClr>
                <a:srgbClr val="002060"/>
              </a:buClr>
              <a:buNone/>
            </a:pPr>
            <a:r>
              <a:rPr lang="fr-FR" sz="900">
                <a:latin typeface="Marianne" panose="02000000000000000000" pitchFamily="2" charset="0"/>
              </a:rPr>
              <a:t>Evolution complémentaire de la « mailles activités » qui permet de renseigner les catégories de métiers et nombres de postes disponibles par domaine d’activité. </a:t>
            </a:r>
          </a:p>
          <a:p>
            <a:pPr marL="0" indent="0" algn="just">
              <a:lnSpc>
                <a:spcPct val="100000"/>
              </a:lnSpc>
              <a:spcBef>
                <a:spcPts val="0"/>
              </a:spcBef>
              <a:buClr>
                <a:srgbClr val="002060"/>
              </a:buClr>
              <a:buNone/>
            </a:pPr>
            <a:r>
              <a:rPr lang="fr-FR" sz="900">
                <a:latin typeface="Marianne" panose="02000000000000000000" pitchFamily="2" charset="0"/>
              </a:rPr>
              <a:t>Les informations renseignées dans cette fiche permettront d’alimenter directement Octave, l’outil de paie et de gestion RH de la DAP.</a:t>
            </a:r>
          </a:p>
          <a:p>
            <a:pPr marL="0" indent="0" algn="just">
              <a:lnSpc>
                <a:spcPct val="100000"/>
              </a:lnSpc>
              <a:spcBef>
                <a:spcPts val="600"/>
              </a:spcBef>
              <a:buClr>
                <a:srgbClr val="002060"/>
              </a:buClr>
              <a:buNone/>
            </a:pPr>
            <a:r>
              <a:rPr lang="fr-FR" sz="900" b="1">
                <a:latin typeface="Marianne" panose="02000000000000000000" pitchFamily="2" charset="0"/>
              </a:rPr>
              <a:t>Fonctionnalité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Gérer le nombre de poste disponible dans une activité de travail via la fiche « postes de travail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Renseigner le nombre de postes disponibles pour une activité de travail pénitentiaire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Gérer et suspendre des postes de travail  </a:t>
            </a:r>
          </a:p>
          <a:p>
            <a:pPr marL="0" indent="0" algn="just">
              <a:lnSpc>
                <a:spcPct val="100000"/>
              </a:lnSpc>
              <a:spcBef>
                <a:spcPts val="600"/>
              </a:spcBef>
              <a:buClr>
                <a:srgbClr val="002060"/>
              </a:buClr>
              <a:buNone/>
            </a:pPr>
            <a:r>
              <a:rPr lang="fr-FR" sz="900" b="1">
                <a:latin typeface="Marianne" panose="02000000000000000000" pitchFamily="2" charset="0"/>
              </a:rPr>
              <a:t>Utilisateurs :</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Référents locaux du travail pénitentiaire</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Officier ATF</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Chef d’ateliers SEP</a:t>
            </a:r>
          </a:p>
          <a:p>
            <a:pPr marR="0" lvl="0" algn="just" defTabSz="1219170" fontAlgn="auto">
              <a:lnSpc>
                <a:spcPct val="100000"/>
              </a:lnSpc>
              <a:spcBef>
                <a:spcPts val="0"/>
              </a:spcBef>
              <a:spcAft>
                <a:spcPts val="0"/>
              </a:spcAft>
              <a:buClrTx/>
              <a:buSzTx/>
              <a:buFont typeface="Wingdings" panose="05000000000000000000" pitchFamily="2" charset="2"/>
              <a:buChar char="à"/>
              <a:tabLst/>
              <a:defRPr/>
            </a:pPr>
            <a:r>
              <a:rPr lang="fr-FR" sz="900">
                <a:latin typeface="Marianne" panose="02000000000000000000" pitchFamily="2" charset="0"/>
              </a:rPr>
              <a:t>Responsables interrégionaux de l’insertion professionnelle (R2IP)</a:t>
            </a:r>
          </a:p>
        </p:txBody>
      </p:sp>
      <p:sp>
        <p:nvSpPr>
          <p:cNvPr id="55" name="Rectangle : coins arrondis 54">
            <a:extLst>
              <a:ext uri="{FF2B5EF4-FFF2-40B4-BE49-F238E27FC236}">
                <a16:creationId xmlns:a16="http://schemas.microsoft.com/office/drawing/2014/main" id="{0DEBA824-9045-44AC-AE49-5FE47FDE49E5}"/>
              </a:ext>
            </a:extLst>
          </p:cNvPr>
          <p:cNvSpPr/>
          <p:nvPr/>
        </p:nvSpPr>
        <p:spPr>
          <a:xfrm>
            <a:off x="3232271" y="2028754"/>
            <a:ext cx="2682678" cy="450337"/>
          </a:xfrm>
          <a:prstGeom prst="roundRect">
            <a:avLst>
              <a:gd name="adj"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chemeClr val="bg1"/>
                </a:solidFill>
                <a:latin typeface="Marianne" panose="02000000000000000000" pitchFamily="50" charset="0"/>
              </a:rPr>
              <a:t>Cartographie des activités de travail pénitentiaire « maille postes »</a:t>
            </a:r>
          </a:p>
        </p:txBody>
      </p:sp>
    </p:spTree>
    <p:extLst>
      <p:ext uri="{BB962C8B-B14F-4D97-AF65-F5344CB8AC3E}">
        <p14:creationId xmlns:p14="http://schemas.microsoft.com/office/powerpoint/2010/main" val="3576373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F3AC7EF-BB80-4F5F-B4BF-FDD79A451EB7}"/>
              </a:ext>
            </a:extLst>
          </p:cNvPr>
          <p:cNvSpPr/>
          <p:nvPr/>
        </p:nvSpPr>
        <p:spPr>
          <a:xfrm>
            <a:off x="71022" y="1234309"/>
            <a:ext cx="12107364" cy="5299673"/>
          </a:xfrm>
          <a:prstGeom prst="rect">
            <a:avLst/>
          </a:prstGeom>
          <a:solidFill>
            <a:srgbClr val="F2F2F2">
              <a:alpha val="23922"/>
            </a:srgbClr>
          </a:solidFill>
          <a:ln w="9525" cap="flat" cmpd="sng" algn="ctr">
            <a:solidFill>
              <a:schemeClr val="bg1">
                <a:lumMod val="65000"/>
              </a:schemeClr>
            </a:solidFill>
            <a:prstDash val="solid"/>
          </a:ln>
          <a:effectLst/>
        </p:spPr>
        <p:txBody>
          <a:bodyPr tIns="108000" rtlCol="0" anchor="ctr"/>
          <a:lstStyle/>
          <a:p>
            <a:pPr algn="ctr" defTabSz="1219170">
              <a:defRPr/>
            </a:pPr>
            <a:endParaRPr lang="fr-FR" sz="1100" b="1" kern="0">
              <a:solidFill>
                <a:srgbClr val="494F57"/>
              </a:solidFill>
              <a:latin typeface="Marianne"/>
            </a:endParaRPr>
          </a:p>
          <a:p>
            <a:pPr algn="ctr" defTabSz="1219170">
              <a:defRPr/>
            </a:pPr>
            <a:endParaRPr lang="fr-FR" sz="1100" b="1" kern="0">
              <a:solidFill>
                <a:srgbClr val="494F57"/>
              </a:solidFill>
              <a:latin typeface="Marianne"/>
            </a:endParaRPr>
          </a:p>
          <a:p>
            <a:pPr algn="ctr" defTabSz="1219170">
              <a:defRPr/>
            </a:pPr>
            <a:endParaRPr lang="fr-FR" sz="1100" b="1" kern="0">
              <a:solidFill>
                <a:srgbClr val="494F57"/>
              </a:solidFill>
              <a:latin typeface="Marianne"/>
            </a:endParaRPr>
          </a:p>
        </p:txBody>
      </p:sp>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262626"/>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du support technique et fonctionnel </a:t>
            </a:r>
          </a:p>
        </p:txBody>
      </p:sp>
      <p:sp>
        <p:nvSpPr>
          <p:cNvPr id="36" name="Espace réservé du numéro de diapositive 1">
            <a:extLst>
              <a:ext uri="{FF2B5EF4-FFF2-40B4-BE49-F238E27FC236}">
                <a16:creationId xmlns:a16="http://schemas.microsoft.com/office/drawing/2014/main" id="{45736367-59BD-4AE7-9CC4-0094AA02C117}"/>
              </a:ext>
            </a:extLst>
          </p:cNvPr>
          <p:cNvSpPr txBox="1">
            <a:spLocks/>
          </p:cNvSpPr>
          <p:nvPr/>
        </p:nvSpPr>
        <p:spPr>
          <a:xfrm>
            <a:off x="11496582" y="6578353"/>
            <a:ext cx="681803" cy="29031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FB9DD5-D438-3E4D-8D7C-083AA9A2762E}" type="slidenum">
              <a:rPr lang="fr-FR" sz="800" smtClean="0">
                <a:solidFill>
                  <a:schemeClr val="tx1"/>
                </a:solidFill>
                <a:latin typeface="Marianne Medium" panose="02000000000000000000" pitchFamily="50" charset="0"/>
              </a:rPr>
              <a:pPr>
                <a:defRPr/>
              </a:pPr>
              <a:t>86</a:t>
            </a:fld>
            <a:endParaRPr lang="fr-FR" sz="800">
              <a:solidFill>
                <a:schemeClr val="tx1"/>
              </a:solidFill>
              <a:latin typeface="Marianne Medium" panose="02000000000000000000" pitchFamily="50" charset="0"/>
            </a:endParaRPr>
          </a:p>
        </p:txBody>
      </p:sp>
      <p:sp>
        <p:nvSpPr>
          <p:cNvPr id="11" name="Rectangle à coins arrondis 75">
            <a:extLst>
              <a:ext uri="{FF2B5EF4-FFF2-40B4-BE49-F238E27FC236}">
                <a16:creationId xmlns:a16="http://schemas.microsoft.com/office/drawing/2014/main" id="{5EA33B7F-205B-4FC7-A6EB-E86A84145F2E}"/>
              </a:ext>
            </a:extLst>
          </p:cNvPr>
          <p:cNvSpPr/>
          <p:nvPr/>
        </p:nvSpPr>
        <p:spPr>
          <a:xfrm>
            <a:off x="553684" y="2310946"/>
            <a:ext cx="4711206" cy="326132"/>
          </a:xfrm>
          <a:prstGeom prst="roundRect">
            <a:avLst/>
          </a:prstGeom>
          <a:solidFill>
            <a:srgbClr val="324B99"/>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a:ln>
                  <a:noFill/>
                </a:ln>
                <a:solidFill>
                  <a:prstClr val="white"/>
                </a:solidFill>
                <a:effectLst/>
                <a:uLnTx/>
                <a:uFillTx/>
                <a:latin typeface="Marianne" panose="02000000000000000000" pitchFamily="50" charset="0"/>
              </a:rPr>
              <a:t>Ouverture de l’incident</a:t>
            </a:r>
          </a:p>
        </p:txBody>
      </p:sp>
      <p:sp>
        <p:nvSpPr>
          <p:cNvPr id="12" name="Rectangle à coins arrondis 76">
            <a:extLst>
              <a:ext uri="{FF2B5EF4-FFF2-40B4-BE49-F238E27FC236}">
                <a16:creationId xmlns:a16="http://schemas.microsoft.com/office/drawing/2014/main" id="{27EB81DC-B4CA-4D19-BB64-492D3E2EAF30}"/>
              </a:ext>
            </a:extLst>
          </p:cNvPr>
          <p:cNvSpPr/>
          <p:nvPr/>
        </p:nvSpPr>
        <p:spPr>
          <a:xfrm>
            <a:off x="5412630" y="2310946"/>
            <a:ext cx="4094170" cy="326132"/>
          </a:xfrm>
          <a:prstGeom prst="roundRect">
            <a:avLst/>
          </a:prstGeom>
          <a:solidFill>
            <a:srgbClr val="324B99"/>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a:ln>
                  <a:noFill/>
                </a:ln>
                <a:solidFill>
                  <a:prstClr val="white"/>
                </a:solidFill>
                <a:effectLst/>
                <a:uLnTx/>
                <a:uFillTx/>
                <a:latin typeface="Marianne" panose="02000000000000000000" pitchFamily="50" charset="0"/>
              </a:rPr>
              <a:t>Traitement de l’incident</a:t>
            </a:r>
          </a:p>
        </p:txBody>
      </p:sp>
      <p:sp>
        <p:nvSpPr>
          <p:cNvPr id="13" name="Rectangle à coins arrondis 77">
            <a:extLst>
              <a:ext uri="{FF2B5EF4-FFF2-40B4-BE49-F238E27FC236}">
                <a16:creationId xmlns:a16="http://schemas.microsoft.com/office/drawing/2014/main" id="{C45B5892-BE13-467F-B3FF-CE9522951371}"/>
              </a:ext>
            </a:extLst>
          </p:cNvPr>
          <p:cNvSpPr/>
          <p:nvPr/>
        </p:nvSpPr>
        <p:spPr>
          <a:xfrm>
            <a:off x="9654540" y="2310946"/>
            <a:ext cx="2298277" cy="326132"/>
          </a:xfrm>
          <a:prstGeom prst="roundRect">
            <a:avLst/>
          </a:prstGeom>
          <a:solidFill>
            <a:srgbClr val="324B99"/>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a:ln>
                  <a:noFill/>
                </a:ln>
                <a:solidFill>
                  <a:prstClr val="white"/>
                </a:solidFill>
                <a:effectLst/>
                <a:uLnTx/>
                <a:uFillTx/>
                <a:latin typeface="Marianne" panose="02000000000000000000" pitchFamily="50" charset="0"/>
              </a:rPr>
              <a:t>Résolution et clôture</a:t>
            </a:r>
          </a:p>
        </p:txBody>
      </p:sp>
      <p:sp>
        <p:nvSpPr>
          <p:cNvPr id="14" name="Rectangle à coins arrondis 78">
            <a:extLst>
              <a:ext uri="{FF2B5EF4-FFF2-40B4-BE49-F238E27FC236}">
                <a16:creationId xmlns:a16="http://schemas.microsoft.com/office/drawing/2014/main" id="{1E0D81BA-A80F-464A-9A1F-8FE6C0B9EC85}"/>
              </a:ext>
            </a:extLst>
          </p:cNvPr>
          <p:cNvSpPr/>
          <p:nvPr/>
        </p:nvSpPr>
        <p:spPr>
          <a:xfrm>
            <a:off x="553683" y="2690320"/>
            <a:ext cx="1359755" cy="486409"/>
          </a:xfrm>
          <a:prstGeom prst="round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effectLst/>
                <a:uLnTx/>
                <a:uFillTx/>
                <a:latin typeface="Marianne" panose="02000000000000000000" pitchFamily="50" charset="0"/>
              </a:rPr>
              <a:t>Survenue de l’incident utilisateur </a:t>
            </a:r>
            <a:r>
              <a:rPr kumimoji="0" lang="fr-FR" sz="900" b="1" i="0" u="none" strike="noStrike" kern="0" cap="none" spc="0" normalizeH="0" baseline="0" noProof="0">
                <a:ln>
                  <a:noFill/>
                </a:ln>
                <a:effectLst/>
                <a:uLnTx/>
                <a:uFillTx/>
                <a:latin typeface="Marianne" panose="02000000000000000000" pitchFamily="50" charset="0"/>
              </a:rPr>
              <a:t>(</a:t>
            </a:r>
            <a:r>
              <a:rPr kumimoji="0" lang="fr-FR" sz="900" b="1" i="0" u="none" strike="noStrike" kern="0" cap="none" spc="0" normalizeH="0" baseline="0" noProof="0" err="1">
                <a:ln>
                  <a:noFill/>
                </a:ln>
                <a:effectLst/>
                <a:uLnTx/>
                <a:uFillTx/>
                <a:latin typeface="Marianne" panose="02000000000000000000" pitchFamily="50" charset="0"/>
              </a:rPr>
              <a:t>Niv</a:t>
            </a:r>
            <a:r>
              <a:rPr kumimoji="0" lang="fr-FR" sz="900" b="1" i="0" u="none" strike="noStrike" kern="0" cap="none" spc="0" normalizeH="0" baseline="0" noProof="0">
                <a:ln>
                  <a:noFill/>
                </a:ln>
                <a:effectLst/>
                <a:uLnTx/>
                <a:uFillTx/>
                <a:latin typeface="Marianne" panose="02000000000000000000" pitchFamily="50" charset="0"/>
              </a:rPr>
              <a:t>. Local)</a:t>
            </a:r>
          </a:p>
        </p:txBody>
      </p:sp>
      <p:sp>
        <p:nvSpPr>
          <p:cNvPr id="15" name="Rectangle à coins arrondis 79">
            <a:extLst>
              <a:ext uri="{FF2B5EF4-FFF2-40B4-BE49-F238E27FC236}">
                <a16:creationId xmlns:a16="http://schemas.microsoft.com/office/drawing/2014/main" id="{B31C28F9-2B89-4C56-98C7-AE2FE99AF38B}"/>
              </a:ext>
            </a:extLst>
          </p:cNvPr>
          <p:cNvSpPr/>
          <p:nvPr/>
        </p:nvSpPr>
        <p:spPr>
          <a:xfrm>
            <a:off x="2167416" y="2690327"/>
            <a:ext cx="3120864" cy="486409"/>
          </a:xfrm>
          <a:prstGeom prst="roundRec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solidFill>
                <a:effectLst/>
                <a:uLnTx/>
                <a:uFillTx/>
                <a:latin typeface="Marianne" panose="02000000000000000000" pitchFamily="50" charset="0"/>
              </a:rPr>
              <a:t>Sollicitation de la chaine support et qualification de l’incident </a:t>
            </a:r>
            <a:r>
              <a:rPr kumimoji="0" lang="fr-FR" sz="900" b="1" i="0" u="none" strike="noStrike" kern="0" cap="none" spc="0" normalizeH="0" baseline="0" noProof="0">
                <a:ln>
                  <a:noFill/>
                </a:ln>
                <a:solidFill>
                  <a:prstClr val="white"/>
                </a:solidFill>
                <a:effectLst/>
                <a:uLnTx/>
                <a:uFillTx/>
                <a:latin typeface="Marianne" panose="02000000000000000000" pitchFamily="50" charset="0"/>
              </a:rPr>
              <a:t>(</a:t>
            </a:r>
            <a:r>
              <a:rPr kumimoji="0" lang="fr-FR" sz="900" b="1" i="0" u="none" strike="noStrike" kern="0" cap="none" spc="0" normalizeH="0" baseline="0" noProof="0" err="1">
                <a:ln>
                  <a:noFill/>
                </a:ln>
                <a:solidFill>
                  <a:prstClr val="white"/>
                </a:solidFill>
                <a:effectLst/>
                <a:uLnTx/>
                <a:uFillTx/>
                <a:latin typeface="Marianne" panose="02000000000000000000" pitchFamily="50" charset="0"/>
              </a:rPr>
              <a:t>niv</a:t>
            </a:r>
            <a:r>
              <a:rPr kumimoji="0" lang="fr-FR" sz="900" b="1" i="0" u="none" strike="noStrike" kern="0" cap="none" spc="0" normalizeH="0" baseline="0" noProof="0">
                <a:ln>
                  <a:noFill/>
                </a:ln>
                <a:solidFill>
                  <a:prstClr val="white"/>
                </a:solidFill>
                <a:effectLst/>
                <a:uLnTx/>
                <a:uFillTx/>
                <a:latin typeface="Marianne" panose="02000000000000000000" pitchFamily="50" charset="0"/>
              </a:rPr>
              <a:t>. régional)</a:t>
            </a:r>
          </a:p>
        </p:txBody>
      </p:sp>
      <p:pic>
        <p:nvPicPr>
          <p:cNvPr id="17" name="Image 16">
            <a:extLst>
              <a:ext uri="{FF2B5EF4-FFF2-40B4-BE49-F238E27FC236}">
                <a16:creationId xmlns:a16="http://schemas.microsoft.com/office/drawing/2014/main" id="{12D45018-E428-4570-B4B2-F6DCE232C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5244" y="3251575"/>
            <a:ext cx="254004" cy="285294"/>
          </a:xfrm>
          <a:prstGeom prst="rect">
            <a:avLst/>
          </a:prstGeom>
        </p:spPr>
      </p:pic>
      <p:sp>
        <p:nvSpPr>
          <p:cNvPr id="18" name="ZoneTexte 17">
            <a:extLst>
              <a:ext uri="{FF2B5EF4-FFF2-40B4-BE49-F238E27FC236}">
                <a16:creationId xmlns:a16="http://schemas.microsoft.com/office/drawing/2014/main" id="{FA438DF3-F6A9-4700-877C-FA6788A36BFC}"/>
              </a:ext>
            </a:extLst>
          </p:cNvPr>
          <p:cNvSpPr txBox="1"/>
          <p:nvPr/>
        </p:nvSpPr>
        <p:spPr>
          <a:xfrm>
            <a:off x="2310471" y="3562938"/>
            <a:ext cx="12428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CLSI </a:t>
            </a:r>
            <a:endParaRPr kumimoji="0" lang="fr-FR" sz="800" b="1" i="0" u="none" strike="noStrike" kern="1200" cap="none" spc="0" normalizeH="0" baseline="0" noProof="0">
              <a:ln>
                <a:noFill/>
              </a:ln>
              <a:solidFill>
                <a:srgbClr val="0C0C0C"/>
              </a:solidFill>
              <a:effectLst/>
              <a:uLnTx/>
              <a:uFillTx/>
              <a:latin typeface="Marianne" panose="020000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Appelle l’UAS de sa région pour signaler le problème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Marianne" panose="02000000000000000000" pitchFamily="50" charset="0"/>
              </a:rPr>
              <a:t>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qualifie le problème et créé un ticket TID</a:t>
            </a:r>
          </a:p>
        </p:txBody>
      </p:sp>
      <p:pic>
        <p:nvPicPr>
          <p:cNvPr id="19" name="Image 18">
            <a:extLst>
              <a:ext uri="{FF2B5EF4-FFF2-40B4-BE49-F238E27FC236}">
                <a16:creationId xmlns:a16="http://schemas.microsoft.com/office/drawing/2014/main" id="{BECE3D1F-656A-4A84-8435-CCE731DC91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2726" y="4261607"/>
            <a:ext cx="155489" cy="164664"/>
          </a:xfrm>
          <a:prstGeom prst="rect">
            <a:avLst/>
          </a:prstGeom>
        </p:spPr>
      </p:pic>
      <p:sp>
        <p:nvSpPr>
          <p:cNvPr id="20" name="ZoneTexte 19">
            <a:extLst>
              <a:ext uri="{FF2B5EF4-FFF2-40B4-BE49-F238E27FC236}">
                <a16:creationId xmlns:a16="http://schemas.microsoft.com/office/drawing/2014/main" id="{41C476CC-0068-4890-BD2E-BED7194F0F09}"/>
              </a:ext>
            </a:extLst>
          </p:cNvPr>
          <p:cNvSpPr txBox="1"/>
          <p:nvPr/>
        </p:nvSpPr>
        <p:spPr>
          <a:xfrm>
            <a:off x="3987838" y="3562938"/>
            <a:ext cx="12594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Agent UAS </a:t>
            </a:r>
            <a:r>
              <a:rPr kumimoji="0" lang="fr-FR" sz="800" b="1" i="0" u="none" strike="noStrike" kern="1200" cap="none" spc="0" normalizeH="0" baseline="0" noProof="0">
                <a:ln>
                  <a:noFill/>
                </a:ln>
                <a:solidFill>
                  <a:srgbClr val="0C0C0C"/>
                </a:solidFill>
                <a:effectLst/>
                <a:uLnTx/>
                <a:uFillTx/>
                <a:latin typeface="Marianne" panose="02000000000000000000"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Qualifie  l’incident et créer un ticket TID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C0C0C"/>
                </a:solidFill>
                <a:effectLst/>
                <a:uLnTx/>
                <a:uFillTx/>
                <a:latin typeface="Marianne" panose="02000000000000000000" pitchFamily="50" charset="0"/>
              </a:rPr>
              <a:t>ET/OU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Ventile le ticket TID </a:t>
            </a:r>
          </a:p>
        </p:txBody>
      </p:sp>
      <p:pic>
        <p:nvPicPr>
          <p:cNvPr id="21" name="Image 20">
            <a:extLst>
              <a:ext uri="{FF2B5EF4-FFF2-40B4-BE49-F238E27FC236}">
                <a16:creationId xmlns:a16="http://schemas.microsoft.com/office/drawing/2014/main" id="{319AC1F9-66A1-4572-912D-FEAAE074B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2652" y="3255674"/>
            <a:ext cx="246705" cy="277096"/>
          </a:xfrm>
          <a:prstGeom prst="rect">
            <a:avLst/>
          </a:prstGeom>
        </p:spPr>
      </p:pic>
      <p:sp>
        <p:nvSpPr>
          <p:cNvPr id="22" name="Rectangle à coins arrondis 130">
            <a:extLst>
              <a:ext uri="{FF2B5EF4-FFF2-40B4-BE49-F238E27FC236}">
                <a16:creationId xmlns:a16="http://schemas.microsoft.com/office/drawing/2014/main" id="{367AF6AA-6F11-4BB1-B65C-AD7624BDEE14}"/>
              </a:ext>
            </a:extLst>
          </p:cNvPr>
          <p:cNvSpPr/>
          <p:nvPr/>
        </p:nvSpPr>
        <p:spPr>
          <a:xfrm>
            <a:off x="7234455" y="2690311"/>
            <a:ext cx="2272345" cy="486409"/>
          </a:xfrm>
          <a:prstGeom prst="roundRect">
            <a:avLst/>
          </a:prstGeom>
          <a:solidFill>
            <a:schemeClr val="tx2">
              <a:lumMod val="60000"/>
              <a:lumOff val="4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solidFill>
                <a:effectLst/>
                <a:uLnTx/>
                <a:uFillTx/>
                <a:latin typeface="Marianne" panose="02000000000000000000" pitchFamily="50" charset="0"/>
              </a:rPr>
              <a:t>Traitement </a:t>
            </a:r>
            <a:r>
              <a:rPr kumimoji="0" lang="fr-FR" sz="900" b="1" i="0" u="none" strike="noStrike" kern="0" cap="none" spc="0" normalizeH="0" baseline="0" noProof="0">
                <a:ln>
                  <a:noFill/>
                </a:ln>
                <a:solidFill>
                  <a:prstClr val="white"/>
                </a:solidFill>
                <a:effectLst/>
                <a:uLnTx/>
                <a:uFillTx/>
                <a:latin typeface="Marianne" panose="02000000000000000000" pitchFamily="50" charset="0"/>
              </a:rPr>
              <a:t>(</a:t>
            </a:r>
            <a:r>
              <a:rPr kumimoji="0" lang="fr-FR" sz="900" b="1" i="0" u="none" strike="noStrike" kern="0" cap="none" spc="0" normalizeH="0" baseline="0" noProof="0" err="1">
                <a:ln>
                  <a:noFill/>
                </a:ln>
                <a:solidFill>
                  <a:prstClr val="white"/>
                </a:solidFill>
                <a:effectLst/>
                <a:uLnTx/>
                <a:uFillTx/>
                <a:latin typeface="Marianne" panose="02000000000000000000" pitchFamily="50" charset="0"/>
              </a:rPr>
              <a:t>niv</a:t>
            </a:r>
            <a:r>
              <a:rPr kumimoji="0" lang="fr-FR" sz="900" b="1" i="0" u="none" strike="noStrike" kern="0" cap="none" spc="0" normalizeH="0" baseline="0" noProof="0">
                <a:ln>
                  <a:noFill/>
                </a:ln>
                <a:solidFill>
                  <a:prstClr val="white"/>
                </a:solidFill>
                <a:effectLst/>
                <a:uLnTx/>
                <a:uFillTx/>
                <a:latin typeface="Marianne" panose="02000000000000000000" pitchFamily="50" charset="0"/>
              </a:rPr>
              <a:t>. central)</a:t>
            </a:r>
          </a:p>
        </p:txBody>
      </p:sp>
      <p:sp>
        <p:nvSpPr>
          <p:cNvPr id="23" name="Rectangle à coins arrondis 131">
            <a:extLst>
              <a:ext uri="{FF2B5EF4-FFF2-40B4-BE49-F238E27FC236}">
                <a16:creationId xmlns:a16="http://schemas.microsoft.com/office/drawing/2014/main" id="{8399772E-2030-41AA-85DF-EB013078F2CC}"/>
              </a:ext>
            </a:extLst>
          </p:cNvPr>
          <p:cNvSpPr/>
          <p:nvPr/>
        </p:nvSpPr>
        <p:spPr>
          <a:xfrm>
            <a:off x="5412630" y="2690312"/>
            <a:ext cx="1663797" cy="486409"/>
          </a:xfrm>
          <a:prstGeom prst="roundRec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solidFill>
                <a:effectLst/>
                <a:uLnTx/>
                <a:uFillTx/>
                <a:latin typeface="Marianne" panose="02000000000000000000" pitchFamily="50" charset="0"/>
              </a:rPr>
              <a:t>Traitement </a:t>
            </a:r>
            <a:r>
              <a:rPr kumimoji="0" lang="fr-FR" sz="900" b="1" i="0" u="none" strike="noStrike" kern="0" cap="none" spc="0" normalizeH="0" baseline="0" noProof="0">
                <a:ln>
                  <a:noFill/>
                </a:ln>
                <a:solidFill>
                  <a:prstClr val="white"/>
                </a:solidFill>
                <a:effectLst/>
                <a:uLnTx/>
                <a:uFillTx/>
                <a:latin typeface="Marianne" panose="02000000000000000000" pitchFamily="50" charset="0"/>
              </a:rPr>
              <a:t>(</a:t>
            </a:r>
            <a:r>
              <a:rPr kumimoji="0" lang="fr-FR" sz="900" b="1" i="0" u="none" strike="noStrike" kern="0" cap="none" spc="0" normalizeH="0" baseline="0" noProof="0" err="1">
                <a:ln>
                  <a:noFill/>
                </a:ln>
                <a:solidFill>
                  <a:prstClr val="white"/>
                </a:solidFill>
                <a:effectLst/>
                <a:uLnTx/>
                <a:uFillTx/>
                <a:latin typeface="Marianne" panose="02000000000000000000" pitchFamily="50" charset="0"/>
              </a:rPr>
              <a:t>niv</a:t>
            </a:r>
            <a:r>
              <a:rPr kumimoji="0" lang="fr-FR" sz="900" b="1" i="0" u="none" strike="noStrike" kern="0" cap="none" spc="0" normalizeH="0" baseline="0" noProof="0">
                <a:ln>
                  <a:noFill/>
                </a:ln>
                <a:solidFill>
                  <a:prstClr val="white"/>
                </a:solidFill>
                <a:effectLst/>
                <a:uLnTx/>
                <a:uFillTx/>
                <a:latin typeface="Marianne" panose="02000000000000000000" pitchFamily="50" charset="0"/>
              </a:rPr>
              <a:t>. régional)</a:t>
            </a:r>
          </a:p>
        </p:txBody>
      </p:sp>
      <p:sp>
        <p:nvSpPr>
          <p:cNvPr id="24" name="ZoneTexte 23">
            <a:extLst>
              <a:ext uri="{FF2B5EF4-FFF2-40B4-BE49-F238E27FC236}">
                <a16:creationId xmlns:a16="http://schemas.microsoft.com/office/drawing/2014/main" id="{1978ED34-2E95-49AC-9F9B-6865CD6186D3}"/>
              </a:ext>
            </a:extLst>
          </p:cNvPr>
          <p:cNvSpPr txBox="1"/>
          <p:nvPr/>
        </p:nvSpPr>
        <p:spPr>
          <a:xfrm>
            <a:off x="5405709" y="3562938"/>
            <a:ext cx="17030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Agent UF</a:t>
            </a:r>
            <a:endParaRPr kumimoji="0" lang="fr-FR" sz="800" b="1" i="0" u="none" strike="noStrike" kern="1200" cap="none" spc="0" normalizeH="0" baseline="0" noProof="0">
              <a:ln>
                <a:noFill/>
              </a:ln>
              <a:solidFill>
                <a:srgbClr val="0C0C0C"/>
              </a:solidFill>
              <a:effectLst/>
              <a:uLnTx/>
              <a:uFillTx/>
              <a:latin typeface="Marianne" panose="020000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Traite les incidents et problèmes fonctionnels et</a:t>
            </a:r>
            <a:r>
              <a:rPr kumimoji="0" lang="fr-FR" sz="800" b="0" i="0" u="none" strike="noStrike" kern="1200" cap="none" spc="0" normalizeH="0" noProof="0">
                <a:ln>
                  <a:noFill/>
                </a:ln>
                <a:solidFill>
                  <a:srgbClr val="0C0C0C"/>
                </a:solidFill>
                <a:effectLst/>
                <a:uLnTx/>
                <a:uFillTx/>
                <a:latin typeface="Marianne" panose="02000000000000000000" pitchFamily="50" charset="0"/>
              </a:rPr>
              <a:t> demande d’habilitation</a:t>
            </a:r>
            <a:endParaRPr kumimoji="0" lang="fr-FR" sz="800" b="0" i="0" u="none" strike="noStrike" kern="1200" cap="none" spc="0" normalizeH="0" baseline="0" noProof="0">
              <a:ln>
                <a:noFill/>
              </a:ln>
              <a:solidFill>
                <a:srgbClr val="0C0C0C"/>
              </a:solidFill>
              <a:effectLst/>
              <a:uLnTx/>
              <a:uFillTx/>
              <a:latin typeface="Marianne" panose="02000000000000000000" pitchFamily="50" charset="0"/>
            </a:endParaRPr>
          </a:p>
        </p:txBody>
      </p:sp>
      <p:pic>
        <p:nvPicPr>
          <p:cNvPr id="25" name="Image 24">
            <a:extLst>
              <a:ext uri="{FF2B5EF4-FFF2-40B4-BE49-F238E27FC236}">
                <a16:creationId xmlns:a16="http://schemas.microsoft.com/office/drawing/2014/main" id="{65B5DA3C-834C-4263-B9FB-5EF2B0ED4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360" y="3265080"/>
            <a:ext cx="250216" cy="258284"/>
          </a:xfrm>
          <a:prstGeom prst="rect">
            <a:avLst/>
          </a:prstGeom>
        </p:spPr>
      </p:pic>
      <p:pic>
        <p:nvPicPr>
          <p:cNvPr id="26" name="Image 25">
            <a:extLst>
              <a:ext uri="{FF2B5EF4-FFF2-40B4-BE49-F238E27FC236}">
                <a16:creationId xmlns:a16="http://schemas.microsoft.com/office/drawing/2014/main" id="{8BE6219F-CB74-481F-867B-C38522216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293" y="4665441"/>
            <a:ext cx="287135" cy="304539"/>
          </a:xfrm>
          <a:prstGeom prst="rect">
            <a:avLst/>
          </a:prstGeom>
        </p:spPr>
      </p:pic>
      <p:pic>
        <p:nvPicPr>
          <p:cNvPr id="27" name="Image 26">
            <a:extLst>
              <a:ext uri="{FF2B5EF4-FFF2-40B4-BE49-F238E27FC236}">
                <a16:creationId xmlns:a16="http://schemas.microsoft.com/office/drawing/2014/main" id="{134A7A59-D8B7-439E-A3DE-FC8D9D043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4673" y="3250046"/>
            <a:ext cx="248176" cy="288352"/>
          </a:xfrm>
          <a:prstGeom prst="rect">
            <a:avLst/>
          </a:prstGeom>
        </p:spPr>
      </p:pic>
      <p:sp>
        <p:nvSpPr>
          <p:cNvPr id="32" name="ZoneTexte 31">
            <a:extLst>
              <a:ext uri="{FF2B5EF4-FFF2-40B4-BE49-F238E27FC236}">
                <a16:creationId xmlns:a16="http://schemas.microsoft.com/office/drawing/2014/main" id="{17EF3707-43CC-4BE0-B367-98B72741F423}"/>
              </a:ext>
            </a:extLst>
          </p:cNvPr>
          <p:cNvSpPr txBox="1"/>
          <p:nvPr/>
        </p:nvSpPr>
        <p:spPr>
          <a:xfrm>
            <a:off x="8002658" y="3562938"/>
            <a:ext cx="10122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Équipes</a:t>
            </a:r>
            <a:r>
              <a:rPr kumimoji="0" lang="fr-FR" sz="800" b="1" i="0" u="none" strike="noStrike" kern="1200" cap="none" spc="0" normalizeH="0" baseline="0" noProof="0">
                <a:ln>
                  <a:noFill/>
                </a:ln>
                <a:solidFill>
                  <a:srgbClr val="0C0C0C"/>
                </a:solidFill>
                <a:effectLst/>
                <a:uLnTx/>
                <a:uFillTx/>
                <a:latin typeface="Marianne" panose="02000000000000000000" pitchFamily="50" charset="0"/>
              </a:rPr>
              <a:t> </a:t>
            </a: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 projet</a:t>
            </a:r>
            <a:r>
              <a:rPr kumimoji="0" lang="fr-FR" sz="800" b="1" i="1" u="none" strike="noStrike" kern="1200" cap="none" spc="0" normalizeH="0" noProof="0">
                <a:ln>
                  <a:noFill/>
                </a:ln>
                <a:solidFill>
                  <a:srgbClr val="0C0C0C"/>
                </a:solidFill>
                <a:effectLst/>
                <a:uLnTx/>
                <a:uFillTx/>
                <a:latin typeface="Marianne" panose="02000000000000000000" pitchFamily="50" charset="0"/>
              </a:rPr>
              <a:t> IPRO360</a:t>
            </a: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Traite le ticket </a:t>
            </a:r>
          </a:p>
        </p:txBody>
      </p:sp>
      <p:sp>
        <p:nvSpPr>
          <p:cNvPr id="33" name="ZoneTexte 32">
            <a:extLst>
              <a:ext uri="{FF2B5EF4-FFF2-40B4-BE49-F238E27FC236}">
                <a16:creationId xmlns:a16="http://schemas.microsoft.com/office/drawing/2014/main" id="{76F208C6-0FFC-4B58-874D-26FC71BBA9EE}"/>
              </a:ext>
            </a:extLst>
          </p:cNvPr>
          <p:cNvSpPr txBox="1"/>
          <p:nvPr/>
        </p:nvSpPr>
        <p:spPr>
          <a:xfrm>
            <a:off x="8860492" y="3562938"/>
            <a:ext cx="9353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Agent CSN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Traite le ticket fonctionnel</a:t>
            </a:r>
            <a:r>
              <a:rPr kumimoji="0" lang="fr-FR" sz="800" b="0" i="1" u="none" strike="noStrike" kern="1200" cap="none" spc="0" normalizeH="0" baseline="0" noProof="0">
                <a:ln>
                  <a:noFill/>
                </a:ln>
                <a:solidFill>
                  <a:srgbClr val="0C0C0C"/>
                </a:solidFill>
                <a:effectLst/>
                <a:uLnTx/>
                <a:uFillTx/>
                <a:latin typeface="Marianne" panose="02000000000000000000" pitchFamily="50" charset="0"/>
              </a:rPr>
              <a:t> </a:t>
            </a:r>
            <a:endParaRPr kumimoji="0" lang="fr-FR" sz="800" b="0" i="0" u="none" strike="noStrike" kern="1200" cap="none" spc="0" normalizeH="0" baseline="0" noProof="0">
              <a:ln>
                <a:noFill/>
              </a:ln>
              <a:solidFill>
                <a:srgbClr val="0C0C0C"/>
              </a:solidFill>
              <a:effectLst/>
              <a:uLnTx/>
              <a:uFillTx/>
              <a:latin typeface="Marianne" panose="02000000000000000000" pitchFamily="50" charset="0"/>
            </a:endParaRPr>
          </a:p>
        </p:txBody>
      </p:sp>
      <p:sp>
        <p:nvSpPr>
          <p:cNvPr id="37" name="ZoneTexte 36">
            <a:extLst>
              <a:ext uri="{FF2B5EF4-FFF2-40B4-BE49-F238E27FC236}">
                <a16:creationId xmlns:a16="http://schemas.microsoft.com/office/drawing/2014/main" id="{ABF04DB1-BE59-4803-B050-198D3D350E03}"/>
              </a:ext>
            </a:extLst>
          </p:cNvPr>
          <p:cNvSpPr txBox="1"/>
          <p:nvPr/>
        </p:nvSpPr>
        <p:spPr>
          <a:xfrm>
            <a:off x="11030856" y="3562938"/>
            <a:ext cx="9890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Agent UAS / CLSI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Clôture le ticket</a:t>
            </a:r>
          </a:p>
        </p:txBody>
      </p:sp>
      <p:sp>
        <p:nvSpPr>
          <p:cNvPr id="39" name="Rectangle à coins arrondis 181">
            <a:extLst>
              <a:ext uri="{FF2B5EF4-FFF2-40B4-BE49-F238E27FC236}">
                <a16:creationId xmlns:a16="http://schemas.microsoft.com/office/drawing/2014/main" id="{A151A267-31C2-4722-93F5-38BAB62C4C01}"/>
              </a:ext>
            </a:extLst>
          </p:cNvPr>
          <p:cNvSpPr/>
          <p:nvPr/>
        </p:nvSpPr>
        <p:spPr>
          <a:xfrm>
            <a:off x="11145929" y="2694062"/>
            <a:ext cx="806888" cy="482658"/>
          </a:xfrm>
          <a:prstGeom prst="roundRect">
            <a:avLst/>
          </a:prstGeom>
          <a:solidFill>
            <a:schemeClr val="tx2">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effectLst/>
                <a:uLnTx/>
                <a:uFillTx/>
                <a:latin typeface="Marianne" panose="02000000000000000000" pitchFamily="50" charset="0"/>
              </a:rPr>
              <a:t>Clôture</a:t>
            </a:r>
          </a:p>
        </p:txBody>
      </p:sp>
      <p:sp>
        <p:nvSpPr>
          <p:cNvPr id="40" name="Rectangle à coins arrondis 182">
            <a:extLst>
              <a:ext uri="{FF2B5EF4-FFF2-40B4-BE49-F238E27FC236}">
                <a16:creationId xmlns:a16="http://schemas.microsoft.com/office/drawing/2014/main" id="{B3238156-3892-42DD-A60F-5B31F1A920A7}"/>
              </a:ext>
            </a:extLst>
          </p:cNvPr>
          <p:cNvSpPr/>
          <p:nvPr/>
        </p:nvSpPr>
        <p:spPr>
          <a:xfrm>
            <a:off x="9654539" y="2690311"/>
            <a:ext cx="1376317" cy="486409"/>
          </a:xfrm>
          <a:prstGeom prst="roundRec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solidFill>
                <a:effectLst/>
                <a:uLnTx/>
                <a:uFillTx/>
                <a:latin typeface="Marianne" panose="02000000000000000000" pitchFamily="50" charset="0"/>
              </a:rPr>
              <a:t>Réponse à l’utilisateur</a:t>
            </a:r>
          </a:p>
        </p:txBody>
      </p:sp>
      <p:pic>
        <p:nvPicPr>
          <p:cNvPr id="41" name="Image 40">
            <a:extLst>
              <a:ext uri="{FF2B5EF4-FFF2-40B4-BE49-F238E27FC236}">
                <a16:creationId xmlns:a16="http://schemas.microsoft.com/office/drawing/2014/main" id="{7C4FAADA-F25F-46E4-841E-B2B2B73F0E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2204" y="3246198"/>
            <a:ext cx="231961" cy="296048"/>
          </a:xfrm>
          <a:prstGeom prst="rect">
            <a:avLst/>
          </a:prstGeom>
        </p:spPr>
      </p:pic>
      <p:sp>
        <p:nvSpPr>
          <p:cNvPr id="42" name="ZoneTexte 41">
            <a:extLst>
              <a:ext uri="{FF2B5EF4-FFF2-40B4-BE49-F238E27FC236}">
                <a16:creationId xmlns:a16="http://schemas.microsoft.com/office/drawing/2014/main" id="{11AEE700-5139-4C64-9D90-6ADBD699F2C1}"/>
              </a:ext>
            </a:extLst>
          </p:cNvPr>
          <p:cNvSpPr txBox="1"/>
          <p:nvPr/>
        </p:nvSpPr>
        <p:spPr>
          <a:xfrm>
            <a:off x="7042697" y="5776463"/>
            <a:ext cx="144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FF0000"/>
                </a:solidFill>
                <a:effectLst/>
                <a:uLnTx/>
                <a:uFillTx/>
                <a:latin typeface="Marianne" panose="02000000000000000000" pitchFamily="50" charset="0"/>
              </a:rPr>
              <a:t>En cas de ticket complexe, l’UAS transmet le ticket à l’ASN</a:t>
            </a:r>
          </a:p>
        </p:txBody>
      </p:sp>
      <p:pic>
        <p:nvPicPr>
          <p:cNvPr id="44" name="Image 43">
            <a:extLst>
              <a:ext uri="{FF2B5EF4-FFF2-40B4-BE49-F238E27FC236}">
                <a16:creationId xmlns:a16="http://schemas.microsoft.com/office/drawing/2014/main" id="{3972A759-3DF6-4245-8797-1BB6AAE1C3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463" y="4673272"/>
            <a:ext cx="254004" cy="296708"/>
          </a:xfrm>
          <a:prstGeom prst="rect">
            <a:avLst/>
          </a:prstGeom>
        </p:spPr>
      </p:pic>
      <p:sp>
        <p:nvSpPr>
          <p:cNvPr id="45" name="ZoneTexte 44">
            <a:extLst>
              <a:ext uri="{FF2B5EF4-FFF2-40B4-BE49-F238E27FC236}">
                <a16:creationId xmlns:a16="http://schemas.microsoft.com/office/drawing/2014/main" id="{7998634B-AFC7-43E8-A47D-051184F6FABD}"/>
              </a:ext>
            </a:extLst>
          </p:cNvPr>
          <p:cNvSpPr txBox="1"/>
          <p:nvPr/>
        </p:nvSpPr>
        <p:spPr>
          <a:xfrm>
            <a:off x="562094" y="4945561"/>
            <a:ext cx="10788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Utilisateur/R2IP</a:t>
            </a:r>
            <a:endParaRPr kumimoji="0" lang="fr-FR" sz="800" b="1" i="0" u="none" strike="noStrike" kern="1200" cap="none" spc="0" normalizeH="0" baseline="0" noProof="0">
              <a:ln>
                <a:noFill/>
              </a:ln>
              <a:solidFill>
                <a:srgbClr val="0C0C0C"/>
              </a:solidFill>
              <a:effectLst/>
              <a:uLnTx/>
              <a:uFillTx/>
              <a:latin typeface="Marianne" panose="020000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Rencontre un problème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le signale au CLSI</a:t>
            </a:r>
          </a:p>
        </p:txBody>
      </p:sp>
      <p:pic>
        <p:nvPicPr>
          <p:cNvPr id="46" name="Image 45">
            <a:extLst>
              <a:ext uri="{FF2B5EF4-FFF2-40B4-BE49-F238E27FC236}">
                <a16:creationId xmlns:a16="http://schemas.microsoft.com/office/drawing/2014/main" id="{16D7A801-2F37-4439-9ABE-676AA2CB6458}"/>
              </a:ext>
            </a:extLst>
          </p:cNvPr>
          <p:cNvPicPr>
            <a:picLocks noChangeAspect="1"/>
          </p:cNvPicPr>
          <p:nvPr/>
        </p:nvPicPr>
        <p:blipFill>
          <a:blip r:embed="rId10"/>
          <a:stretch>
            <a:fillRect/>
          </a:stretch>
        </p:blipFill>
        <p:spPr>
          <a:xfrm>
            <a:off x="381664" y="5080488"/>
            <a:ext cx="272557" cy="272557"/>
          </a:xfrm>
          <a:prstGeom prst="rect">
            <a:avLst/>
          </a:prstGeom>
        </p:spPr>
      </p:pic>
      <p:pic>
        <p:nvPicPr>
          <p:cNvPr id="47" name="Image 46">
            <a:extLst>
              <a:ext uri="{FF2B5EF4-FFF2-40B4-BE49-F238E27FC236}">
                <a16:creationId xmlns:a16="http://schemas.microsoft.com/office/drawing/2014/main" id="{ABE8BD21-2060-4EF0-B85F-1AACDDBFB729}"/>
              </a:ext>
            </a:extLst>
          </p:cNvPr>
          <p:cNvPicPr>
            <a:picLocks noChangeAspect="1"/>
          </p:cNvPicPr>
          <p:nvPr/>
        </p:nvPicPr>
        <p:blipFill>
          <a:blip r:embed="rId11"/>
          <a:stretch>
            <a:fillRect/>
          </a:stretch>
        </p:blipFill>
        <p:spPr>
          <a:xfrm>
            <a:off x="364780" y="5390995"/>
            <a:ext cx="290822" cy="305811"/>
          </a:xfrm>
          <a:prstGeom prst="rect">
            <a:avLst/>
          </a:prstGeom>
        </p:spPr>
      </p:pic>
      <p:pic>
        <p:nvPicPr>
          <p:cNvPr id="48" name="Image 47">
            <a:extLst>
              <a:ext uri="{FF2B5EF4-FFF2-40B4-BE49-F238E27FC236}">
                <a16:creationId xmlns:a16="http://schemas.microsoft.com/office/drawing/2014/main" id="{576246F9-D0A3-4884-A35D-799CDF42DB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0640" y="4334410"/>
            <a:ext cx="155489" cy="164664"/>
          </a:xfrm>
          <a:prstGeom prst="rect">
            <a:avLst/>
          </a:prstGeom>
        </p:spPr>
      </p:pic>
      <p:sp>
        <p:nvSpPr>
          <p:cNvPr id="50" name="Freeform 337">
            <a:extLst>
              <a:ext uri="{FF2B5EF4-FFF2-40B4-BE49-F238E27FC236}">
                <a16:creationId xmlns:a16="http://schemas.microsoft.com/office/drawing/2014/main" id="{D499998A-24ED-4BD3-B061-E3E056CB8CF3}"/>
              </a:ext>
            </a:extLst>
          </p:cNvPr>
          <p:cNvSpPr/>
          <p:nvPr/>
        </p:nvSpPr>
        <p:spPr>
          <a:xfrm>
            <a:off x="3931057" y="3905101"/>
            <a:ext cx="194442" cy="88752"/>
          </a:xfrm>
          <a:custGeom>
            <a:avLst/>
            <a:gdLst>
              <a:gd name="connsiteX0" fmla="*/ 278111 w 285429"/>
              <a:gd name="connsiteY0" fmla="*/ 46844 h 130282"/>
              <a:gd name="connsiteX1" fmla="*/ 256809 w 285429"/>
              <a:gd name="connsiteY1" fmla="*/ 20535 h 130282"/>
              <a:gd name="connsiteX2" fmla="*/ 191814 w 285429"/>
              <a:gd name="connsiteY2" fmla="*/ 190 h 130282"/>
              <a:gd name="connsiteX3" fmla="*/ 188191 w 285429"/>
              <a:gd name="connsiteY3" fmla="*/ 689 h 130282"/>
              <a:gd name="connsiteX4" fmla="*/ 142688 w 285429"/>
              <a:gd name="connsiteY4" fmla="*/ 27454 h 130282"/>
              <a:gd name="connsiteX5" fmla="*/ 97257 w 285429"/>
              <a:gd name="connsiteY5" fmla="*/ 689 h 130282"/>
              <a:gd name="connsiteX6" fmla="*/ 93634 w 285429"/>
              <a:gd name="connsiteY6" fmla="*/ 190 h 130282"/>
              <a:gd name="connsiteX7" fmla="*/ 28640 w 285429"/>
              <a:gd name="connsiteY7" fmla="*/ 20535 h 130282"/>
              <a:gd name="connsiteX8" fmla="*/ 7337 w 285429"/>
              <a:gd name="connsiteY8" fmla="*/ 46844 h 130282"/>
              <a:gd name="connsiteX9" fmla="*/ 18 w 285429"/>
              <a:gd name="connsiteY9" fmla="*/ 125490 h 130282"/>
              <a:gd name="connsiteX10" fmla="*/ 3931 w 285429"/>
              <a:gd name="connsiteY10" fmla="*/ 130261 h 130282"/>
              <a:gd name="connsiteX11" fmla="*/ 4366 w 285429"/>
              <a:gd name="connsiteY11" fmla="*/ 130283 h 130282"/>
              <a:gd name="connsiteX12" fmla="*/ 281082 w 285429"/>
              <a:gd name="connsiteY12" fmla="*/ 130283 h 130282"/>
              <a:gd name="connsiteX13" fmla="*/ 285429 w 285429"/>
              <a:gd name="connsiteY13" fmla="*/ 125887 h 130282"/>
              <a:gd name="connsiteX14" fmla="*/ 285429 w 285429"/>
              <a:gd name="connsiteY14" fmla="*/ 125490 h 130282"/>
              <a:gd name="connsiteX15" fmla="*/ 142688 w 285429"/>
              <a:gd name="connsiteY15" fmla="*/ 36932 h 130282"/>
              <a:gd name="connsiteX16" fmla="*/ 144934 w 285429"/>
              <a:gd name="connsiteY16" fmla="*/ 36318 h 130282"/>
              <a:gd name="connsiteX17" fmla="*/ 156020 w 285429"/>
              <a:gd name="connsiteY17" fmla="*/ 29818 h 130282"/>
              <a:gd name="connsiteX18" fmla="*/ 148411 w 285429"/>
              <a:gd name="connsiteY18" fmla="*/ 49093 h 130282"/>
              <a:gd name="connsiteX19" fmla="*/ 137036 w 285429"/>
              <a:gd name="connsiteY19" fmla="*/ 49093 h 130282"/>
              <a:gd name="connsiteX20" fmla="*/ 129428 w 285429"/>
              <a:gd name="connsiteY20" fmla="*/ 29818 h 130282"/>
              <a:gd name="connsiteX21" fmla="*/ 140514 w 285429"/>
              <a:gd name="connsiteY21" fmla="*/ 36318 h 130282"/>
              <a:gd name="connsiteX22" fmla="*/ 142688 w 285429"/>
              <a:gd name="connsiteY22" fmla="*/ 36932 h 130282"/>
              <a:gd name="connsiteX23" fmla="*/ 137760 w 285429"/>
              <a:gd name="connsiteY23" fmla="*/ 57862 h 130282"/>
              <a:gd name="connsiteX24" fmla="*/ 147687 w 285429"/>
              <a:gd name="connsiteY24" fmla="*/ 57862 h 130282"/>
              <a:gd name="connsiteX25" fmla="*/ 158846 w 285429"/>
              <a:gd name="connsiteY25" fmla="*/ 121513 h 130282"/>
              <a:gd name="connsiteX26" fmla="*/ 126602 w 285429"/>
              <a:gd name="connsiteY26" fmla="*/ 121513 h 130282"/>
              <a:gd name="connsiteX27" fmla="*/ 16104 w 285429"/>
              <a:gd name="connsiteY27" fmla="*/ 47661 h 130282"/>
              <a:gd name="connsiteX28" fmla="*/ 31248 w 285429"/>
              <a:gd name="connsiteY28" fmla="*/ 28900 h 130282"/>
              <a:gd name="connsiteX29" fmla="*/ 94358 w 285429"/>
              <a:gd name="connsiteY29" fmla="*/ 9155 h 130282"/>
              <a:gd name="connsiteX30" fmla="*/ 117255 w 285429"/>
              <a:gd name="connsiteY30" fmla="*/ 22639 h 130282"/>
              <a:gd name="connsiteX31" fmla="*/ 117328 w 285429"/>
              <a:gd name="connsiteY31" fmla="*/ 22993 h 130282"/>
              <a:gd name="connsiteX32" fmla="*/ 129500 w 285429"/>
              <a:gd name="connsiteY32" fmla="*/ 53937 h 130282"/>
              <a:gd name="connsiteX33" fmla="*/ 117689 w 285429"/>
              <a:gd name="connsiteY33" fmla="*/ 121513 h 130282"/>
              <a:gd name="connsiteX34" fmla="*/ 60014 w 285429"/>
              <a:gd name="connsiteY34" fmla="*/ 121513 h 130282"/>
              <a:gd name="connsiteX35" fmla="*/ 64796 w 285429"/>
              <a:gd name="connsiteY35" fmla="*/ 75792 h 130282"/>
              <a:gd name="connsiteX36" fmla="*/ 60883 w 285429"/>
              <a:gd name="connsiteY36" fmla="*/ 70970 h 130282"/>
              <a:gd name="connsiteX37" fmla="*/ 56028 w 285429"/>
              <a:gd name="connsiteY37" fmla="*/ 74874 h 130282"/>
              <a:gd name="connsiteX38" fmla="*/ 51174 w 285429"/>
              <a:gd name="connsiteY38" fmla="*/ 121513 h 130282"/>
              <a:gd name="connsiteX39" fmla="*/ 9221 w 285429"/>
              <a:gd name="connsiteY39" fmla="*/ 121513 h 130282"/>
              <a:gd name="connsiteX40" fmla="*/ 234274 w 285429"/>
              <a:gd name="connsiteY40" fmla="*/ 121513 h 130282"/>
              <a:gd name="connsiteX41" fmla="*/ 229347 w 285429"/>
              <a:gd name="connsiteY41" fmla="*/ 74874 h 130282"/>
              <a:gd name="connsiteX42" fmla="*/ 224565 w 285429"/>
              <a:gd name="connsiteY42" fmla="*/ 70970 h 130282"/>
              <a:gd name="connsiteX43" fmla="*/ 220652 w 285429"/>
              <a:gd name="connsiteY43" fmla="*/ 75792 h 130282"/>
              <a:gd name="connsiteX44" fmla="*/ 225434 w 285429"/>
              <a:gd name="connsiteY44" fmla="*/ 121513 h 130282"/>
              <a:gd name="connsiteX45" fmla="*/ 167758 w 285429"/>
              <a:gd name="connsiteY45" fmla="*/ 121513 h 130282"/>
              <a:gd name="connsiteX46" fmla="*/ 155947 w 285429"/>
              <a:gd name="connsiteY46" fmla="*/ 53937 h 130282"/>
              <a:gd name="connsiteX47" fmla="*/ 168121 w 285429"/>
              <a:gd name="connsiteY47" fmla="*/ 22993 h 130282"/>
              <a:gd name="connsiteX48" fmla="*/ 168192 w 285429"/>
              <a:gd name="connsiteY48" fmla="*/ 22639 h 130282"/>
              <a:gd name="connsiteX49" fmla="*/ 191089 w 285429"/>
              <a:gd name="connsiteY49" fmla="*/ 9155 h 130282"/>
              <a:gd name="connsiteX50" fmla="*/ 254128 w 285429"/>
              <a:gd name="connsiteY50" fmla="*/ 28900 h 130282"/>
              <a:gd name="connsiteX51" fmla="*/ 269344 w 285429"/>
              <a:gd name="connsiteY51" fmla="*/ 47661 h 130282"/>
              <a:gd name="connsiteX52" fmla="*/ 276227 w 285429"/>
              <a:gd name="connsiteY52" fmla="*/ 121513 h 13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85429" h="130282">
                <a:moveTo>
                  <a:pt x="278111" y="46844"/>
                </a:moveTo>
                <a:cubicBezTo>
                  <a:pt x="276951" y="34583"/>
                  <a:pt x="268547" y="24201"/>
                  <a:pt x="256809" y="20535"/>
                </a:cubicBezTo>
                <a:lnTo>
                  <a:pt x="191814" y="190"/>
                </a:lnTo>
                <a:cubicBezTo>
                  <a:pt x="190582" y="-185"/>
                  <a:pt x="189205" y="2"/>
                  <a:pt x="188191" y="689"/>
                </a:cubicBezTo>
                <a:lnTo>
                  <a:pt x="142688" y="27454"/>
                </a:lnTo>
                <a:lnTo>
                  <a:pt x="97257" y="689"/>
                </a:lnTo>
                <a:cubicBezTo>
                  <a:pt x="96170" y="2"/>
                  <a:pt x="94865" y="-185"/>
                  <a:pt x="93634" y="190"/>
                </a:cubicBezTo>
                <a:lnTo>
                  <a:pt x="28640" y="20535"/>
                </a:lnTo>
                <a:cubicBezTo>
                  <a:pt x="16829" y="24201"/>
                  <a:pt x="8424" y="34583"/>
                  <a:pt x="7337" y="46844"/>
                </a:cubicBezTo>
                <a:lnTo>
                  <a:pt x="18" y="125490"/>
                </a:lnTo>
                <a:cubicBezTo>
                  <a:pt x="-199" y="127904"/>
                  <a:pt x="1540" y="130037"/>
                  <a:pt x="3931" y="130261"/>
                </a:cubicBezTo>
                <a:cubicBezTo>
                  <a:pt x="4076" y="130276"/>
                  <a:pt x="4221" y="130283"/>
                  <a:pt x="4366" y="130283"/>
                </a:cubicBezTo>
                <a:lnTo>
                  <a:pt x="281082" y="130283"/>
                </a:lnTo>
                <a:cubicBezTo>
                  <a:pt x="283473" y="130276"/>
                  <a:pt x="285429" y="128309"/>
                  <a:pt x="285429" y="125887"/>
                </a:cubicBezTo>
                <a:cubicBezTo>
                  <a:pt x="285429" y="125757"/>
                  <a:pt x="285429" y="125620"/>
                  <a:pt x="285429" y="125490"/>
                </a:cubicBezTo>
                <a:close/>
                <a:moveTo>
                  <a:pt x="142688" y="36932"/>
                </a:moveTo>
                <a:cubicBezTo>
                  <a:pt x="143485" y="36932"/>
                  <a:pt x="144282" y="36715"/>
                  <a:pt x="144934" y="36318"/>
                </a:cubicBezTo>
                <a:lnTo>
                  <a:pt x="156020" y="29818"/>
                </a:lnTo>
                <a:lnTo>
                  <a:pt x="148411" y="49093"/>
                </a:lnTo>
                <a:lnTo>
                  <a:pt x="137036" y="49093"/>
                </a:lnTo>
                <a:lnTo>
                  <a:pt x="129428" y="29818"/>
                </a:lnTo>
                <a:lnTo>
                  <a:pt x="140514" y="36318"/>
                </a:lnTo>
                <a:cubicBezTo>
                  <a:pt x="141166" y="36715"/>
                  <a:pt x="141963" y="36932"/>
                  <a:pt x="142688" y="36932"/>
                </a:cubicBezTo>
                <a:close/>
                <a:moveTo>
                  <a:pt x="137760" y="57862"/>
                </a:moveTo>
                <a:lnTo>
                  <a:pt x="147687" y="57862"/>
                </a:lnTo>
                <a:lnTo>
                  <a:pt x="158846" y="121513"/>
                </a:lnTo>
                <a:lnTo>
                  <a:pt x="126602" y="121513"/>
                </a:lnTo>
                <a:close/>
                <a:moveTo>
                  <a:pt x="16104" y="47661"/>
                </a:moveTo>
                <a:cubicBezTo>
                  <a:pt x="16901" y="38913"/>
                  <a:pt x="22843" y="31510"/>
                  <a:pt x="31248" y="28900"/>
                </a:cubicBezTo>
                <a:lnTo>
                  <a:pt x="94358" y="9155"/>
                </a:lnTo>
                <a:lnTo>
                  <a:pt x="117255" y="22639"/>
                </a:lnTo>
                <a:cubicBezTo>
                  <a:pt x="117255" y="22755"/>
                  <a:pt x="117255" y="22877"/>
                  <a:pt x="117328" y="22993"/>
                </a:cubicBezTo>
                <a:lnTo>
                  <a:pt x="129500" y="53937"/>
                </a:lnTo>
                <a:lnTo>
                  <a:pt x="117689" y="121513"/>
                </a:lnTo>
                <a:lnTo>
                  <a:pt x="60014" y="121513"/>
                </a:lnTo>
                <a:lnTo>
                  <a:pt x="64796" y="75792"/>
                </a:lnTo>
                <a:cubicBezTo>
                  <a:pt x="65013" y="73385"/>
                  <a:pt x="63274" y="71223"/>
                  <a:pt x="60883" y="70970"/>
                </a:cubicBezTo>
                <a:cubicBezTo>
                  <a:pt x="58492" y="70717"/>
                  <a:pt x="56318" y="72466"/>
                  <a:pt x="56028" y="74874"/>
                </a:cubicBezTo>
                <a:lnTo>
                  <a:pt x="51174" y="121513"/>
                </a:lnTo>
                <a:lnTo>
                  <a:pt x="9221" y="121513"/>
                </a:lnTo>
                <a:close/>
                <a:moveTo>
                  <a:pt x="234274" y="121513"/>
                </a:moveTo>
                <a:lnTo>
                  <a:pt x="229347" y="74874"/>
                </a:lnTo>
                <a:cubicBezTo>
                  <a:pt x="229129" y="72466"/>
                  <a:pt x="226956" y="70717"/>
                  <a:pt x="224565" y="70970"/>
                </a:cubicBezTo>
                <a:cubicBezTo>
                  <a:pt x="222101" y="71223"/>
                  <a:pt x="220362" y="73385"/>
                  <a:pt x="220652" y="75792"/>
                </a:cubicBezTo>
                <a:lnTo>
                  <a:pt x="225434" y="121513"/>
                </a:lnTo>
                <a:lnTo>
                  <a:pt x="167758" y="121513"/>
                </a:lnTo>
                <a:lnTo>
                  <a:pt x="155947" y="53937"/>
                </a:lnTo>
                <a:lnTo>
                  <a:pt x="168121" y="22993"/>
                </a:lnTo>
                <a:cubicBezTo>
                  <a:pt x="168192" y="22877"/>
                  <a:pt x="168121" y="22755"/>
                  <a:pt x="168192" y="22639"/>
                </a:cubicBezTo>
                <a:lnTo>
                  <a:pt x="191089" y="9155"/>
                </a:lnTo>
                <a:lnTo>
                  <a:pt x="254128" y="28900"/>
                </a:lnTo>
                <a:cubicBezTo>
                  <a:pt x="262532" y="31517"/>
                  <a:pt x="268547" y="38913"/>
                  <a:pt x="269344" y="47661"/>
                </a:cubicBezTo>
                <a:lnTo>
                  <a:pt x="276227" y="121513"/>
                </a:lnTo>
                <a:close/>
              </a:path>
            </a:pathLst>
          </a:custGeom>
          <a:solidFill>
            <a:srgbClr val="000000"/>
          </a:solidFill>
          <a:ln w="72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C0C0C"/>
              </a:solidFill>
              <a:effectLst/>
              <a:uLnTx/>
              <a:uFillTx/>
              <a:latin typeface="Marianne" panose="02000000000000000000" pitchFamily="50" charset="0"/>
            </a:endParaRPr>
          </a:p>
        </p:txBody>
      </p:sp>
      <p:sp>
        <p:nvSpPr>
          <p:cNvPr id="51" name="Freeform 338">
            <a:extLst>
              <a:ext uri="{FF2B5EF4-FFF2-40B4-BE49-F238E27FC236}">
                <a16:creationId xmlns:a16="http://schemas.microsoft.com/office/drawing/2014/main" id="{B2DC96BC-8EB4-485E-B1E4-54818F94C867}"/>
              </a:ext>
            </a:extLst>
          </p:cNvPr>
          <p:cNvSpPr/>
          <p:nvPr/>
        </p:nvSpPr>
        <p:spPr>
          <a:xfrm>
            <a:off x="3949777" y="3777473"/>
            <a:ext cx="157014" cy="134303"/>
          </a:xfrm>
          <a:custGeom>
            <a:avLst/>
            <a:gdLst>
              <a:gd name="connsiteX0" fmla="*/ 18042 w 230487"/>
              <a:gd name="connsiteY0" fmla="*/ 165735 h 197148"/>
              <a:gd name="connsiteX1" fmla="*/ 32606 w 230487"/>
              <a:gd name="connsiteY1" fmla="*/ 165735 h 197148"/>
              <a:gd name="connsiteX2" fmla="*/ 56444 w 230487"/>
              <a:gd name="connsiteY2" fmla="*/ 185588 h 197148"/>
              <a:gd name="connsiteX3" fmla="*/ 99847 w 230487"/>
              <a:gd name="connsiteY3" fmla="*/ 185588 h 197148"/>
              <a:gd name="connsiteX4" fmla="*/ 119989 w 230487"/>
              <a:gd name="connsiteY4" fmla="*/ 196483 h 197148"/>
              <a:gd name="connsiteX5" fmla="*/ 131293 w 230487"/>
              <a:gd name="connsiteY5" fmla="*/ 183643 h 197148"/>
              <a:gd name="connsiteX6" fmla="*/ 174550 w 230487"/>
              <a:gd name="connsiteY6" fmla="*/ 126911 h 197148"/>
              <a:gd name="connsiteX7" fmla="*/ 174550 w 230487"/>
              <a:gd name="connsiteY7" fmla="*/ 85721 h 197148"/>
              <a:gd name="connsiteX8" fmla="*/ 115497 w 230487"/>
              <a:gd name="connsiteY8" fmla="*/ 26790 h 197148"/>
              <a:gd name="connsiteX9" fmla="*/ 56444 w 230487"/>
              <a:gd name="connsiteY9" fmla="*/ 85721 h 197148"/>
              <a:gd name="connsiteX10" fmla="*/ 56444 w 230487"/>
              <a:gd name="connsiteY10" fmla="*/ 126911 h 197148"/>
              <a:gd name="connsiteX11" fmla="*/ 84051 w 230487"/>
              <a:gd name="connsiteY11" fmla="*/ 176818 h 197148"/>
              <a:gd name="connsiteX12" fmla="*/ 56444 w 230487"/>
              <a:gd name="connsiteY12" fmla="*/ 176818 h 197148"/>
              <a:gd name="connsiteX13" fmla="*/ 40939 w 230487"/>
              <a:gd name="connsiteY13" fmla="*/ 161354 h 197148"/>
              <a:gd name="connsiteX14" fmla="*/ 40939 w 230487"/>
              <a:gd name="connsiteY14" fmla="*/ 82868 h 197148"/>
              <a:gd name="connsiteX15" fmla="*/ 115135 w 230487"/>
              <a:gd name="connsiteY15" fmla="*/ 8695 h 197148"/>
              <a:gd name="connsiteX16" fmla="*/ 189477 w 230487"/>
              <a:gd name="connsiteY16" fmla="*/ 82722 h 197148"/>
              <a:gd name="connsiteX17" fmla="*/ 189477 w 230487"/>
              <a:gd name="connsiteY17" fmla="*/ 82868 h 197148"/>
              <a:gd name="connsiteX18" fmla="*/ 189477 w 230487"/>
              <a:gd name="connsiteY18" fmla="*/ 161354 h 197148"/>
              <a:gd name="connsiteX19" fmla="*/ 193897 w 230487"/>
              <a:gd name="connsiteY19" fmla="*/ 165735 h 197148"/>
              <a:gd name="connsiteX20" fmla="*/ 193897 w 230487"/>
              <a:gd name="connsiteY20" fmla="*/ 165735 h 197148"/>
              <a:gd name="connsiteX21" fmla="*/ 212445 w 230487"/>
              <a:gd name="connsiteY21" fmla="*/ 165735 h 197148"/>
              <a:gd name="connsiteX22" fmla="*/ 230487 w 230487"/>
              <a:gd name="connsiteY22" fmla="*/ 147748 h 197148"/>
              <a:gd name="connsiteX23" fmla="*/ 230487 w 230487"/>
              <a:gd name="connsiteY23" fmla="*/ 114346 h 197148"/>
              <a:gd name="connsiteX24" fmla="*/ 212445 w 230487"/>
              <a:gd name="connsiteY24" fmla="*/ 96361 h 197148"/>
              <a:gd name="connsiteX25" fmla="*/ 198316 w 230487"/>
              <a:gd name="connsiteY25" fmla="*/ 96361 h 197148"/>
              <a:gd name="connsiteX26" fmla="*/ 198316 w 230487"/>
              <a:gd name="connsiteY26" fmla="*/ 82868 h 197148"/>
              <a:gd name="connsiteX27" fmla="*/ 115208 w 230487"/>
              <a:gd name="connsiteY27" fmla="*/ 0 h 197148"/>
              <a:gd name="connsiteX28" fmla="*/ 32171 w 230487"/>
              <a:gd name="connsiteY28" fmla="*/ 82868 h 197148"/>
              <a:gd name="connsiteX29" fmla="*/ 32171 w 230487"/>
              <a:gd name="connsiteY29" fmla="*/ 96361 h 197148"/>
              <a:gd name="connsiteX30" fmla="*/ 18042 w 230487"/>
              <a:gd name="connsiteY30" fmla="*/ 96361 h 197148"/>
              <a:gd name="connsiteX31" fmla="*/ 0 w 230487"/>
              <a:gd name="connsiteY31" fmla="*/ 114346 h 197148"/>
              <a:gd name="connsiteX32" fmla="*/ 0 w 230487"/>
              <a:gd name="connsiteY32" fmla="*/ 147748 h 197148"/>
              <a:gd name="connsiteX33" fmla="*/ 18042 w 230487"/>
              <a:gd name="connsiteY33" fmla="*/ 165735 h 197148"/>
              <a:gd name="connsiteX34" fmla="*/ 115352 w 230487"/>
              <a:gd name="connsiteY34" fmla="*/ 188379 h 197148"/>
              <a:gd name="connsiteX35" fmla="*/ 107817 w 230487"/>
              <a:gd name="connsiteY35" fmla="*/ 180990 h 197148"/>
              <a:gd name="connsiteX36" fmla="*/ 115280 w 230487"/>
              <a:gd name="connsiteY36" fmla="*/ 173493 h 197148"/>
              <a:gd name="connsiteX37" fmla="*/ 122743 w 230487"/>
              <a:gd name="connsiteY37" fmla="*/ 180643 h 197148"/>
              <a:gd name="connsiteX38" fmla="*/ 122743 w 230487"/>
              <a:gd name="connsiteY38" fmla="*/ 181156 h 197148"/>
              <a:gd name="connsiteX39" fmla="*/ 122743 w 230487"/>
              <a:gd name="connsiteY39" fmla="*/ 181171 h 197148"/>
              <a:gd name="connsiteX40" fmla="*/ 115352 w 230487"/>
              <a:gd name="connsiteY40" fmla="*/ 188379 h 197148"/>
              <a:gd name="connsiteX41" fmla="*/ 65212 w 230487"/>
              <a:gd name="connsiteY41" fmla="*/ 126911 h 197148"/>
              <a:gd name="connsiteX42" fmla="*/ 65212 w 230487"/>
              <a:gd name="connsiteY42" fmla="*/ 85721 h 197148"/>
              <a:gd name="connsiteX43" fmla="*/ 115570 w 230487"/>
              <a:gd name="connsiteY43" fmla="*/ 35617 h 197148"/>
              <a:gd name="connsiteX44" fmla="*/ 165783 w 230487"/>
              <a:gd name="connsiteY44" fmla="*/ 85721 h 197148"/>
              <a:gd name="connsiteX45" fmla="*/ 165783 w 230487"/>
              <a:gd name="connsiteY45" fmla="*/ 126911 h 197148"/>
              <a:gd name="connsiteX46" fmla="*/ 130351 w 230487"/>
              <a:gd name="connsiteY46" fmla="*/ 174650 h 197148"/>
              <a:gd name="connsiteX47" fmla="*/ 109048 w 230487"/>
              <a:gd name="connsiteY47" fmla="*/ 165996 h 197148"/>
              <a:gd name="connsiteX48" fmla="*/ 100426 w 230487"/>
              <a:gd name="connsiteY48" fmla="*/ 174606 h 197148"/>
              <a:gd name="connsiteX49" fmla="*/ 65212 w 230487"/>
              <a:gd name="connsiteY49" fmla="*/ 126911 h 197148"/>
              <a:gd name="connsiteX50" fmla="*/ 212445 w 230487"/>
              <a:gd name="connsiteY50" fmla="*/ 105126 h 197148"/>
              <a:gd name="connsiteX51" fmla="*/ 221720 w 230487"/>
              <a:gd name="connsiteY51" fmla="*/ 114346 h 197148"/>
              <a:gd name="connsiteX52" fmla="*/ 221720 w 230487"/>
              <a:gd name="connsiteY52" fmla="*/ 147748 h 197148"/>
              <a:gd name="connsiteX53" fmla="*/ 212445 w 230487"/>
              <a:gd name="connsiteY53" fmla="*/ 156973 h 197148"/>
              <a:gd name="connsiteX54" fmla="*/ 198316 w 230487"/>
              <a:gd name="connsiteY54" fmla="*/ 156973 h 197148"/>
              <a:gd name="connsiteX55" fmla="*/ 198316 w 230487"/>
              <a:gd name="connsiteY55" fmla="*/ 105126 h 197148"/>
              <a:gd name="connsiteX56" fmla="*/ 8767 w 230487"/>
              <a:gd name="connsiteY56" fmla="*/ 114346 h 197148"/>
              <a:gd name="connsiteX57" fmla="*/ 18042 w 230487"/>
              <a:gd name="connsiteY57" fmla="*/ 105126 h 197148"/>
              <a:gd name="connsiteX58" fmla="*/ 32171 w 230487"/>
              <a:gd name="connsiteY58" fmla="*/ 105126 h 197148"/>
              <a:gd name="connsiteX59" fmla="*/ 32171 w 230487"/>
              <a:gd name="connsiteY59" fmla="*/ 156973 h 197148"/>
              <a:gd name="connsiteX60" fmla="*/ 18042 w 230487"/>
              <a:gd name="connsiteY60" fmla="*/ 156973 h 197148"/>
              <a:gd name="connsiteX61" fmla="*/ 8767 w 230487"/>
              <a:gd name="connsiteY61" fmla="*/ 147748 h 1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30487" h="197148">
                <a:moveTo>
                  <a:pt x="18042" y="165735"/>
                </a:moveTo>
                <a:lnTo>
                  <a:pt x="32606" y="165735"/>
                </a:lnTo>
                <a:cubicBezTo>
                  <a:pt x="34779" y="177223"/>
                  <a:pt x="44778" y="185566"/>
                  <a:pt x="56444" y="185588"/>
                </a:cubicBezTo>
                <a:lnTo>
                  <a:pt x="99847" y="185588"/>
                </a:lnTo>
                <a:cubicBezTo>
                  <a:pt x="102383" y="194134"/>
                  <a:pt x="111367" y="199007"/>
                  <a:pt x="119989" y="196483"/>
                </a:cubicBezTo>
                <a:cubicBezTo>
                  <a:pt x="125931" y="194734"/>
                  <a:pt x="130351" y="189745"/>
                  <a:pt x="131293" y="183643"/>
                </a:cubicBezTo>
                <a:cubicBezTo>
                  <a:pt x="156798" y="176471"/>
                  <a:pt x="174405" y="153322"/>
                  <a:pt x="174550" y="126911"/>
                </a:cubicBezTo>
                <a:lnTo>
                  <a:pt x="174550" y="85721"/>
                </a:lnTo>
                <a:cubicBezTo>
                  <a:pt x="174550" y="53174"/>
                  <a:pt x="148103" y="26790"/>
                  <a:pt x="115497" y="26790"/>
                </a:cubicBezTo>
                <a:cubicBezTo>
                  <a:pt x="82891" y="26790"/>
                  <a:pt x="56444" y="53174"/>
                  <a:pt x="56444" y="85721"/>
                </a:cubicBezTo>
                <a:lnTo>
                  <a:pt x="56444" y="126911"/>
                </a:lnTo>
                <a:cubicBezTo>
                  <a:pt x="56372" y="147191"/>
                  <a:pt x="66878" y="166053"/>
                  <a:pt x="84051" y="176818"/>
                </a:cubicBezTo>
                <a:lnTo>
                  <a:pt x="56444" y="176818"/>
                </a:lnTo>
                <a:cubicBezTo>
                  <a:pt x="47894" y="176811"/>
                  <a:pt x="41011" y="169892"/>
                  <a:pt x="40939" y="161354"/>
                </a:cubicBezTo>
                <a:lnTo>
                  <a:pt x="40939" y="82868"/>
                </a:lnTo>
                <a:cubicBezTo>
                  <a:pt x="40939" y="41944"/>
                  <a:pt x="74124" y="8736"/>
                  <a:pt x="115135" y="8695"/>
                </a:cubicBezTo>
                <a:cubicBezTo>
                  <a:pt x="156146" y="8655"/>
                  <a:pt x="189477" y="41797"/>
                  <a:pt x="189477" y="82722"/>
                </a:cubicBezTo>
                <a:cubicBezTo>
                  <a:pt x="189477" y="82771"/>
                  <a:pt x="189477" y="82819"/>
                  <a:pt x="189477" y="82868"/>
                </a:cubicBezTo>
                <a:lnTo>
                  <a:pt x="189477" y="161354"/>
                </a:lnTo>
                <a:cubicBezTo>
                  <a:pt x="189477" y="163769"/>
                  <a:pt x="191432" y="165735"/>
                  <a:pt x="193897" y="165735"/>
                </a:cubicBezTo>
                <a:cubicBezTo>
                  <a:pt x="193897" y="165735"/>
                  <a:pt x="193897" y="165735"/>
                  <a:pt x="193897" y="165735"/>
                </a:cubicBezTo>
                <a:lnTo>
                  <a:pt x="212445" y="165735"/>
                </a:lnTo>
                <a:cubicBezTo>
                  <a:pt x="222372" y="165728"/>
                  <a:pt x="230487" y="157681"/>
                  <a:pt x="230487" y="147748"/>
                </a:cubicBezTo>
                <a:lnTo>
                  <a:pt x="230487" y="114346"/>
                </a:lnTo>
                <a:cubicBezTo>
                  <a:pt x="230487" y="104417"/>
                  <a:pt x="222372" y="96371"/>
                  <a:pt x="212445" y="96361"/>
                </a:cubicBezTo>
                <a:lnTo>
                  <a:pt x="198316" y="96361"/>
                </a:lnTo>
                <a:lnTo>
                  <a:pt x="198316" y="82868"/>
                </a:lnTo>
                <a:cubicBezTo>
                  <a:pt x="198316" y="37102"/>
                  <a:pt x="161073" y="0"/>
                  <a:pt x="115208" y="0"/>
                </a:cubicBezTo>
                <a:cubicBezTo>
                  <a:pt x="69342" y="0"/>
                  <a:pt x="32171" y="37102"/>
                  <a:pt x="32171" y="82868"/>
                </a:cubicBezTo>
                <a:lnTo>
                  <a:pt x="32171" y="96361"/>
                </a:lnTo>
                <a:lnTo>
                  <a:pt x="18042" y="96361"/>
                </a:lnTo>
                <a:cubicBezTo>
                  <a:pt x="8043" y="96371"/>
                  <a:pt x="0" y="104417"/>
                  <a:pt x="0" y="114346"/>
                </a:cubicBezTo>
                <a:lnTo>
                  <a:pt x="0" y="147748"/>
                </a:lnTo>
                <a:cubicBezTo>
                  <a:pt x="0" y="157681"/>
                  <a:pt x="8043" y="165728"/>
                  <a:pt x="18042" y="165735"/>
                </a:cubicBezTo>
                <a:close/>
                <a:moveTo>
                  <a:pt x="115352" y="188379"/>
                </a:moveTo>
                <a:cubicBezTo>
                  <a:pt x="111222" y="188408"/>
                  <a:pt x="107890" y="185104"/>
                  <a:pt x="107817" y="180990"/>
                </a:cubicBezTo>
                <a:cubicBezTo>
                  <a:pt x="107817" y="176884"/>
                  <a:pt x="111150" y="173522"/>
                  <a:pt x="115280" y="173493"/>
                </a:cubicBezTo>
                <a:cubicBezTo>
                  <a:pt x="119265" y="173464"/>
                  <a:pt x="122598" y="176630"/>
                  <a:pt x="122743" y="180643"/>
                </a:cubicBezTo>
                <a:cubicBezTo>
                  <a:pt x="122743" y="180817"/>
                  <a:pt x="122743" y="180990"/>
                  <a:pt x="122743" y="181156"/>
                </a:cubicBezTo>
                <a:lnTo>
                  <a:pt x="122743" y="181171"/>
                </a:lnTo>
                <a:cubicBezTo>
                  <a:pt x="122670" y="185176"/>
                  <a:pt x="119338" y="188364"/>
                  <a:pt x="115352" y="188379"/>
                </a:cubicBezTo>
                <a:close/>
                <a:moveTo>
                  <a:pt x="65212" y="126911"/>
                </a:moveTo>
                <a:lnTo>
                  <a:pt x="65212" y="85721"/>
                </a:lnTo>
                <a:cubicBezTo>
                  <a:pt x="65284" y="58017"/>
                  <a:pt x="87819" y="35584"/>
                  <a:pt x="115570" y="35617"/>
                </a:cubicBezTo>
                <a:cubicBezTo>
                  <a:pt x="143249" y="35651"/>
                  <a:pt x="165711" y="58064"/>
                  <a:pt x="165783" y="85721"/>
                </a:cubicBezTo>
                <a:lnTo>
                  <a:pt x="165783" y="126911"/>
                </a:lnTo>
                <a:cubicBezTo>
                  <a:pt x="165638" y="148825"/>
                  <a:pt x="151292" y="168143"/>
                  <a:pt x="130351" y="174650"/>
                </a:cubicBezTo>
                <a:cubicBezTo>
                  <a:pt x="126873" y="166400"/>
                  <a:pt x="117308" y="162525"/>
                  <a:pt x="109048" y="165996"/>
                </a:cubicBezTo>
                <a:cubicBezTo>
                  <a:pt x="105136" y="167629"/>
                  <a:pt x="102093" y="170724"/>
                  <a:pt x="100426" y="174606"/>
                </a:cubicBezTo>
                <a:cubicBezTo>
                  <a:pt x="79486" y="168107"/>
                  <a:pt x="65212" y="148781"/>
                  <a:pt x="65212" y="126911"/>
                </a:cubicBezTo>
                <a:close/>
                <a:moveTo>
                  <a:pt x="212445" y="105126"/>
                </a:moveTo>
                <a:cubicBezTo>
                  <a:pt x="217518" y="105132"/>
                  <a:pt x="221648" y="109256"/>
                  <a:pt x="221720" y="114346"/>
                </a:cubicBezTo>
                <a:lnTo>
                  <a:pt x="221720" y="147748"/>
                </a:lnTo>
                <a:cubicBezTo>
                  <a:pt x="221648" y="152837"/>
                  <a:pt x="217518" y="156966"/>
                  <a:pt x="212445" y="156973"/>
                </a:cubicBezTo>
                <a:lnTo>
                  <a:pt x="198316" y="156973"/>
                </a:lnTo>
                <a:lnTo>
                  <a:pt x="198316" y="105126"/>
                </a:lnTo>
                <a:close/>
                <a:moveTo>
                  <a:pt x="8767" y="114346"/>
                </a:moveTo>
                <a:cubicBezTo>
                  <a:pt x="8767" y="109256"/>
                  <a:pt x="12898" y="105132"/>
                  <a:pt x="18042" y="105126"/>
                </a:cubicBezTo>
                <a:lnTo>
                  <a:pt x="32171" y="105126"/>
                </a:lnTo>
                <a:lnTo>
                  <a:pt x="32171" y="156973"/>
                </a:lnTo>
                <a:lnTo>
                  <a:pt x="18042" y="156973"/>
                </a:lnTo>
                <a:cubicBezTo>
                  <a:pt x="12898" y="156966"/>
                  <a:pt x="8767" y="152837"/>
                  <a:pt x="8767" y="147748"/>
                </a:cubicBezTo>
                <a:close/>
              </a:path>
            </a:pathLst>
          </a:custGeom>
          <a:solidFill>
            <a:srgbClr val="000000"/>
          </a:solidFill>
          <a:ln w="72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C0C0C"/>
              </a:solidFill>
              <a:effectLst/>
              <a:uLnTx/>
              <a:uFillTx/>
              <a:latin typeface="Marianne" panose="02000000000000000000" pitchFamily="50" charset="0"/>
            </a:endParaRPr>
          </a:p>
        </p:txBody>
      </p:sp>
      <p:pic>
        <p:nvPicPr>
          <p:cNvPr id="52" name="Image 51">
            <a:extLst>
              <a:ext uri="{FF2B5EF4-FFF2-40B4-BE49-F238E27FC236}">
                <a16:creationId xmlns:a16="http://schemas.microsoft.com/office/drawing/2014/main" id="{71CCE243-7912-4D83-8DB5-B29E0FAE9816}"/>
              </a:ext>
            </a:extLst>
          </p:cNvPr>
          <p:cNvPicPr>
            <a:picLocks noChangeAspect="1"/>
          </p:cNvPicPr>
          <p:nvPr/>
        </p:nvPicPr>
        <p:blipFill>
          <a:blip r:embed="rId12"/>
          <a:stretch>
            <a:fillRect/>
          </a:stretch>
        </p:blipFill>
        <p:spPr>
          <a:xfrm>
            <a:off x="4366084" y="4278281"/>
            <a:ext cx="255340" cy="227357"/>
          </a:xfrm>
          <a:prstGeom prst="rect">
            <a:avLst/>
          </a:prstGeom>
        </p:spPr>
      </p:pic>
      <p:pic>
        <p:nvPicPr>
          <p:cNvPr id="53" name="Image 52">
            <a:extLst>
              <a:ext uri="{FF2B5EF4-FFF2-40B4-BE49-F238E27FC236}">
                <a16:creationId xmlns:a16="http://schemas.microsoft.com/office/drawing/2014/main" id="{1BC4E401-F5FA-475B-AA71-A5DE72DC7D18}"/>
              </a:ext>
            </a:extLst>
          </p:cNvPr>
          <p:cNvPicPr>
            <a:picLocks noChangeAspect="1"/>
          </p:cNvPicPr>
          <p:nvPr/>
        </p:nvPicPr>
        <p:blipFill>
          <a:blip r:embed="rId13"/>
          <a:stretch>
            <a:fillRect/>
          </a:stretch>
        </p:blipFill>
        <p:spPr>
          <a:xfrm>
            <a:off x="6181411" y="4256488"/>
            <a:ext cx="236022" cy="262996"/>
          </a:xfrm>
          <a:prstGeom prst="rect">
            <a:avLst/>
          </a:prstGeom>
        </p:spPr>
      </p:pic>
      <p:pic>
        <p:nvPicPr>
          <p:cNvPr id="54" name="Image 53">
            <a:extLst>
              <a:ext uri="{FF2B5EF4-FFF2-40B4-BE49-F238E27FC236}">
                <a16:creationId xmlns:a16="http://schemas.microsoft.com/office/drawing/2014/main" id="{90145CEF-B26A-4DF5-BAD4-A4012DE0A0A6}"/>
              </a:ext>
            </a:extLst>
          </p:cNvPr>
          <p:cNvPicPr>
            <a:picLocks noChangeAspect="1"/>
          </p:cNvPicPr>
          <p:nvPr/>
        </p:nvPicPr>
        <p:blipFill>
          <a:blip r:embed="rId13"/>
          <a:stretch>
            <a:fillRect/>
          </a:stretch>
        </p:blipFill>
        <p:spPr>
          <a:xfrm>
            <a:off x="8390750" y="4018551"/>
            <a:ext cx="236022" cy="262996"/>
          </a:xfrm>
          <a:prstGeom prst="rect">
            <a:avLst/>
          </a:prstGeom>
        </p:spPr>
      </p:pic>
      <p:pic>
        <p:nvPicPr>
          <p:cNvPr id="55" name="Image 54">
            <a:extLst>
              <a:ext uri="{FF2B5EF4-FFF2-40B4-BE49-F238E27FC236}">
                <a16:creationId xmlns:a16="http://schemas.microsoft.com/office/drawing/2014/main" id="{7147B119-35F5-48FF-916F-B94BEFC7AD00}"/>
              </a:ext>
            </a:extLst>
          </p:cNvPr>
          <p:cNvPicPr>
            <a:picLocks noChangeAspect="1"/>
          </p:cNvPicPr>
          <p:nvPr/>
        </p:nvPicPr>
        <p:blipFill>
          <a:blip r:embed="rId13"/>
          <a:stretch>
            <a:fillRect/>
          </a:stretch>
        </p:blipFill>
        <p:spPr>
          <a:xfrm>
            <a:off x="9230175" y="4026066"/>
            <a:ext cx="236022" cy="262996"/>
          </a:xfrm>
          <a:prstGeom prst="rect">
            <a:avLst/>
          </a:prstGeom>
        </p:spPr>
      </p:pic>
      <p:pic>
        <p:nvPicPr>
          <p:cNvPr id="56" name="Image 55">
            <a:extLst>
              <a:ext uri="{FF2B5EF4-FFF2-40B4-BE49-F238E27FC236}">
                <a16:creationId xmlns:a16="http://schemas.microsoft.com/office/drawing/2014/main" id="{E5FB784F-84E8-4DB4-A5E0-D0D76C779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4749" y="3235491"/>
            <a:ext cx="282764" cy="317596"/>
          </a:xfrm>
          <a:prstGeom prst="rect">
            <a:avLst/>
          </a:prstGeom>
        </p:spPr>
      </p:pic>
      <p:sp>
        <p:nvSpPr>
          <p:cNvPr id="57" name="ZoneTexte 56">
            <a:extLst>
              <a:ext uri="{FF2B5EF4-FFF2-40B4-BE49-F238E27FC236}">
                <a16:creationId xmlns:a16="http://schemas.microsoft.com/office/drawing/2014/main" id="{1AD80DF5-AA18-4244-A936-0A46ADB2A82B}"/>
              </a:ext>
            </a:extLst>
          </p:cNvPr>
          <p:cNvSpPr txBox="1"/>
          <p:nvPr/>
        </p:nvSpPr>
        <p:spPr>
          <a:xfrm>
            <a:off x="9917530" y="3562938"/>
            <a:ext cx="921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Agent UAS / CLSI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Informent l’utilisateur de la réponse</a:t>
            </a:r>
          </a:p>
        </p:txBody>
      </p:sp>
      <p:pic>
        <p:nvPicPr>
          <p:cNvPr id="58" name="Image 57">
            <a:extLst>
              <a:ext uri="{FF2B5EF4-FFF2-40B4-BE49-F238E27FC236}">
                <a16:creationId xmlns:a16="http://schemas.microsoft.com/office/drawing/2014/main" id="{19A4850B-C771-44A0-B86B-B0CDE10AD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612" y="3229227"/>
            <a:ext cx="273137" cy="329991"/>
          </a:xfrm>
          <a:prstGeom prst="rect">
            <a:avLst/>
          </a:prstGeom>
        </p:spPr>
      </p:pic>
      <p:pic>
        <p:nvPicPr>
          <p:cNvPr id="59" name="Image 58">
            <a:extLst>
              <a:ext uri="{FF2B5EF4-FFF2-40B4-BE49-F238E27FC236}">
                <a16:creationId xmlns:a16="http://schemas.microsoft.com/office/drawing/2014/main" id="{EDBA4194-9EEC-4AE2-9F41-0C157439CCFC}"/>
              </a:ext>
            </a:extLst>
          </p:cNvPr>
          <p:cNvPicPr>
            <a:picLocks noChangeAspect="1"/>
          </p:cNvPicPr>
          <p:nvPr/>
        </p:nvPicPr>
        <p:blipFill>
          <a:blip r:embed="rId14"/>
          <a:stretch>
            <a:fillRect/>
          </a:stretch>
        </p:blipFill>
        <p:spPr>
          <a:xfrm>
            <a:off x="10291717" y="4248372"/>
            <a:ext cx="214752" cy="245431"/>
          </a:xfrm>
          <a:prstGeom prst="rect">
            <a:avLst/>
          </a:prstGeom>
        </p:spPr>
      </p:pic>
      <p:pic>
        <p:nvPicPr>
          <p:cNvPr id="61" name="Image 60">
            <a:extLst>
              <a:ext uri="{FF2B5EF4-FFF2-40B4-BE49-F238E27FC236}">
                <a16:creationId xmlns:a16="http://schemas.microsoft.com/office/drawing/2014/main" id="{EF3CFE17-23E8-462C-8645-4BF75C45BC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37140" y="4660657"/>
            <a:ext cx="239474" cy="284287"/>
          </a:xfrm>
          <a:prstGeom prst="rect">
            <a:avLst/>
          </a:prstGeom>
        </p:spPr>
      </p:pic>
      <p:sp>
        <p:nvSpPr>
          <p:cNvPr id="62" name="ZoneTexte 61">
            <a:extLst>
              <a:ext uri="{FF2B5EF4-FFF2-40B4-BE49-F238E27FC236}">
                <a16:creationId xmlns:a16="http://schemas.microsoft.com/office/drawing/2014/main" id="{0B7605BB-1200-4862-9032-E70FD660163F}"/>
              </a:ext>
            </a:extLst>
          </p:cNvPr>
          <p:cNvSpPr txBox="1"/>
          <p:nvPr/>
        </p:nvSpPr>
        <p:spPr>
          <a:xfrm>
            <a:off x="10866135" y="4922060"/>
            <a:ext cx="11814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Utilisateur </a:t>
            </a:r>
            <a:r>
              <a:rPr kumimoji="0" lang="fr-FR" sz="800" b="1" i="0" u="none" strike="noStrike" kern="1200" cap="none" spc="0" normalizeH="0" baseline="0" noProof="0">
                <a:ln>
                  <a:noFill/>
                </a:ln>
                <a:solidFill>
                  <a:srgbClr val="0C0C0C"/>
                </a:solidFill>
                <a:effectLst/>
                <a:uLnTx/>
                <a:uFillTx/>
                <a:latin typeface="Marianne" panose="02000000000000000000"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Réceptionne la réponse à l’incident</a:t>
            </a:r>
          </a:p>
        </p:txBody>
      </p:sp>
      <p:pic>
        <p:nvPicPr>
          <p:cNvPr id="63" name="Image 62">
            <a:extLst>
              <a:ext uri="{FF2B5EF4-FFF2-40B4-BE49-F238E27FC236}">
                <a16:creationId xmlns:a16="http://schemas.microsoft.com/office/drawing/2014/main" id="{EFBE4176-6251-459C-8F03-21C26A64AD16}"/>
              </a:ext>
            </a:extLst>
          </p:cNvPr>
          <p:cNvPicPr>
            <a:picLocks noChangeAspect="1"/>
          </p:cNvPicPr>
          <p:nvPr/>
        </p:nvPicPr>
        <p:blipFill>
          <a:blip r:embed="rId16"/>
          <a:stretch>
            <a:fillRect/>
          </a:stretch>
        </p:blipFill>
        <p:spPr>
          <a:xfrm>
            <a:off x="10626669" y="4922060"/>
            <a:ext cx="299137" cy="299137"/>
          </a:xfrm>
          <a:prstGeom prst="rect">
            <a:avLst/>
          </a:prstGeom>
        </p:spPr>
      </p:pic>
      <p:pic>
        <p:nvPicPr>
          <p:cNvPr id="64" name="Image 63">
            <a:extLst>
              <a:ext uri="{FF2B5EF4-FFF2-40B4-BE49-F238E27FC236}">
                <a16:creationId xmlns:a16="http://schemas.microsoft.com/office/drawing/2014/main" id="{9A18AB36-7607-4692-89AD-830D6D0BFDF4}"/>
              </a:ext>
            </a:extLst>
          </p:cNvPr>
          <p:cNvPicPr>
            <a:picLocks noChangeAspect="1"/>
          </p:cNvPicPr>
          <p:nvPr/>
        </p:nvPicPr>
        <p:blipFill>
          <a:blip r:embed="rId17"/>
          <a:stretch>
            <a:fillRect/>
          </a:stretch>
        </p:blipFill>
        <p:spPr>
          <a:xfrm>
            <a:off x="11454904" y="4019566"/>
            <a:ext cx="224210" cy="239672"/>
          </a:xfrm>
          <a:prstGeom prst="rect">
            <a:avLst/>
          </a:prstGeom>
        </p:spPr>
      </p:pic>
      <p:pic>
        <p:nvPicPr>
          <p:cNvPr id="66" name="Image 65">
            <a:extLst>
              <a:ext uri="{FF2B5EF4-FFF2-40B4-BE49-F238E27FC236}">
                <a16:creationId xmlns:a16="http://schemas.microsoft.com/office/drawing/2014/main" id="{CD80DF72-C763-4040-80BC-3CEB9E739AE8}"/>
              </a:ext>
            </a:extLst>
          </p:cNvPr>
          <p:cNvPicPr>
            <a:picLocks noChangeAspect="1"/>
          </p:cNvPicPr>
          <p:nvPr/>
        </p:nvPicPr>
        <p:blipFill>
          <a:blip r:embed="rId18"/>
          <a:stretch>
            <a:fillRect/>
          </a:stretch>
        </p:blipFill>
        <p:spPr>
          <a:xfrm>
            <a:off x="2187076" y="3781145"/>
            <a:ext cx="216181" cy="233228"/>
          </a:xfrm>
          <a:prstGeom prst="rect">
            <a:avLst/>
          </a:prstGeom>
        </p:spPr>
      </p:pic>
      <p:cxnSp>
        <p:nvCxnSpPr>
          <p:cNvPr id="69" name="Connecteur droit avec flèche 68">
            <a:extLst>
              <a:ext uri="{FF2B5EF4-FFF2-40B4-BE49-F238E27FC236}">
                <a16:creationId xmlns:a16="http://schemas.microsoft.com/office/drawing/2014/main" id="{123D8312-8626-47A2-B297-12FD5D858AF1}"/>
              </a:ext>
            </a:extLst>
          </p:cNvPr>
          <p:cNvCxnSpPr>
            <a:cxnSpLocks/>
          </p:cNvCxnSpPr>
          <p:nvPr/>
        </p:nvCxnSpPr>
        <p:spPr>
          <a:xfrm flipV="1">
            <a:off x="8772237" y="3429644"/>
            <a:ext cx="265066" cy="181"/>
          </a:xfrm>
          <a:prstGeom prst="straightConnector1">
            <a:avLst/>
          </a:prstGeom>
          <a:ln w="38100">
            <a:solidFill>
              <a:srgbClr val="7D5008"/>
            </a:solidFill>
            <a:tailEnd type="triangle"/>
          </a:ln>
        </p:spPr>
        <p:style>
          <a:lnRef idx="1">
            <a:schemeClr val="accent1"/>
          </a:lnRef>
          <a:fillRef idx="0">
            <a:schemeClr val="accent1"/>
          </a:fillRef>
          <a:effectRef idx="0">
            <a:schemeClr val="accent1"/>
          </a:effectRef>
          <a:fontRef idx="minor">
            <a:schemeClr val="tx1"/>
          </a:fontRef>
        </p:style>
      </p:cxnSp>
      <p:sp>
        <p:nvSpPr>
          <p:cNvPr id="70" name="ZoneTexte 69">
            <a:extLst>
              <a:ext uri="{FF2B5EF4-FFF2-40B4-BE49-F238E27FC236}">
                <a16:creationId xmlns:a16="http://schemas.microsoft.com/office/drawing/2014/main" id="{ACD360F1-08AD-4471-94BB-3D4EA69F9246}"/>
              </a:ext>
            </a:extLst>
          </p:cNvPr>
          <p:cNvSpPr txBox="1"/>
          <p:nvPr/>
        </p:nvSpPr>
        <p:spPr>
          <a:xfrm>
            <a:off x="8431373" y="3195517"/>
            <a:ext cx="93538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1" u="none" strike="noStrike" kern="1200" cap="none" spc="0" normalizeH="0" baseline="0" noProof="0">
                <a:ln>
                  <a:noFill/>
                </a:ln>
                <a:solidFill>
                  <a:srgbClr val="7D5008"/>
                </a:solidFill>
                <a:effectLst/>
                <a:uLnTx/>
                <a:uFillTx/>
                <a:latin typeface="Marianne" panose="02000000000000000000" pitchFamily="50" charset="0"/>
              </a:rPr>
              <a:t>ESCALADE</a:t>
            </a:r>
            <a:endParaRPr kumimoji="0" lang="fr-FR" sz="800" b="1" i="1" u="none" strike="noStrike" kern="1200" cap="none" spc="0" normalizeH="0" baseline="0" noProof="0">
              <a:ln>
                <a:noFill/>
              </a:ln>
              <a:solidFill>
                <a:srgbClr val="7D5008"/>
              </a:solidFill>
              <a:effectLst/>
              <a:uLnTx/>
              <a:uFillTx/>
              <a:latin typeface="Marianne" panose="02000000000000000000" pitchFamily="50" charset="0"/>
            </a:endParaRPr>
          </a:p>
        </p:txBody>
      </p:sp>
      <p:sp>
        <p:nvSpPr>
          <p:cNvPr id="72" name="ZoneTexte 71">
            <a:extLst>
              <a:ext uri="{FF2B5EF4-FFF2-40B4-BE49-F238E27FC236}">
                <a16:creationId xmlns:a16="http://schemas.microsoft.com/office/drawing/2014/main" id="{B51D5006-1BF2-4902-BAB3-7C3B2EE19E84}"/>
              </a:ext>
            </a:extLst>
          </p:cNvPr>
          <p:cNvSpPr txBox="1"/>
          <p:nvPr/>
        </p:nvSpPr>
        <p:spPr>
          <a:xfrm>
            <a:off x="364643" y="1351441"/>
            <a:ext cx="11462715" cy="740371"/>
          </a:xfrm>
          <a:prstGeom prst="rect">
            <a:avLst/>
          </a:prstGeom>
          <a:noFill/>
        </p:spPr>
        <p:txBody>
          <a:bodyPr wrap="square" rtlCol="0" anchor="ctr">
            <a:noAutofit/>
          </a:bodyPr>
          <a:lstStyle/>
          <a:p>
            <a:pPr marL="171450" indent="-171450" algn="just">
              <a:lnSpc>
                <a:spcPts val="1500"/>
              </a:lnSpc>
              <a:spcAft>
                <a:spcPts val="600"/>
              </a:spcAft>
              <a:buFont typeface="Arial" panose="020B0604020202020204" pitchFamily="34" charset="0"/>
              <a:buChar char="•"/>
            </a:pPr>
            <a:r>
              <a:rPr lang="fr-FR" sz="1050"/>
              <a:t>Pour faciliter la prise en main de l’outil et son appropriation par les utilisateurs référents du travail et de la formation professionnelle en établissement, un support technique et fonctionnel a été mis en place. Il est constitué de plusieurs niveaux permettant de répondre aux différentes sollicitations exprimées par les utilisateurs.</a:t>
            </a:r>
          </a:p>
          <a:p>
            <a:pPr marL="171450" indent="-171450" algn="just">
              <a:lnSpc>
                <a:spcPts val="1500"/>
              </a:lnSpc>
              <a:spcAft>
                <a:spcPts val="600"/>
              </a:spcAft>
              <a:buFont typeface="Arial" panose="020B0604020202020204" pitchFamily="34" charset="0"/>
              <a:buChar char="•"/>
            </a:pPr>
            <a:r>
              <a:rPr lang="fr-FR" sz="1050"/>
              <a:t>Ce support est assuré par l’Assistance Support Nationale (ASN) et correspond à la chaîne support utilisateur générique mise en place pour les supports des outils de la direction de l’administration pénitentiaire.</a:t>
            </a:r>
          </a:p>
        </p:txBody>
      </p:sp>
      <p:pic>
        <p:nvPicPr>
          <p:cNvPr id="74" name="Image 73">
            <a:extLst>
              <a:ext uri="{FF2B5EF4-FFF2-40B4-BE49-F238E27FC236}">
                <a16:creationId xmlns:a16="http://schemas.microsoft.com/office/drawing/2014/main" id="{F46047AC-35B4-4EF2-A7CF-3C1C05D234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7980" y="3227924"/>
            <a:ext cx="282764" cy="317596"/>
          </a:xfrm>
          <a:prstGeom prst="rect">
            <a:avLst/>
          </a:prstGeom>
        </p:spPr>
      </p:pic>
      <p:pic>
        <p:nvPicPr>
          <p:cNvPr id="75" name="Image 74">
            <a:extLst>
              <a:ext uri="{FF2B5EF4-FFF2-40B4-BE49-F238E27FC236}">
                <a16:creationId xmlns:a16="http://schemas.microsoft.com/office/drawing/2014/main" id="{6B15A3F3-174A-45F6-8140-B2F0F3670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4843" y="3221660"/>
            <a:ext cx="273137" cy="329991"/>
          </a:xfrm>
          <a:prstGeom prst="rect">
            <a:avLst/>
          </a:prstGeom>
        </p:spPr>
      </p:pic>
      <p:sp>
        <p:nvSpPr>
          <p:cNvPr id="76" name="Rectangle à coins arrondis 81">
            <a:extLst>
              <a:ext uri="{FF2B5EF4-FFF2-40B4-BE49-F238E27FC236}">
                <a16:creationId xmlns:a16="http://schemas.microsoft.com/office/drawing/2014/main" id="{A24C8CB1-4228-4DD5-9BB1-4F73F9A2863D}"/>
              </a:ext>
            </a:extLst>
          </p:cNvPr>
          <p:cNvSpPr/>
          <p:nvPr/>
        </p:nvSpPr>
        <p:spPr>
          <a:xfrm rot="16200000">
            <a:off x="-1635186" y="4432609"/>
            <a:ext cx="3789448" cy="230314"/>
          </a:xfrm>
          <a:prstGeom prst="roundRect">
            <a:avLst/>
          </a:prstGeom>
          <a:solidFill>
            <a:srgbClr val="324B99"/>
          </a:solidFill>
          <a:ln w="12700" cap="flat" cmpd="sng" algn="ctr">
            <a:noFill/>
            <a:prstDash val="solid"/>
            <a:miter lim="800000"/>
          </a:ln>
          <a:effectLst/>
        </p:spPr>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a:ln>
                  <a:noFill/>
                </a:ln>
                <a:solidFill>
                  <a:prstClr val="white"/>
                </a:solidFill>
                <a:effectLst/>
                <a:uLnTx/>
                <a:uFillTx/>
                <a:latin typeface="Marianne" panose="02000000000000000000" pitchFamily="50" charset="0"/>
              </a:rPr>
              <a:t>ACTIVITÉS</a:t>
            </a:r>
          </a:p>
        </p:txBody>
      </p:sp>
      <p:cxnSp>
        <p:nvCxnSpPr>
          <p:cNvPr id="77" name="Connecteur droit avec flèche 76">
            <a:extLst>
              <a:ext uri="{FF2B5EF4-FFF2-40B4-BE49-F238E27FC236}">
                <a16:creationId xmlns:a16="http://schemas.microsoft.com/office/drawing/2014/main" id="{D7C599D4-BAB5-4A8E-BE89-C8180F4A5AB7}"/>
              </a:ext>
            </a:extLst>
          </p:cNvPr>
          <p:cNvCxnSpPr/>
          <p:nvPr/>
        </p:nvCxnSpPr>
        <p:spPr>
          <a:xfrm flipV="1">
            <a:off x="1514348" y="5105253"/>
            <a:ext cx="9021035" cy="3561"/>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9" name="Image 78">
            <a:extLst>
              <a:ext uri="{FF2B5EF4-FFF2-40B4-BE49-F238E27FC236}">
                <a16:creationId xmlns:a16="http://schemas.microsoft.com/office/drawing/2014/main" id="{CAE8A847-961D-43B6-9822-D084CFCDC63D}"/>
              </a:ext>
            </a:extLst>
          </p:cNvPr>
          <p:cNvPicPr>
            <a:picLocks noChangeAspect="1"/>
          </p:cNvPicPr>
          <p:nvPr/>
        </p:nvPicPr>
        <p:blipFill>
          <a:blip r:embed="rId19"/>
          <a:stretch>
            <a:fillRect/>
          </a:stretch>
        </p:blipFill>
        <p:spPr>
          <a:xfrm>
            <a:off x="1844548" y="4899304"/>
            <a:ext cx="379065" cy="364744"/>
          </a:xfrm>
          <a:prstGeom prst="rect">
            <a:avLst/>
          </a:prstGeom>
        </p:spPr>
      </p:pic>
      <p:sp>
        <p:nvSpPr>
          <p:cNvPr id="80" name="Ellipse 79">
            <a:extLst>
              <a:ext uri="{FF2B5EF4-FFF2-40B4-BE49-F238E27FC236}">
                <a16:creationId xmlns:a16="http://schemas.microsoft.com/office/drawing/2014/main" id="{E7C86FB5-1217-4DA7-AAED-B62DD2651C03}"/>
              </a:ext>
            </a:extLst>
          </p:cNvPr>
          <p:cNvSpPr/>
          <p:nvPr/>
        </p:nvSpPr>
        <p:spPr>
          <a:xfrm>
            <a:off x="1815555" y="4867976"/>
            <a:ext cx="429209" cy="454534"/>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a:ln>
                <a:noFill/>
              </a:ln>
              <a:solidFill>
                <a:prstClr val="white"/>
              </a:solidFill>
              <a:effectLst/>
              <a:uLnTx/>
              <a:uFillTx/>
              <a:latin typeface="Marianne" panose="02000000000000000000" pitchFamily="50" charset="0"/>
            </a:endParaRPr>
          </a:p>
        </p:txBody>
      </p:sp>
      <p:sp>
        <p:nvSpPr>
          <p:cNvPr id="81" name="Ellipse 80">
            <a:extLst>
              <a:ext uri="{FF2B5EF4-FFF2-40B4-BE49-F238E27FC236}">
                <a16:creationId xmlns:a16="http://schemas.microsoft.com/office/drawing/2014/main" id="{31FE5B35-74DA-4CB0-91CD-E0E88CAAF5C3}"/>
              </a:ext>
            </a:extLst>
          </p:cNvPr>
          <p:cNvSpPr/>
          <p:nvPr/>
        </p:nvSpPr>
        <p:spPr>
          <a:xfrm>
            <a:off x="6040102" y="4881547"/>
            <a:ext cx="429209" cy="454534"/>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a:ln>
                <a:noFill/>
              </a:ln>
              <a:solidFill>
                <a:prstClr val="white"/>
              </a:solidFill>
              <a:effectLst/>
              <a:uLnTx/>
              <a:uFillTx/>
              <a:latin typeface="Marianne" panose="02000000000000000000" pitchFamily="50" charset="0"/>
            </a:endParaRPr>
          </a:p>
        </p:txBody>
      </p:sp>
      <p:pic>
        <p:nvPicPr>
          <p:cNvPr id="82" name="Image 81">
            <a:extLst>
              <a:ext uri="{FF2B5EF4-FFF2-40B4-BE49-F238E27FC236}">
                <a16:creationId xmlns:a16="http://schemas.microsoft.com/office/drawing/2014/main" id="{222B5106-0596-44E0-8486-A0D6397745B8}"/>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6961"/>
          <a:stretch/>
        </p:blipFill>
        <p:spPr>
          <a:xfrm>
            <a:off x="6108261" y="4972292"/>
            <a:ext cx="302451" cy="265971"/>
          </a:xfrm>
          <a:prstGeom prst="rect">
            <a:avLst/>
          </a:prstGeom>
        </p:spPr>
      </p:pic>
      <p:sp>
        <p:nvSpPr>
          <p:cNvPr id="83" name="Rectangle 82">
            <a:extLst>
              <a:ext uri="{FF2B5EF4-FFF2-40B4-BE49-F238E27FC236}">
                <a16:creationId xmlns:a16="http://schemas.microsoft.com/office/drawing/2014/main" id="{C811B91B-EAC8-44F9-90E5-E2AE6BE9C1D1}"/>
              </a:ext>
            </a:extLst>
          </p:cNvPr>
          <p:cNvSpPr/>
          <p:nvPr/>
        </p:nvSpPr>
        <p:spPr>
          <a:xfrm>
            <a:off x="7246808" y="4517045"/>
            <a:ext cx="935383" cy="1232611"/>
          </a:xfrm>
          <a:prstGeom prst="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a:ln>
                  <a:noFill/>
                </a:ln>
                <a:solidFill>
                  <a:prstClr val="white"/>
                </a:solidFill>
                <a:effectLst/>
                <a:uLnTx/>
                <a:uFillTx/>
                <a:latin typeface="Marianne" panose="02000000000000000000" pitchFamily="50" charset="0"/>
              </a:rPr>
              <a:t>g</a:t>
            </a:r>
          </a:p>
        </p:txBody>
      </p:sp>
      <p:pic>
        <p:nvPicPr>
          <p:cNvPr id="84" name="Image 83">
            <a:extLst>
              <a:ext uri="{FF2B5EF4-FFF2-40B4-BE49-F238E27FC236}">
                <a16:creationId xmlns:a16="http://schemas.microsoft.com/office/drawing/2014/main" id="{D8271E81-E5D2-47E9-95BC-9ADFB78BC4CE}"/>
              </a:ext>
            </a:extLst>
          </p:cNvPr>
          <p:cNvPicPr>
            <a:picLocks noChangeAspect="1"/>
          </p:cNvPicPr>
          <p:nvPr/>
        </p:nvPicPr>
        <p:blipFill>
          <a:blip r:embed="rId21"/>
          <a:stretch>
            <a:fillRect/>
          </a:stretch>
        </p:blipFill>
        <p:spPr>
          <a:xfrm>
            <a:off x="7258713" y="5109219"/>
            <a:ext cx="220625" cy="212885"/>
          </a:xfrm>
          <a:prstGeom prst="rect">
            <a:avLst/>
          </a:prstGeom>
        </p:spPr>
      </p:pic>
      <p:sp>
        <p:nvSpPr>
          <p:cNvPr id="85" name="ZoneTexte 84">
            <a:extLst>
              <a:ext uri="{FF2B5EF4-FFF2-40B4-BE49-F238E27FC236}">
                <a16:creationId xmlns:a16="http://schemas.microsoft.com/office/drawing/2014/main" id="{DDBEB1FF-97BE-43A6-9F6C-3D7DF0030351}"/>
              </a:ext>
            </a:extLst>
          </p:cNvPr>
          <p:cNvSpPr txBox="1"/>
          <p:nvPr/>
        </p:nvSpPr>
        <p:spPr>
          <a:xfrm>
            <a:off x="7346346" y="4988920"/>
            <a:ext cx="9231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1" u="none" strike="noStrike" kern="1200" cap="none" spc="0" normalizeH="0" baseline="0" noProof="0">
                <a:ln>
                  <a:noFill/>
                </a:ln>
                <a:solidFill>
                  <a:srgbClr val="0C0C0C"/>
                </a:solidFill>
                <a:effectLst/>
                <a:uLnTx/>
                <a:uFillTx/>
                <a:latin typeface="Marianne" panose="02000000000000000000" pitchFamily="50" charset="0"/>
              </a:rPr>
              <a:t>Equipe ASN</a:t>
            </a:r>
            <a:r>
              <a:rPr kumimoji="0" lang="fr-FR" sz="800" b="0" i="1" u="none" strike="noStrike" kern="1200" cap="none" spc="0" normalizeH="0" baseline="0" noProof="0">
                <a:ln>
                  <a:noFill/>
                </a:ln>
                <a:solidFill>
                  <a:srgbClr val="0C0C0C"/>
                </a:solidFill>
                <a:effectLst/>
                <a:uLnTx/>
                <a:uFillTx/>
                <a:latin typeface="Marianne" panose="02000000000000000000" pitchFamily="50" charset="0"/>
              </a:rPr>
              <a:t>  </a:t>
            </a:r>
            <a:r>
              <a:rPr kumimoji="0" lang="fr-FR" sz="800" b="0" i="0" u="none" strike="noStrike" kern="1200" cap="none" spc="0" normalizeH="0" baseline="0" noProof="0">
                <a:ln>
                  <a:noFill/>
                </a:ln>
                <a:solidFill>
                  <a:srgbClr val="0C0C0C"/>
                </a:solidFill>
                <a:effectLst/>
                <a:uLnTx/>
                <a:uFillTx/>
                <a:latin typeface="Marianne" panose="02000000000000000000" pitchFamily="50" charset="0"/>
              </a:rPr>
              <a:t>Vérifie et valide le format du ticket</a:t>
            </a:r>
          </a:p>
        </p:txBody>
      </p:sp>
      <p:pic>
        <p:nvPicPr>
          <p:cNvPr id="86" name="Image 85">
            <a:extLst>
              <a:ext uri="{FF2B5EF4-FFF2-40B4-BE49-F238E27FC236}">
                <a16:creationId xmlns:a16="http://schemas.microsoft.com/office/drawing/2014/main" id="{6016647A-DE94-4C74-BFC9-E042DA46B5A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31347" y="4715263"/>
            <a:ext cx="262701" cy="295062"/>
          </a:xfrm>
          <a:prstGeom prst="rect">
            <a:avLst/>
          </a:prstGeom>
        </p:spPr>
      </p:pic>
      <p:pic>
        <p:nvPicPr>
          <p:cNvPr id="87" name="Image 86">
            <a:extLst>
              <a:ext uri="{FF2B5EF4-FFF2-40B4-BE49-F238E27FC236}">
                <a16:creationId xmlns:a16="http://schemas.microsoft.com/office/drawing/2014/main" id="{F7FAA80C-395E-4B0D-A65C-89D13741B1EB}"/>
              </a:ext>
            </a:extLst>
          </p:cNvPr>
          <p:cNvPicPr>
            <a:picLocks noChangeAspect="1"/>
          </p:cNvPicPr>
          <p:nvPr/>
        </p:nvPicPr>
        <p:blipFill>
          <a:blip r:embed="rId14"/>
          <a:stretch>
            <a:fillRect/>
          </a:stretch>
        </p:blipFill>
        <p:spPr>
          <a:xfrm>
            <a:off x="7289932" y="5360312"/>
            <a:ext cx="214752" cy="245431"/>
          </a:xfrm>
          <a:prstGeom prst="rect">
            <a:avLst/>
          </a:prstGeom>
        </p:spPr>
      </p:pic>
    </p:spTree>
    <p:extLst>
      <p:ext uri="{BB962C8B-B14F-4D97-AF65-F5344CB8AC3E}">
        <p14:creationId xmlns:p14="http://schemas.microsoft.com/office/powerpoint/2010/main" val="32229338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numéro de diapositive 1">
            <a:extLst>
              <a:ext uri="{FF2B5EF4-FFF2-40B4-BE49-F238E27FC236}">
                <a16:creationId xmlns:a16="http://schemas.microsoft.com/office/drawing/2014/main" id="{F424BCDB-705C-4727-B800-96116DA411F4}"/>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45" name="Connecteur droit 44">
            <a:extLst>
              <a:ext uri="{FF2B5EF4-FFF2-40B4-BE49-F238E27FC236}">
                <a16:creationId xmlns:a16="http://schemas.microsoft.com/office/drawing/2014/main" id="{AA0E34E6-66A9-4328-B081-7E7F0EBA25DC}"/>
              </a:ext>
            </a:extLst>
          </p:cNvPr>
          <p:cNvCxnSpPr/>
          <p:nvPr/>
        </p:nvCxnSpPr>
        <p:spPr>
          <a:xfrm>
            <a:off x="335360" y="548680"/>
            <a:ext cx="1632181" cy="0"/>
          </a:xfrm>
          <a:prstGeom prst="line">
            <a:avLst/>
          </a:prstGeom>
          <a:noFill/>
          <a:ln w="19050" cap="flat" cmpd="sng" algn="ctr">
            <a:solidFill>
              <a:srgbClr val="4F4F59"/>
            </a:solidFill>
            <a:prstDash val="solid"/>
          </a:ln>
          <a:effectLst/>
        </p:spPr>
      </p:cxnSp>
      <p:pic>
        <p:nvPicPr>
          <p:cNvPr id="11" name="Image 10">
            <a:extLst>
              <a:ext uri="{FF2B5EF4-FFF2-40B4-BE49-F238E27FC236}">
                <a16:creationId xmlns:a16="http://schemas.microsoft.com/office/drawing/2014/main" id="{B0174413-523A-4F78-A345-1D6C80421EC9}"/>
              </a:ext>
            </a:extLst>
          </p:cNvPr>
          <p:cNvPicPr>
            <a:picLocks noChangeAspect="1"/>
          </p:cNvPicPr>
          <p:nvPr/>
        </p:nvPicPr>
        <p:blipFill>
          <a:blip r:embed="rId2"/>
          <a:stretch>
            <a:fillRect/>
          </a:stretch>
        </p:blipFill>
        <p:spPr>
          <a:xfrm>
            <a:off x="8791540" y="69508"/>
            <a:ext cx="3344400" cy="306414"/>
          </a:xfrm>
          <a:prstGeom prst="rect">
            <a:avLst/>
          </a:prstGeom>
        </p:spPr>
      </p:pic>
      <p:sp>
        <p:nvSpPr>
          <p:cNvPr id="12" name="Titre 15">
            <a:extLst>
              <a:ext uri="{FF2B5EF4-FFF2-40B4-BE49-F238E27FC236}">
                <a16:creationId xmlns:a16="http://schemas.microsoft.com/office/drawing/2014/main" id="{7D45348A-543F-408C-B0AD-599F7C2946BB}"/>
              </a:ext>
            </a:extLst>
          </p:cNvPr>
          <p:cNvSpPr txBox="1">
            <a:spLocks/>
          </p:cNvSpPr>
          <p:nvPr/>
        </p:nvSpPr>
        <p:spPr>
          <a:xfrm>
            <a:off x="335360" y="602160"/>
            <a:ext cx="11793396" cy="768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494F57"/>
                </a:solidFill>
                <a:latin typeface="Marianne"/>
                <a:ea typeface="+mn-ea"/>
                <a:cs typeface="+mn-cs"/>
              </a:rPr>
              <a:t>Je n'ai pas l'habilitation nécessaire pour saisir certaines données, que puis-je faire ? </a:t>
            </a:r>
          </a:p>
        </p:txBody>
      </p:sp>
      <p:sp>
        <p:nvSpPr>
          <p:cNvPr id="14" name="Rectangle 13">
            <a:extLst>
              <a:ext uri="{FF2B5EF4-FFF2-40B4-BE49-F238E27FC236}">
                <a16:creationId xmlns:a16="http://schemas.microsoft.com/office/drawing/2014/main" id="{F703A220-06DA-4FFB-B696-BAE372F5598A}"/>
              </a:ext>
            </a:extLst>
          </p:cNvPr>
          <p:cNvSpPr/>
          <p:nvPr/>
        </p:nvSpPr>
        <p:spPr>
          <a:xfrm>
            <a:off x="169789" y="1426127"/>
            <a:ext cx="11793855" cy="917129"/>
          </a:xfrm>
          <a:prstGeom prst="rect">
            <a:avLst/>
          </a:prstGeom>
          <a:solidFill>
            <a:schemeClr val="bg1">
              <a:lumMod val="95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FR" sz="1400" err="1">
              <a:solidFill>
                <a:schemeClr val="tx1"/>
              </a:solidFill>
            </a:endParaRPr>
          </a:p>
        </p:txBody>
      </p:sp>
      <p:sp>
        <p:nvSpPr>
          <p:cNvPr id="15" name="ZoneTexte 14">
            <a:extLst>
              <a:ext uri="{FF2B5EF4-FFF2-40B4-BE49-F238E27FC236}">
                <a16:creationId xmlns:a16="http://schemas.microsoft.com/office/drawing/2014/main" id="{A1B8F9C4-899C-4FA5-8962-CC454526D962}"/>
              </a:ext>
            </a:extLst>
          </p:cNvPr>
          <p:cNvSpPr txBox="1"/>
          <p:nvPr/>
        </p:nvSpPr>
        <p:spPr>
          <a:xfrm>
            <a:off x="335359" y="1456206"/>
            <a:ext cx="11462715" cy="847730"/>
          </a:xfrm>
          <a:prstGeom prst="rect">
            <a:avLst/>
          </a:prstGeom>
          <a:noFill/>
        </p:spPr>
        <p:txBody>
          <a:bodyPr wrap="square" rtlCol="0" anchor="ctr">
            <a:noAutofit/>
          </a:bodyPr>
          <a:lstStyle/>
          <a:p>
            <a:pPr algn="just">
              <a:lnSpc>
                <a:spcPct val="150000"/>
              </a:lnSpc>
            </a:pPr>
            <a:r>
              <a:rPr lang="fr-FR" sz="1050" dirty="0">
                <a:latin typeface="Marianne" panose="02000000000000000000" pitchFamily="50" charset="0"/>
              </a:rPr>
              <a:t>Chaque profil possède des droits de modification différents, comme explicités dans le tableau ci-dessous. Dans le cas où vous n’arrivez pas à réaliser des actions que votre profil devrait être en capacité de réaliser, veuillez contacter votre CLSI ou votre DSI. Néanmoins, toute nouvelle création de compte devra être validée par le chef d’établissement, puis la demande sera transmise par le CLSI.</a:t>
            </a:r>
          </a:p>
        </p:txBody>
      </p:sp>
      <p:sp>
        <p:nvSpPr>
          <p:cNvPr id="16" name="Rectangle 15">
            <a:extLst>
              <a:ext uri="{FF2B5EF4-FFF2-40B4-BE49-F238E27FC236}">
                <a16:creationId xmlns:a16="http://schemas.microsoft.com/office/drawing/2014/main" id="{9F4A1C09-B0F8-49EA-8EE6-093BA5D5B7A2}"/>
              </a:ext>
            </a:extLst>
          </p:cNvPr>
          <p:cNvSpPr/>
          <p:nvPr/>
        </p:nvSpPr>
        <p:spPr>
          <a:xfrm rot="16200000">
            <a:off x="189148" y="3388653"/>
            <a:ext cx="3628084" cy="2389882"/>
          </a:xfrm>
          <a:prstGeom prst="rect">
            <a:avLst/>
          </a:prstGeom>
          <a:solidFill>
            <a:srgbClr val="83A47D">
              <a:alpha val="30000"/>
            </a:srgbClr>
          </a:solidFill>
          <a:ln w="9525" cap="flat" cmpd="sng" algn="ctr">
            <a:solidFill>
              <a:srgbClr val="83A47D"/>
            </a:solidFill>
            <a:prstDash val="solid"/>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a:ln>
                <a:noFill/>
              </a:ln>
              <a:solidFill>
                <a:srgbClr val="494F57"/>
              </a:solidFill>
              <a:effectLst/>
              <a:uLnTx/>
              <a:uFillTx/>
              <a:latin typeface="Marianne"/>
              <a:ea typeface="+mn-ea"/>
              <a:cs typeface="+mn-cs"/>
            </a:endParaRPr>
          </a:p>
        </p:txBody>
      </p:sp>
      <p:sp>
        <p:nvSpPr>
          <p:cNvPr id="17" name="Rectangle : coins arrondis 16">
            <a:extLst>
              <a:ext uri="{FF2B5EF4-FFF2-40B4-BE49-F238E27FC236}">
                <a16:creationId xmlns:a16="http://schemas.microsoft.com/office/drawing/2014/main" id="{E172E5C1-B7E8-4717-910C-47D2E758A285}"/>
              </a:ext>
            </a:extLst>
          </p:cNvPr>
          <p:cNvSpPr/>
          <p:nvPr/>
        </p:nvSpPr>
        <p:spPr>
          <a:xfrm>
            <a:off x="1438343" y="2825292"/>
            <a:ext cx="1129692" cy="263288"/>
          </a:xfrm>
          <a:prstGeom prst="roundRect">
            <a:avLst>
              <a:gd name="adj" fmla="val 115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494F57"/>
                </a:solidFill>
                <a:latin typeface="Marianne" panose="02000000000000000000" pitchFamily="50" charset="0"/>
              </a:rPr>
              <a:t>Fiche établissement</a:t>
            </a:r>
          </a:p>
        </p:txBody>
      </p:sp>
      <p:sp>
        <p:nvSpPr>
          <p:cNvPr id="18" name="Rectangle 17">
            <a:extLst>
              <a:ext uri="{FF2B5EF4-FFF2-40B4-BE49-F238E27FC236}">
                <a16:creationId xmlns:a16="http://schemas.microsoft.com/office/drawing/2014/main" id="{C428874F-9207-4718-9807-B45378136C8E}"/>
              </a:ext>
            </a:extLst>
          </p:cNvPr>
          <p:cNvSpPr/>
          <p:nvPr/>
        </p:nvSpPr>
        <p:spPr>
          <a:xfrm rot="16200000">
            <a:off x="2121815" y="4007594"/>
            <a:ext cx="3628084" cy="1152000"/>
          </a:xfrm>
          <a:prstGeom prst="rect">
            <a:avLst/>
          </a:prstGeom>
          <a:solidFill>
            <a:schemeClr val="accent4">
              <a:alpha val="30000"/>
            </a:schemeClr>
          </a:solidFill>
          <a:ln w="9525" cap="flat" cmpd="sng" algn="ctr">
            <a:solidFill>
              <a:schemeClr val="accent4"/>
            </a:solidFill>
            <a:prstDash val="solid"/>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a:ln>
                <a:noFill/>
              </a:ln>
              <a:solidFill>
                <a:srgbClr val="494F57"/>
              </a:solidFill>
              <a:effectLst/>
              <a:uLnTx/>
              <a:uFillTx/>
              <a:latin typeface="Marianne"/>
              <a:ea typeface="+mn-ea"/>
              <a:cs typeface="+mn-cs"/>
            </a:endParaRPr>
          </a:p>
        </p:txBody>
      </p:sp>
      <p:sp>
        <p:nvSpPr>
          <p:cNvPr id="19" name="Rectangle : coins arrondis 18">
            <a:extLst>
              <a:ext uri="{FF2B5EF4-FFF2-40B4-BE49-F238E27FC236}">
                <a16:creationId xmlns:a16="http://schemas.microsoft.com/office/drawing/2014/main" id="{E3269025-7860-489B-9B6F-E526431541CF}"/>
              </a:ext>
            </a:extLst>
          </p:cNvPr>
          <p:cNvSpPr/>
          <p:nvPr/>
        </p:nvSpPr>
        <p:spPr>
          <a:xfrm>
            <a:off x="3371011" y="2825292"/>
            <a:ext cx="1129692" cy="263288"/>
          </a:xfrm>
          <a:prstGeom prst="roundRect">
            <a:avLst>
              <a:gd name="adj" fmla="val 115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494F57"/>
                </a:solidFill>
                <a:latin typeface="Marianne" panose="02000000000000000000" pitchFamily="50" charset="0"/>
              </a:rPr>
              <a:t>Fiche partenaire</a:t>
            </a:r>
          </a:p>
        </p:txBody>
      </p:sp>
      <p:sp>
        <p:nvSpPr>
          <p:cNvPr id="20" name="Rectangle 19">
            <a:extLst>
              <a:ext uri="{FF2B5EF4-FFF2-40B4-BE49-F238E27FC236}">
                <a16:creationId xmlns:a16="http://schemas.microsoft.com/office/drawing/2014/main" id="{DB8A8EF3-8BA2-48F7-8E0A-4C0B2F40475F}"/>
              </a:ext>
            </a:extLst>
          </p:cNvPr>
          <p:cNvSpPr/>
          <p:nvPr/>
        </p:nvSpPr>
        <p:spPr>
          <a:xfrm rot="16200000">
            <a:off x="3354678" y="4007594"/>
            <a:ext cx="3628084" cy="1152000"/>
          </a:xfrm>
          <a:prstGeom prst="rect">
            <a:avLst/>
          </a:prstGeom>
          <a:solidFill>
            <a:schemeClr val="accent4">
              <a:alpha val="30000"/>
            </a:schemeClr>
          </a:solidFill>
          <a:ln w="9525" cap="flat" cmpd="sng" algn="ctr">
            <a:solidFill>
              <a:schemeClr val="accent4"/>
            </a:solidFill>
            <a:prstDash val="solid"/>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a:ln>
                <a:noFill/>
              </a:ln>
              <a:solidFill>
                <a:srgbClr val="494F57"/>
              </a:solidFill>
              <a:effectLst/>
              <a:uLnTx/>
              <a:uFillTx/>
              <a:latin typeface="Marianne"/>
              <a:ea typeface="+mn-ea"/>
              <a:cs typeface="+mn-cs"/>
            </a:endParaRPr>
          </a:p>
        </p:txBody>
      </p:sp>
      <p:sp>
        <p:nvSpPr>
          <p:cNvPr id="22" name="Rectangle : coins arrondis 21">
            <a:extLst>
              <a:ext uri="{FF2B5EF4-FFF2-40B4-BE49-F238E27FC236}">
                <a16:creationId xmlns:a16="http://schemas.microsoft.com/office/drawing/2014/main" id="{5D2FA565-547B-48C2-99B0-CFE64AF4AEAE}"/>
              </a:ext>
            </a:extLst>
          </p:cNvPr>
          <p:cNvSpPr/>
          <p:nvPr/>
        </p:nvSpPr>
        <p:spPr>
          <a:xfrm>
            <a:off x="4603874" y="2825292"/>
            <a:ext cx="1129692" cy="263288"/>
          </a:xfrm>
          <a:prstGeom prst="roundRect">
            <a:avLst>
              <a:gd name="adj" fmla="val 115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494F57"/>
                </a:solidFill>
                <a:latin typeface="Marianne" panose="02000000000000000000" pitchFamily="50" charset="0"/>
              </a:rPr>
              <a:t>Relation travail</a:t>
            </a:r>
          </a:p>
        </p:txBody>
      </p:sp>
      <p:sp>
        <p:nvSpPr>
          <p:cNvPr id="23" name="Rectangle 22">
            <a:extLst>
              <a:ext uri="{FF2B5EF4-FFF2-40B4-BE49-F238E27FC236}">
                <a16:creationId xmlns:a16="http://schemas.microsoft.com/office/drawing/2014/main" id="{99959EA0-4CA5-48E7-88A5-2D1171FDBE26}"/>
              </a:ext>
            </a:extLst>
          </p:cNvPr>
          <p:cNvSpPr/>
          <p:nvPr/>
        </p:nvSpPr>
        <p:spPr>
          <a:xfrm rot="16200000">
            <a:off x="4587541" y="4007594"/>
            <a:ext cx="3628084" cy="1152000"/>
          </a:xfrm>
          <a:prstGeom prst="rect">
            <a:avLst/>
          </a:prstGeom>
          <a:solidFill>
            <a:schemeClr val="accent4">
              <a:alpha val="30000"/>
            </a:schemeClr>
          </a:solidFill>
          <a:ln w="9525" cap="flat" cmpd="sng" algn="ctr">
            <a:solidFill>
              <a:schemeClr val="accent4"/>
            </a:solidFill>
            <a:prstDash val="solid"/>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a:ln>
                <a:noFill/>
              </a:ln>
              <a:solidFill>
                <a:srgbClr val="494F57"/>
              </a:solidFill>
              <a:effectLst/>
              <a:uLnTx/>
              <a:uFillTx/>
              <a:latin typeface="Marianne"/>
              <a:ea typeface="+mn-ea"/>
              <a:cs typeface="+mn-cs"/>
            </a:endParaRPr>
          </a:p>
        </p:txBody>
      </p:sp>
      <p:sp>
        <p:nvSpPr>
          <p:cNvPr id="29" name="Rectangle : coins arrondis 28">
            <a:extLst>
              <a:ext uri="{FF2B5EF4-FFF2-40B4-BE49-F238E27FC236}">
                <a16:creationId xmlns:a16="http://schemas.microsoft.com/office/drawing/2014/main" id="{F75FD631-60D9-476A-A2B0-B9D0414F258D}"/>
              </a:ext>
            </a:extLst>
          </p:cNvPr>
          <p:cNvSpPr/>
          <p:nvPr/>
        </p:nvSpPr>
        <p:spPr>
          <a:xfrm>
            <a:off x="5836737" y="2825292"/>
            <a:ext cx="1129692" cy="263288"/>
          </a:xfrm>
          <a:prstGeom prst="roundRect">
            <a:avLst>
              <a:gd name="adj" fmla="val 115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494F57"/>
                </a:solidFill>
                <a:latin typeface="Marianne" panose="02000000000000000000" pitchFamily="50" charset="0"/>
              </a:rPr>
              <a:t>Fiche activité travail</a:t>
            </a:r>
          </a:p>
        </p:txBody>
      </p:sp>
      <p:sp>
        <p:nvSpPr>
          <p:cNvPr id="30" name="Rectangle 29">
            <a:extLst>
              <a:ext uri="{FF2B5EF4-FFF2-40B4-BE49-F238E27FC236}">
                <a16:creationId xmlns:a16="http://schemas.microsoft.com/office/drawing/2014/main" id="{909EA16B-19FB-4B84-B523-CB8E2DE7D2C3}"/>
              </a:ext>
            </a:extLst>
          </p:cNvPr>
          <p:cNvSpPr/>
          <p:nvPr/>
        </p:nvSpPr>
        <p:spPr>
          <a:xfrm rot="16200000">
            <a:off x="5820404" y="4007594"/>
            <a:ext cx="3628084" cy="1152000"/>
          </a:xfrm>
          <a:prstGeom prst="rect">
            <a:avLst/>
          </a:prstGeom>
          <a:solidFill>
            <a:schemeClr val="accent4">
              <a:alpha val="30000"/>
            </a:schemeClr>
          </a:solidFill>
          <a:ln w="9525" cap="flat" cmpd="sng" algn="ctr">
            <a:solidFill>
              <a:schemeClr val="accent4"/>
            </a:solidFill>
            <a:prstDash val="solid"/>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a:ln>
                <a:noFill/>
              </a:ln>
              <a:solidFill>
                <a:srgbClr val="494F57"/>
              </a:solidFill>
              <a:effectLst/>
              <a:uLnTx/>
              <a:uFillTx/>
              <a:latin typeface="Marianne"/>
              <a:ea typeface="+mn-ea"/>
              <a:cs typeface="+mn-cs"/>
            </a:endParaRPr>
          </a:p>
        </p:txBody>
      </p:sp>
      <p:sp>
        <p:nvSpPr>
          <p:cNvPr id="31" name="Rectangle : coins arrondis 30">
            <a:extLst>
              <a:ext uri="{FF2B5EF4-FFF2-40B4-BE49-F238E27FC236}">
                <a16:creationId xmlns:a16="http://schemas.microsoft.com/office/drawing/2014/main" id="{25EA2A98-1DCC-4B80-973F-0A58D19A40EE}"/>
              </a:ext>
            </a:extLst>
          </p:cNvPr>
          <p:cNvSpPr/>
          <p:nvPr/>
        </p:nvSpPr>
        <p:spPr>
          <a:xfrm>
            <a:off x="7069600" y="2825292"/>
            <a:ext cx="1129692" cy="263288"/>
          </a:xfrm>
          <a:prstGeom prst="roundRect">
            <a:avLst>
              <a:gd name="adj" fmla="val 115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494F57"/>
                </a:solidFill>
                <a:latin typeface="Marianne" panose="02000000000000000000" pitchFamily="50" charset="0"/>
              </a:rPr>
              <a:t>Fiche activité formation</a:t>
            </a:r>
          </a:p>
        </p:txBody>
      </p:sp>
      <p:sp>
        <p:nvSpPr>
          <p:cNvPr id="32" name="Rectangle 31">
            <a:extLst>
              <a:ext uri="{FF2B5EF4-FFF2-40B4-BE49-F238E27FC236}">
                <a16:creationId xmlns:a16="http://schemas.microsoft.com/office/drawing/2014/main" id="{3C56D097-FFF4-4A7F-82A4-BB34DE50662D}"/>
              </a:ext>
            </a:extLst>
          </p:cNvPr>
          <p:cNvSpPr/>
          <p:nvPr/>
        </p:nvSpPr>
        <p:spPr>
          <a:xfrm rot="16200000">
            <a:off x="7053269" y="4007594"/>
            <a:ext cx="3628084" cy="1152000"/>
          </a:xfrm>
          <a:prstGeom prst="rect">
            <a:avLst/>
          </a:prstGeom>
          <a:solidFill>
            <a:schemeClr val="accent4">
              <a:alpha val="30000"/>
            </a:schemeClr>
          </a:solidFill>
          <a:ln w="9525" cap="flat" cmpd="sng" algn="ctr">
            <a:solidFill>
              <a:schemeClr val="accent4"/>
            </a:solidFill>
            <a:prstDash val="solid"/>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a:ln>
                <a:noFill/>
              </a:ln>
              <a:solidFill>
                <a:srgbClr val="494F57"/>
              </a:solidFill>
              <a:effectLst/>
              <a:uLnTx/>
              <a:uFillTx/>
              <a:latin typeface="Marianne"/>
              <a:ea typeface="+mn-ea"/>
              <a:cs typeface="+mn-cs"/>
            </a:endParaRPr>
          </a:p>
        </p:txBody>
      </p:sp>
      <p:sp>
        <p:nvSpPr>
          <p:cNvPr id="33" name="Rectangle : coins arrondis 32">
            <a:extLst>
              <a:ext uri="{FF2B5EF4-FFF2-40B4-BE49-F238E27FC236}">
                <a16:creationId xmlns:a16="http://schemas.microsoft.com/office/drawing/2014/main" id="{B2F292DB-A4E0-470A-920A-42F47F9AC02A}"/>
              </a:ext>
            </a:extLst>
          </p:cNvPr>
          <p:cNvSpPr/>
          <p:nvPr/>
        </p:nvSpPr>
        <p:spPr>
          <a:xfrm>
            <a:off x="8302465" y="2825292"/>
            <a:ext cx="1129692" cy="263288"/>
          </a:xfrm>
          <a:prstGeom prst="roundRect">
            <a:avLst>
              <a:gd name="adj" fmla="val 115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494F57"/>
                </a:solidFill>
                <a:latin typeface="Marianne" panose="02000000000000000000" pitchFamily="50" charset="0"/>
              </a:rPr>
              <a:t>Fiche session de formation</a:t>
            </a:r>
          </a:p>
        </p:txBody>
      </p:sp>
      <p:pic>
        <p:nvPicPr>
          <p:cNvPr id="34" name="Image 33">
            <a:extLst>
              <a:ext uri="{FF2B5EF4-FFF2-40B4-BE49-F238E27FC236}">
                <a16:creationId xmlns:a16="http://schemas.microsoft.com/office/drawing/2014/main" id="{45560F99-B952-4410-A42D-6069102F030E}"/>
              </a:ext>
            </a:extLst>
          </p:cNvPr>
          <p:cNvPicPr>
            <a:picLocks noChangeAspect="1"/>
          </p:cNvPicPr>
          <p:nvPr/>
        </p:nvPicPr>
        <p:blipFill rotWithShape="1">
          <a:blip r:embed="rId3"/>
          <a:srcRect b="8504"/>
          <a:stretch/>
        </p:blipFill>
        <p:spPr>
          <a:xfrm>
            <a:off x="5256527" y="2418759"/>
            <a:ext cx="2290114" cy="267723"/>
          </a:xfrm>
          <a:prstGeom prst="rect">
            <a:avLst/>
          </a:prstGeom>
        </p:spPr>
      </p:pic>
      <p:pic>
        <p:nvPicPr>
          <p:cNvPr id="35" name="Image 34">
            <a:extLst>
              <a:ext uri="{FF2B5EF4-FFF2-40B4-BE49-F238E27FC236}">
                <a16:creationId xmlns:a16="http://schemas.microsoft.com/office/drawing/2014/main" id="{5A58B9A4-6810-4AD6-AADA-9B43F98C3730}"/>
              </a:ext>
            </a:extLst>
          </p:cNvPr>
          <p:cNvPicPr>
            <a:picLocks noChangeAspect="1"/>
          </p:cNvPicPr>
          <p:nvPr/>
        </p:nvPicPr>
        <p:blipFill rotWithShape="1">
          <a:blip r:embed="rId4"/>
          <a:srcRect t="-1" b="61515"/>
          <a:stretch/>
        </p:blipFill>
        <p:spPr>
          <a:xfrm>
            <a:off x="858132" y="2434070"/>
            <a:ext cx="2290114" cy="256250"/>
          </a:xfrm>
          <a:prstGeom prst="rect">
            <a:avLst/>
          </a:prstGeom>
        </p:spPr>
      </p:pic>
      <p:cxnSp>
        <p:nvCxnSpPr>
          <p:cNvPr id="36" name="Connecteur droit 35">
            <a:extLst>
              <a:ext uri="{FF2B5EF4-FFF2-40B4-BE49-F238E27FC236}">
                <a16:creationId xmlns:a16="http://schemas.microsoft.com/office/drawing/2014/main" id="{6FD691D9-555D-4FBE-9747-718590F963CD}"/>
              </a:ext>
            </a:extLst>
          </p:cNvPr>
          <p:cNvCxnSpPr>
            <a:cxnSpLocks/>
          </p:cNvCxnSpPr>
          <p:nvPr/>
        </p:nvCxnSpPr>
        <p:spPr>
          <a:xfrm>
            <a:off x="235267" y="4406184"/>
            <a:ext cx="9288000" cy="0"/>
          </a:xfrm>
          <a:prstGeom prst="line">
            <a:avLst/>
          </a:prstGeom>
          <a:ln>
            <a:solidFill>
              <a:srgbClr val="494F57"/>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000F03A3-3180-4387-8EC6-52BFF8833AA3}"/>
              </a:ext>
            </a:extLst>
          </p:cNvPr>
          <p:cNvCxnSpPr>
            <a:cxnSpLocks/>
          </p:cNvCxnSpPr>
          <p:nvPr/>
        </p:nvCxnSpPr>
        <p:spPr>
          <a:xfrm>
            <a:off x="235267" y="5751904"/>
            <a:ext cx="9288000" cy="0"/>
          </a:xfrm>
          <a:prstGeom prst="line">
            <a:avLst/>
          </a:prstGeom>
          <a:ln>
            <a:solidFill>
              <a:srgbClr val="494F57"/>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BD53D5A4-443C-4050-AA09-5228A8878B27}"/>
              </a:ext>
            </a:extLst>
          </p:cNvPr>
          <p:cNvCxnSpPr>
            <a:cxnSpLocks/>
          </p:cNvCxnSpPr>
          <p:nvPr/>
        </p:nvCxnSpPr>
        <p:spPr>
          <a:xfrm>
            <a:off x="235267" y="3733324"/>
            <a:ext cx="9288000" cy="0"/>
          </a:xfrm>
          <a:prstGeom prst="line">
            <a:avLst/>
          </a:prstGeom>
          <a:ln>
            <a:solidFill>
              <a:srgbClr val="494F57"/>
            </a:solidFill>
            <a:prstDash val="dash"/>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3122F442-12CA-4327-B599-92AB8E51FB43}"/>
              </a:ext>
            </a:extLst>
          </p:cNvPr>
          <p:cNvCxnSpPr>
            <a:cxnSpLocks/>
          </p:cNvCxnSpPr>
          <p:nvPr/>
        </p:nvCxnSpPr>
        <p:spPr>
          <a:xfrm rot="5400000">
            <a:off x="1190994" y="4468185"/>
            <a:ext cx="4176000" cy="0"/>
          </a:xfrm>
          <a:prstGeom prst="line">
            <a:avLst/>
          </a:prstGeom>
          <a:ln w="19050">
            <a:solidFill>
              <a:srgbClr val="494F57"/>
            </a:solidFill>
            <a:prstDash val="solid"/>
          </a:ln>
        </p:spPr>
        <p:style>
          <a:lnRef idx="1">
            <a:schemeClr val="accent1"/>
          </a:lnRef>
          <a:fillRef idx="0">
            <a:schemeClr val="accent1"/>
          </a:fillRef>
          <a:effectRef idx="0">
            <a:schemeClr val="accent1"/>
          </a:effectRef>
          <a:fontRef idx="minor">
            <a:schemeClr val="tx1"/>
          </a:fontRef>
        </p:style>
      </p:cxnSp>
      <p:sp>
        <p:nvSpPr>
          <p:cNvPr id="40" name="Espace réservé du texte 8">
            <a:extLst>
              <a:ext uri="{FF2B5EF4-FFF2-40B4-BE49-F238E27FC236}">
                <a16:creationId xmlns:a16="http://schemas.microsoft.com/office/drawing/2014/main" id="{B6211A7F-9350-48CB-9C46-0633421D1162}"/>
              </a:ext>
            </a:extLst>
          </p:cNvPr>
          <p:cNvSpPr txBox="1">
            <a:spLocks/>
          </p:cNvSpPr>
          <p:nvPr/>
        </p:nvSpPr>
        <p:spPr>
          <a:xfrm>
            <a:off x="9575819" y="2692760"/>
            <a:ext cx="2434089" cy="1238833"/>
          </a:xfrm>
          <a:prstGeom prst="rect">
            <a:avLst/>
          </a:prstGeom>
          <a:solidFill>
            <a:schemeClr val="bg1">
              <a:lumMod val="95000"/>
            </a:schemeClr>
          </a:solidFill>
          <a:ln>
            <a:solidFill>
              <a:schemeClr val="tx1"/>
            </a:solid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fr-FR" sz="1000" b="1">
                <a:latin typeface="Marianne" panose="02000000000000000000" pitchFamily="2" charset="0"/>
              </a:rPr>
              <a:t>Légende</a:t>
            </a:r>
            <a:endParaRPr lang="fr-FR" sz="900" b="1">
              <a:latin typeface="Marianne" panose="02000000000000000000" pitchFamily="2" charset="0"/>
            </a:endParaRPr>
          </a:p>
        </p:txBody>
      </p:sp>
      <p:sp>
        <p:nvSpPr>
          <p:cNvPr id="41" name="Espace réservé du texte 8">
            <a:extLst>
              <a:ext uri="{FF2B5EF4-FFF2-40B4-BE49-F238E27FC236}">
                <a16:creationId xmlns:a16="http://schemas.microsoft.com/office/drawing/2014/main" id="{743BF9F2-ED9B-4C07-AA52-03F44D2F2E22}"/>
              </a:ext>
            </a:extLst>
          </p:cNvPr>
          <p:cNvSpPr txBox="1">
            <a:spLocks/>
          </p:cNvSpPr>
          <p:nvPr/>
        </p:nvSpPr>
        <p:spPr>
          <a:xfrm>
            <a:off x="10202647" y="2987392"/>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Accès « modification » disponible</a:t>
            </a:r>
          </a:p>
        </p:txBody>
      </p:sp>
      <p:sp>
        <p:nvSpPr>
          <p:cNvPr id="42" name="Espace réservé du texte 8">
            <a:extLst>
              <a:ext uri="{FF2B5EF4-FFF2-40B4-BE49-F238E27FC236}">
                <a16:creationId xmlns:a16="http://schemas.microsoft.com/office/drawing/2014/main" id="{9169CE81-8C93-446E-9206-8C997EDD4F96}"/>
              </a:ext>
            </a:extLst>
          </p:cNvPr>
          <p:cNvSpPr txBox="1">
            <a:spLocks/>
          </p:cNvSpPr>
          <p:nvPr/>
        </p:nvSpPr>
        <p:spPr>
          <a:xfrm>
            <a:off x="10202647" y="3447506"/>
            <a:ext cx="1666371" cy="336210"/>
          </a:xfrm>
          <a:prstGeom prst="rect">
            <a:avLst/>
          </a:prstGeom>
          <a:no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400"/>
              </a:lnSpc>
              <a:buNone/>
              <a:defRPr/>
            </a:pPr>
            <a:r>
              <a:rPr lang="fr-FR" sz="900">
                <a:latin typeface="Marianne"/>
              </a:rPr>
              <a:t>Accès « modification » indisponible</a:t>
            </a:r>
          </a:p>
        </p:txBody>
      </p:sp>
      <p:pic>
        <p:nvPicPr>
          <p:cNvPr id="43" name="Graphique 42" descr="Fermer contour">
            <a:extLst>
              <a:ext uri="{FF2B5EF4-FFF2-40B4-BE49-F238E27FC236}">
                <a16:creationId xmlns:a16="http://schemas.microsoft.com/office/drawing/2014/main" id="{AC1F88B8-9F3F-4FFC-AEE3-7689E40C62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71940" y="3447594"/>
            <a:ext cx="336034" cy="336034"/>
          </a:xfrm>
          <a:prstGeom prst="rect">
            <a:avLst/>
          </a:prstGeom>
        </p:spPr>
      </p:pic>
      <p:pic>
        <p:nvPicPr>
          <p:cNvPr id="46" name="Graphique 45" descr="Coche contour">
            <a:extLst>
              <a:ext uri="{FF2B5EF4-FFF2-40B4-BE49-F238E27FC236}">
                <a16:creationId xmlns:a16="http://schemas.microsoft.com/office/drawing/2014/main" id="{887498ED-EB3F-4F59-84FC-BFE6D622BF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2181" y="3017721"/>
            <a:ext cx="275553" cy="275553"/>
          </a:xfrm>
          <a:prstGeom prst="rect">
            <a:avLst/>
          </a:prstGeom>
        </p:spPr>
      </p:pic>
      <p:sp>
        <p:nvSpPr>
          <p:cNvPr id="47" name="Rectangle : coins arrondis 46">
            <a:extLst>
              <a:ext uri="{FF2B5EF4-FFF2-40B4-BE49-F238E27FC236}">
                <a16:creationId xmlns:a16="http://schemas.microsoft.com/office/drawing/2014/main" id="{B1688382-1649-47C1-9AE5-59E00426E1E4}"/>
              </a:ext>
            </a:extLst>
          </p:cNvPr>
          <p:cNvSpPr/>
          <p:nvPr/>
        </p:nvSpPr>
        <p:spPr>
          <a:xfrm rot="16200000">
            <a:off x="36831" y="3181615"/>
            <a:ext cx="703142" cy="430558"/>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a:ln>
                  <a:noFill/>
                </a:ln>
                <a:solidFill>
                  <a:srgbClr val="494F57"/>
                </a:solidFill>
                <a:effectLst/>
                <a:uLnTx/>
                <a:uFillTx/>
                <a:latin typeface="Marianne"/>
                <a:ea typeface="+mn-ea"/>
                <a:cs typeface="+mn-cs"/>
              </a:rPr>
              <a:t>Profil « RLT »</a:t>
            </a:r>
          </a:p>
        </p:txBody>
      </p:sp>
      <p:pic>
        <p:nvPicPr>
          <p:cNvPr id="48" name="Graphique 47" descr="Coche contour">
            <a:extLst>
              <a:ext uri="{FF2B5EF4-FFF2-40B4-BE49-F238E27FC236}">
                <a16:creationId xmlns:a16="http://schemas.microsoft.com/office/drawing/2014/main" id="{637E0EAD-DB1F-4FC8-A8A4-59E0B58FB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5413" y="3259118"/>
            <a:ext cx="275553" cy="275553"/>
          </a:xfrm>
          <a:prstGeom prst="rect">
            <a:avLst/>
          </a:prstGeom>
        </p:spPr>
      </p:pic>
      <p:pic>
        <p:nvPicPr>
          <p:cNvPr id="49" name="Graphique 48" descr="Coche contour">
            <a:extLst>
              <a:ext uri="{FF2B5EF4-FFF2-40B4-BE49-F238E27FC236}">
                <a16:creationId xmlns:a16="http://schemas.microsoft.com/office/drawing/2014/main" id="{AA27DE51-4653-4A3E-86AB-28C5162695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4797" y="3259118"/>
            <a:ext cx="275553" cy="275553"/>
          </a:xfrm>
          <a:prstGeom prst="rect">
            <a:avLst/>
          </a:prstGeom>
        </p:spPr>
      </p:pic>
      <p:sp>
        <p:nvSpPr>
          <p:cNvPr id="54" name="Rectangle : coins arrondis 53">
            <a:extLst>
              <a:ext uri="{FF2B5EF4-FFF2-40B4-BE49-F238E27FC236}">
                <a16:creationId xmlns:a16="http://schemas.microsoft.com/office/drawing/2014/main" id="{025B1007-B0BD-448B-B28A-93B005A2F9E4}"/>
              </a:ext>
            </a:extLst>
          </p:cNvPr>
          <p:cNvSpPr/>
          <p:nvPr/>
        </p:nvSpPr>
        <p:spPr>
          <a:xfrm rot="16200000">
            <a:off x="319439" y="3240788"/>
            <a:ext cx="703142" cy="312212"/>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a:ln>
                  <a:noFill/>
                </a:ln>
                <a:solidFill>
                  <a:srgbClr val="FF0000"/>
                </a:solidFill>
                <a:effectLst/>
                <a:uLnTx/>
                <a:uFillTx/>
                <a:latin typeface="Marianne"/>
                <a:ea typeface="+mn-ea"/>
                <a:cs typeface="+mn-cs"/>
              </a:rPr>
              <a:t>EP</a:t>
            </a:r>
          </a:p>
        </p:txBody>
      </p:sp>
      <p:sp>
        <p:nvSpPr>
          <p:cNvPr id="55" name="Rectangle : coins arrondis 54">
            <a:extLst>
              <a:ext uri="{FF2B5EF4-FFF2-40B4-BE49-F238E27FC236}">
                <a16:creationId xmlns:a16="http://schemas.microsoft.com/office/drawing/2014/main" id="{506C343E-72EE-4084-96B4-1C277609DBCA}"/>
              </a:ext>
            </a:extLst>
          </p:cNvPr>
          <p:cNvSpPr/>
          <p:nvPr/>
        </p:nvSpPr>
        <p:spPr>
          <a:xfrm rot="16200000">
            <a:off x="36831" y="3854475"/>
            <a:ext cx="703142" cy="430558"/>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a:ln>
                  <a:noFill/>
                </a:ln>
                <a:solidFill>
                  <a:srgbClr val="494F57"/>
                </a:solidFill>
                <a:effectLst/>
                <a:uLnTx/>
                <a:uFillTx/>
                <a:latin typeface="Marianne"/>
                <a:ea typeface="+mn-ea"/>
                <a:cs typeface="+mn-cs"/>
              </a:rPr>
              <a:t>Profil « RLFP »</a:t>
            </a:r>
          </a:p>
        </p:txBody>
      </p:sp>
      <p:pic>
        <p:nvPicPr>
          <p:cNvPr id="56" name="Graphique 55" descr="Coche contour">
            <a:extLst>
              <a:ext uri="{FF2B5EF4-FFF2-40B4-BE49-F238E27FC236}">
                <a16:creationId xmlns:a16="http://schemas.microsoft.com/office/drawing/2014/main" id="{F8C83F43-EED0-49D3-B8D6-8F5A53A841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5413" y="3931978"/>
            <a:ext cx="275553" cy="275553"/>
          </a:xfrm>
          <a:prstGeom prst="rect">
            <a:avLst/>
          </a:prstGeom>
        </p:spPr>
      </p:pic>
      <p:pic>
        <p:nvPicPr>
          <p:cNvPr id="57" name="Graphique 56" descr="Coche contour">
            <a:extLst>
              <a:ext uri="{FF2B5EF4-FFF2-40B4-BE49-F238E27FC236}">
                <a16:creationId xmlns:a16="http://schemas.microsoft.com/office/drawing/2014/main" id="{1CA32E32-7752-450D-96A1-94D9567938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07962" y="3931978"/>
            <a:ext cx="275553" cy="275553"/>
          </a:xfrm>
          <a:prstGeom prst="rect">
            <a:avLst/>
          </a:prstGeom>
        </p:spPr>
      </p:pic>
      <p:sp>
        <p:nvSpPr>
          <p:cNvPr id="62" name="Rectangle : coins arrondis 61">
            <a:extLst>
              <a:ext uri="{FF2B5EF4-FFF2-40B4-BE49-F238E27FC236}">
                <a16:creationId xmlns:a16="http://schemas.microsoft.com/office/drawing/2014/main" id="{6CBFF9E2-A9DD-45C1-9F6E-1BCB3B1F899E}"/>
              </a:ext>
            </a:extLst>
          </p:cNvPr>
          <p:cNvSpPr/>
          <p:nvPr/>
        </p:nvSpPr>
        <p:spPr>
          <a:xfrm rot="16200000">
            <a:off x="319439" y="3913648"/>
            <a:ext cx="703142" cy="312212"/>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a:ln>
                  <a:noFill/>
                </a:ln>
                <a:solidFill>
                  <a:srgbClr val="FF0000"/>
                </a:solidFill>
                <a:effectLst/>
                <a:uLnTx/>
                <a:uFillTx/>
                <a:latin typeface="Marianne"/>
                <a:ea typeface="+mn-ea"/>
                <a:cs typeface="+mn-cs"/>
              </a:rPr>
              <a:t>EP</a:t>
            </a:r>
          </a:p>
        </p:txBody>
      </p:sp>
      <p:sp>
        <p:nvSpPr>
          <p:cNvPr id="63" name="Rectangle : coins arrondis 62">
            <a:extLst>
              <a:ext uri="{FF2B5EF4-FFF2-40B4-BE49-F238E27FC236}">
                <a16:creationId xmlns:a16="http://schemas.microsoft.com/office/drawing/2014/main" id="{AC57F4B2-9253-4085-AF4A-2660CAB4668C}"/>
              </a:ext>
            </a:extLst>
          </p:cNvPr>
          <p:cNvSpPr/>
          <p:nvPr/>
        </p:nvSpPr>
        <p:spPr>
          <a:xfrm rot="16200000">
            <a:off x="36831" y="5873053"/>
            <a:ext cx="703142" cy="430558"/>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a:ln>
                  <a:noFill/>
                </a:ln>
                <a:solidFill>
                  <a:srgbClr val="494F57"/>
                </a:solidFill>
                <a:effectLst/>
                <a:uLnTx/>
                <a:uFillTx/>
                <a:latin typeface="Marianne"/>
                <a:ea typeface="+mn-ea"/>
                <a:cs typeface="+mn-cs"/>
              </a:rPr>
              <a:t>Profil « R2IP »</a:t>
            </a:r>
          </a:p>
        </p:txBody>
      </p:sp>
      <p:pic>
        <p:nvPicPr>
          <p:cNvPr id="64" name="Graphique 63" descr="Coche contour">
            <a:extLst>
              <a:ext uri="{FF2B5EF4-FFF2-40B4-BE49-F238E27FC236}">
                <a16:creationId xmlns:a16="http://schemas.microsoft.com/office/drawing/2014/main" id="{CA7595AD-68FB-40D8-8DE3-12F315F90A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5413" y="5950556"/>
            <a:ext cx="275553" cy="275553"/>
          </a:xfrm>
          <a:prstGeom prst="rect">
            <a:avLst/>
          </a:prstGeom>
        </p:spPr>
      </p:pic>
      <p:pic>
        <p:nvPicPr>
          <p:cNvPr id="65" name="Graphique 64" descr="Coche contour">
            <a:extLst>
              <a:ext uri="{FF2B5EF4-FFF2-40B4-BE49-F238E27FC236}">
                <a16:creationId xmlns:a16="http://schemas.microsoft.com/office/drawing/2014/main" id="{0D0A6138-295C-4F38-81F2-1A95190EB2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55579" y="5950556"/>
            <a:ext cx="275553" cy="275553"/>
          </a:xfrm>
          <a:prstGeom prst="rect">
            <a:avLst/>
          </a:prstGeom>
        </p:spPr>
      </p:pic>
      <p:pic>
        <p:nvPicPr>
          <p:cNvPr id="66" name="Graphique 65" descr="Coche contour">
            <a:extLst>
              <a:ext uri="{FF2B5EF4-FFF2-40B4-BE49-F238E27FC236}">
                <a16:creationId xmlns:a16="http://schemas.microsoft.com/office/drawing/2014/main" id="{7F4CC025-FD4B-4551-B3A3-153FB4B818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6800" y="5950556"/>
            <a:ext cx="275553" cy="275553"/>
          </a:xfrm>
          <a:prstGeom prst="rect">
            <a:avLst/>
          </a:prstGeom>
        </p:spPr>
      </p:pic>
      <p:pic>
        <p:nvPicPr>
          <p:cNvPr id="67" name="Graphique 66" descr="Coche contour">
            <a:extLst>
              <a:ext uri="{FF2B5EF4-FFF2-40B4-BE49-F238E27FC236}">
                <a16:creationId xmlns:a16="http://schemas.microsoft.com/office/drawing/2014/main" id="{E98F6F68-2B4B-4DA7-BD32-BEDB90BEC6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8021" y="5950556"/>
            <a:ext cx="275553" cy="275553"/>
          </a:xfrm>
          <a:prstGeom prst="rect">
            <a:avLst/>
          </a:prstGeom>
        </p:spPr>
      </p:pic>
      <p:pic>
        <p:nvPicPr>
          <p:cNvPr id="68" name="Graphique 67" descr="Coche contour">
            <a:extLst>
              <a:ext uri="{FF2B5EF4-FFF2-40B4-BE49-F238E27FC236}">
                <a16:creationId xmlns:a16="http://schemas.microsoft.com/office/drawing/2014/main" id="{3B852302-0508-48C8-834A-A6188A8739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6429" y="5950556"/>
            <a:ext cx="275553" cy="275553"/>
          </a:xfrm>
          <a:prstGeom prst="rect">
            <a:avLst/>
          </a:prstGeom>
        </p:spPr>
      </p:pic>
      <p:pic>
        <p:nvPicPr>
          <p:cNvPr id="69" name="Graphique 68" descr="Coche contour">
            <a:extLst>
              <a:ext uri="{FF2B5EF4-FFF2-40B4-BE49-F238E27FC236}">
                <a16:creationId xmlns:a16="http://schemas.microsoft.com/office/drawing/2014/main" id="{135EB6AE-71D7-45DE-A5D6-A7CBC15958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7652" y="5950556"/>
            <a:ext cx="275553" cy="275553"/>
          </a:xfrm>
          <a:prstGeom prst="rect">
            <a:avLst/>
          </a:prstGeom>
        </p:spPr>
      </p:pic>
      <p:sp>
        <p:nvSpPr>
          <p:cNvPr id="70" name="Rectangle : coins arrondis 69">
            <a:extLst>
              <a:ext uri="{FF2B5EF4-FFF2-40B4-BE49-F238E27FC236}">
                <a16:creationId xmlns:a16="http://schemas.microsoft.com/office/drawing/2014/main" id="{0284286A-0AE0-48FE-8549-90C3DA47D421}"/>
              </a:ext>
            </a:extLst>
          </p:cNvPr>
          <p:cNvSpPr/>
          <p:nvPr/>
        </p:nvSpPr>
        <p:spPr>
          <a:xfrm rot="16200000">
            <a:off x="319439" y="5932226"/>
            <a:ext cx="703142" cy="312212"/>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a:ln>
                  <a:noFill/>
                </a:ln>
                <a:solidFill>
                  <a:srgbClr val="FF0000"/>
                </a:solidFill>
                <a:effectLst/>
                <a:uLnTx/>
                <a:uFillTx/>
                <a:latin typeface="Marianne"/>
                <a:ea typeface="+mn-ea"/>
                <a:cs typeface="+mn-cs"/>
              </a:rPr>
              <a:t>DISP</a:t>
            </a:r>
          </a:p>
        </p:txBody>
      </p:sp>
      <p:sp>
        <p:nvSpPr>
          <p:cNvPr id="71" name="Rectangle : coins arrondis 70">
            <a:extLst>
              <a:ext uri="{FF2B5EF4-FFF2-40B4-BE49-F238E27FC236}">
                <a16:creationId xmlns:a16="http://schemas.microsoft.com/office/drawing/2014/main" id="{150CC9AD-DC52-4605-B200-F1E2F4FBADBE}"/>
              </a:ext>
            </a:extLst>
          </p:cNvPr>
          <p:cNvSpPr/>
          <p:nvPr/>
        </p:nvSpPr>
        <p:spPr>
          <a:xfrm rot="16200000">
            <a:off x="36831" y="4527335"/>
            <a:ext cx="703142" cy="430558"/>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a:ln>
                  <a:noFill/>
                </a:ln>
                <a:solidFill>
                  <a:srgbClr val="494F57"/>
                </a:solidFill>
                <a:effectLst/>
                <a:uLnTx/>
                <a:uFillTx/>
                <a:latin typeface="Marianne"/>
                <a:ea typeface="+mn-ea"/>
                <a:cs typeface="+mn-cs"/>
              </a:rPr>
              <a:t>Profil « SEP »</a:t>
            </a:r>
          </a:p>
        </p:txBody>
      </p:sp>
      <p:pic>
        <p:nvPicPr>
          <p:cNvPr id="72" name="Graphique 71" descr="Coche contour">
            <a:extLst>
              <a:ext uri="{FF2B5EF4-FFF2-40B4-BE49-F238E27FC236}">
                <a16:creationId xmlns:a16="http://schemas.microsoft.com/office/drawing/2014/main" id="{A9EB642A-EBC6-4F3A-B036-F0C4A412EB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5413" y="4604838"/>
            <a:ext cx="275553" cy="275553"/>
          </a:xfrm>
          <a:prstGeom prst="rect">
            <a:avLst/>
          </a:prstGeom>
        </p:spPr>
      </p:pic>
      <p:pic>
        <p:nvPicPr>
          <p:cNvPr id="73" name="Graphique 72" descr="Coche contour">
            <a:extLst>
              <a:ext uri="{FF2B5EF4-FFF2-40B4-BE49-F238E27FC236}">
                <a16:creationId xmlns:a16="http://schemas.microsoft.com/office/drawing/2014/main" id="{C9EA49E9-E1F1-46BA-88C7-731EDE5F7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55579" y="4604838"/>
            <a:ext cx="275553" cy="275553"/>
          </a:xfrm>
          <a:prstGeom prst="rect">
            <a:avLst/>
          </a:prstGeom>
        </p:spPr>
      </p:pic>
      <p:pic>
        <p:nvPicPr>
          <p:cNvPr id="74" name="Graphique 73" descr="Coche contour">
            <a:extLst>
              <a:ext uri="{FF2B5EF4-FFF2-40B4-BE49-F238E27FC236}">
                <a16:creationId xmlns:a16="http://schemas.microsoft.com/office/drawing/2014/main" id="{0EAFDDAE-3064-4D10-9C3B-250D401A59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6800" y="4604838"/>
            <a:ext cx="275553" cy="275553"/>
          </a:xfrm>
          <a:prstGeom prst="rect">
            <a:avLst/>
          </a:prstGeom>
        </p:spPr>
      </p:pic>
      <p:pic>
        <p:nvPicPr>
          <p:cNvPr id="75" name="Graphique 74" descr="Coche contour">
            <a:extLst>
              <a:ext uri="{FF2B5EF4-FFF2-40B4-BE49-F238E27FC236}">
                <a16:creationId xmlns:a16="http://schemas.microsoft.com/office/drawing/2014/main" id="{7E5E34DE-D0A3-4F2D-8C89-C5C02C3AF9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8021" y="4604838"/>
            <a:ext cx="275553" cy="275553"/>
          </a:xfrm>
          <a:prstGeom prst="rect">
            <a:avLst/>
          </a:prstGeom>
        </p:spPr>
      </p:pic>
      <p:sp>
        <p:nvSpPr>
          <p:cNvPr id="76" name="Rectangle : coins arrondis 75">
            <a:extLst>
              <a:ext uri="{FF2B5EF4-FFF2-40B4-BE49-F238E27FC236}">
                <a16:creationId xmlns:a16="http://schemas.microsoft.com/office/drawing/2014/main" id="{CF5F3C28-7135-4071-B284-A2A6C8C567D6}"/>
              </a:ext>
            </a:extLst>
          </p:cNvPr>
          <p:cNvSpPr/>
          <p:nvPr/>
        </p:nvSpPr>
        <p:spPr>
          <a:xfrm rot="16200000">
            <a:off x="319439" y="4586508"/>
            <a:ext cx="703142" cy="312212"/>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a:ln>
                  <a:noFill/>
                </a:ln>
                <a:solidFill>
                  <a:srgbClr val="FF0000"/>
                </a:solidFill>
                <a:effectLst/>
                <a:uLnTx/>
                <a:uFillTx/>
                <a:latin typeface="Marianne"/>
                <a:ea typeface="+mn-ea"/>
                <a:cs typeface="+mn-cs"/>
              </a:rPr>
              <a:t>EP</a:t>
            </a:r>
          </a:p>
        </p:txBody>
      </p:sp>
      <p:pic>
        <p:nvPicPr>
          <p:cNvPr id="77" name="Graphique 76" descr="Coche contour">
            <a:extLst>
              <a:ext uri="{FF2B5EF4-FFF2-40B4-BE49-F238E27FC236}">
                <a16:creationId xmlns:a16="http://schemas.microsoft.com/office/drawing/2014/main" id="{50384EAE-E114-49E6-8311-F80A7EACE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5646" y="4604837"/>
            <a:ext cx="275553" cy="275553"/>
          </a:xfrm>
          <a:prstGeom prst="rect">
            <a:avLst/>
          </a:prstGeom>
        </p:spPr>
      </p:pic>
      <p:pic>
        <p:nvPicPr>
          <p:cNvPr id="78" name="Graphique 77" descr="Coche contour">
            <a:extLst>
              <a:ext uri="{FF2B5EF4-FFF2-40B4-BE49-F238E27FC236}">
                <a16:creationId xmlns:a16="http://schemas.microsoft.com/office/drawing/2014/main" id="{DDC48429-1799-4A4D-A318-EFE658D20A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06869" y="4604837"/>
            <a:ext cx="275553" cy="275553"/>
          </a:xfrm>
          <a:prstGeom prst="rect">
            <a:avLst/>
          </a:prstGeom>
        </p:spPr>
      </p:pic>
      <p:sp>
        <p:nvSpPr>
          <p:cNvPr id="79" name="Rectangle : coins arrondis 78">
            <a:extLst>
              <a:ext uri="{FF2B5EF4-FFF2-40B4-BE49-F238E27FC236}">
                <a16:creationId xmlns:a16="http://schemas.microsoft.com/office/drawing/2014/main" id="{13340357-8C7F-4498-BEC8-99A2CA72444C}"/>
              </a:ext>
            </a:extLst>
          </p:cNvPr>
          <p:cNvSpPr/>
          <p:nvPr/>
        </p:nvSpPr>
        <p:spPr>
          <a:xfrm rot="16200000">
            <a:off x="36831" y="5200195"/>
            <a:ext cx="703142" cy="430558"/>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dirty="0">
                <a:ln>
                  <a:noFill/>
                </a:ln>
                <a:solidFill>
                  <a:srgbClr val="494F57"/>
                </a:solidFill>
                <a:effectLst/>
                <a:uLnTx/>
                <a:uFillTx/>
                <a:latin typeface="Marianne"/>
                <a:ea typeface="+mn-ea"/>
                <a:cs typeface="+mn-cs"/>
              </a:rPr>
              <a:t>Profil « OATF»</a:t>
            </a:r>
          </a:p>
        </p:txBody>
      </p:sp>
      <p:pic>
        <p:nvPicPr>
          <p:cNvPr id="80" name="Graphique 79" descr="Coche contour">
            <a:extLst>
              <a:ext uri="{FF2B5EF4-FFF2-40B4-BE49-F238E27FC236}">
                <a16:creationId xmlns:a16="http://schemas.microsoft.com/office/drawing/2014/main" id="{31500EFE-6C53-494C-9C1C-91490C227E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5413" y="5277698"/>
            <a:ext cx="275553" cy="275553"/>
          </a:xfrm>
          <a:prstGeom prst="rect">
            <a:avLst/>
          </a:prstGeom>
        </p:spPr>
      </p:pic>
      <p:pic>
        <p:nvPicPr>
          <p:cNvPr id="81" name="Graphique 80" descr="Coche contour">
            <a:extLst>
              <a:ext uri="{FF2B5EF4-FFF2-40B4-BE49-F238E27FC236}">
                <a16:creationId xmlns:a16="http://schemas.microsoft.com/office/drawing/2014/main" id="{B70E9DD2-6F89-4804-81FA-ACC6E7DD2D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55579" y="5277698"/>
            <a:ext cx="275553" cy="275553"/>
          </a:xfrm>
          <a:prstGeom prst="rect">
            <a:avLst/>
          </a:prstGeom>
        </p:spPr>
      </p:pic>
      <p:pic>
        <p:nvPicPr>
          <p:cNvPr id="82" name="Graphique 81" descr="Coche contour">
            <a:extLst>
              <a:ext uri="{FF2B5EF4-FFF2-40B4-BE49-F238E27FC236}">
                <a16:creationId xmlns:a16="http://schemas.microsoft.com/office/drawing/2014/main" id="{8B701820-0AE7-4E89-AF47-7FDE342606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6800" y="5277698"/>
            <a:ext cx="275553" cy="275553"/>
          </a:xfrm>
          <a:prstGeom prst="rect">
            <a:avLst/>
          </a:prstGeom>
        </p:spPr>
      </p:pic>
      <p:pic>
        <p:nvPicPr>
          <p:cNvPr id="83" name="Graphique 82" descr="Coche contour">
            <a:extLst>
              <a:ext uri="{FF2B5EF4-FFF2-40B4-BE49-F238E27FC236}">
                <a16:creationId xmlns:a16="http://schemas.microsoft.com/office/drawing/2014/main" id="{6A8E5306-A9EE-4502-AFB8-23D172421F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8021" y="5277698"/>
            <a:ext cx="275553" cy="275553"/>
          </a:xfrm>
          <a:prstGeom prst="rect">
            <a:avLst/>
          </a:prstGeom>
        </p:spPr>
      </p:pic>
      <p:pic>
        <p:nvPicPr>
          <p:cNvPr id="84" name="Graphique 83" descr="Coche contour">
            <a:extLst>
              <a:ext uri="{FF2B5EF4-FFF2-40B4-BE49-F238E27FC236}">
                <a16:creationId xmlns:a16="http://schemas.microsoft.com/office/drawing/2014/main" id="{78F58A16-65AA-4D8C-A55E-BF13A5B08A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6429" y="5277698"/>
            <a:ext cx="275553" cy="275553"/>
          </a:xfrm>
          <a:prstGeom prst="rect">
            <a:avLst/>
          </a:prstGeom>
        </p:spPr>
      </p:pic>
      <p:pic>
        <p:nvPicPr>
          <p:cNvPr id="85" name="Graphique 84" descr="Coche contour">
            <a:extLst>
              <a:ext uri="{FF2B5EF4-FFF2-40B4-BE49-F238E27FC236}">
                <a16:creationId xmlns:a16="http://schemas.microsoft.com/office/drawing/2014/main" id="{2C16EB90-17D1-4228-BC70-51CDD6BF7C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7652" y="5277698"/>
            <a:ext cx="275553" cy="275553"/>
          </a:xfrm>
          <a:prstGeom prst="rect">
            <a:avLst/>
          </a:prstGeom>
        </p:spPr>
      </p:pic>
      <p:sp>
        <p:nvSpPr>
          <p:cNvPr id="86" name="Rectangle : coins arrondis 85">
            <a:extLst>
              <a:ext uri="{FF2B5EF4-FFF2-40B4-BE49-F238E27FC236}">
                <a16:creationId xmlns:a16="http://schemas.microsoft.com/office/drawing/2014/main" id="{45B5D3EF-D07D-4ED5-85B3-F676E992EEEB}"/>
              </a:ext>
            </a:extLst>
          </p:cNvPr>
          <p:cNvSpPr/>
          <p:nvPr/>
        </p:nvSpPr>
        <p:spPr>
          <a:xfrm rot="16200000">
            <a:off x="319439" y="5259368"/>
            <a:ext cx="703142" cy="312212"/>
          </a:xfrm>
          <a:prstGeom prst="roundRect">
            <a:avLst/>
          </a:prstGeom>
          <a:noFill/>
          <a:ln w="9525" cap="flat" cmpd="sng" algn="ctr">
            <a:noFill/>
            <a:prstDash val="solid"/>
          </a:ln>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a:ln>
                  <a:noFill/>
                </a:ln>
                <a:solidFill>
                  <a:srgbClr val="FF0000"/>
                </a:solidFill>
                <a:effectLst/>
                <a:uLnTx/>
                <a:uFillTx/>
                <a:latin typeface="Marianne"/>
                <a:ea typeface="+mn-ea"/>
                <a:cs typeface="+mn-cs"/>
              </a:rPr>
              <a:t>EP</a:t>
            </a:r>
          </a:p>
        </p:txBody>
      </p:sp>
      <p:cxnSp>
        <p:nvCxnSpPr>
          <p:cNvPr id="87" name="Connecteur droit 86">
            <a:extLst>
              <a:ext uri="{FF2B5EF4-FFF2-40B4-BE49-F238E27FC236}">
                <a16:creationId xmlns:a16="http://schemas.microsoft.com/office/drawing/2014/main" id="{CE9A757C-00B6-43C5-9BD4-0038C901D042}"/>
              </a:ext>
            </a:extLst>
          </p:cNvPr>
          <p:cNvCxnSpPr>
            <a:cxnSpLocks/>
          </p:cNvCxnSpPr>
          <p:nvPr/>
        </p:nvCxnSpPr>
        <p:spPr>
          <a:xfrm>
            <a:off x="235267" y="5079044"/>
            <a:ext cx="9288000" cy="0"/>
          </a:xfrm>
          <a:prstGeom prst="line">
            <a:avLst/>
          </a:prstGeom>
          <a:ln>
            <a:solidFill>
              <a:srgbClr val="494F57"/>
            </a:solidFill>
            <a:prstDash val="dash"/>
          </a:ln>
        </p:spPr>
        <p:style>
          <a:lnRef idx="1">
            <a:schemeClr val="accent1"/>
          </a:lnRef>
          <a:fillRef idx="0">
            <a:schemeClr val="accent1"/>
          </a:fillRef>
          <a:effectRef idx="0">
            <a:schemeClr val="accent1"/>
          </a:effectRef>
          <a:fontRef idx="minor">
            <a:schemeClr val="tx1"/>
          </a:fontRef>
        </p:style>
      </p:cxnSp>
      <p:pic>
        <p:nvPicPr>
          <p:cNvPr id="89" name="Graphique 88" descr="Coche contour">
            <a:extLst>
              <a:ext uri="{FF2B5EF4-FFF2-40B4-BE49-F238E27FC236}">
                <a16:creationId xmlns:a16="http://schemas.microsoft.com/office/drawing/2014/main" id="{D7242C5F-3DB6-4F67-95B6-E458EF95E7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6018" y="3259117"/>
            <a:ext cx="275553" cy="275553"/>
          </a:xfrm>
          <a:prstGeom prst="rect">
            <a:avLst/>
          </a:prstGeom>
        </p:spPr>
      </p:pic>
      <p:pic>
        <p:nvPicPr>
          <p:cNvPr id="90" name="Graphique 89" descr="Coche contour">
            <a:extLst>
              <a:ext uri="{FF2B5EF4-FFF2-40B4-BE49-F238E27FC236}">
                <a16:creationId xmlns:a16="http://schemas.microsoft.com/office/drawing/2014/main" id="{65CFC0B1-4858-43B7-AC54-B015C6097E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57239" y="3259117"/>
            <a:ext cx="275553" cy="275553"/>
          </a:xfrm>
          <a:prstGeom prst="rect">
            <a:avLst/>
          </a:prstGeom>
        </p:spPr>
      </p:pic>
      <p:pic>
        <p:nvPicPr>
          <p:cNvPr id="96" name="Graphique 95" descr="Coche contour">
            <a:extLst>
              <a:ext uri="{FF2B5EF4-FFF2-40B4-BE49-F238E27FC236}">
                <a16:creationId xmlns:a16="http://schemas.microsoft.com/office/drawing/2014/main" id="{8E1C2128-A80D-43FF-9788-A458F70520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18812" y="3931593"/>
            <a:ext cx="275553" cy="275553"/>
          </a:xfrm>
          <a:prstGeom prst="rect">
            <a:avLst/>
          </a:prstGeom>
        </p:spPr>
      </p:pic>
      <p:pic>
        <p:nvPicPr>
          <p:cNvPr id="97" name="Graphique 96" descr="Coche contour">
            <a:extLst>
              <a:ext uri="{FF2B5EF4-FFF2-40B4-BE49-F238E27FC236}">
                <a16:creationId xmlns:a16="http://schemas.microsoft.com/office/drawing/2014/main" id="{AFB6B238-F5F4-4EAE-9517-4F45541BFE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50035" y="3931593"/>
            <a:ext cx="275553" cy="275553"/>
          </a:xfrm>
          <a:prstGeom prst="rect">
            <a:avLst/>
          </a:prstGeom>
        </p:spPr>
      </p:pic>
      <p:sp>
        <p:nvSpPr>
          <p:cNvPr id="98" name="Espace réservé du texte 8">
            <a:extLst>
              <a:ext uri="{FF2B5EF4-FFF2-40B4-BE49-F238E27FC236}">
                <a16:creationId xmlns:a16="http://schemas.microsoft.com/office/drawing/2014/main" id="{F7764D93-4A19-4FD4-B0E8-1B4D0654D516}"/>
              </a:ext>
            </a:extLst>
          </p:cNvPr>
          <p:cNvSpPr txBox="1">
            <a:spLocks/>
          </p:cNvSpPr>
          <p:nvPr/>
        </p:nvSpPr>
        <p:spPr>
          <a:xfrm>
            <a:off x="9915705" y="4580355"/>
            <a:ext cx="1818422" cy="958026"/>
          </a:xfrm>
          <a:prstGeom prst="rect">
            <a:avLst/>
          </a:prstGeom>
          <a:solidFill>
            <a:srgbClr val="7030A0">
              <a:alpha val="16863"/>
            </a:srgbClr>
          </a:solidFill>
          <a:ln>
            <a:noFill/>
            <a:prstDash val="dash"/>
          </a:ln>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fr-FR" sz="900" i="1" dirty="0">
                <a:solidFill>
                  <a:srgbClr val="7030A0"/>
                </a:solidFill>
                <a:latin typeface="Marianne" panose="02000000000000000000" pitchFamily="2" charset="0"/>
              </a:rPr>
              <a:t>Un cumul des profils RLT et RLFP sera mis en place pour les agents intervenant sur les deux périmètres. </a:t>
            </a:r>
          </a:p>
        </p:txBody>
      </p:sp>
      <p:pic>
        <p:nvPicPr>
          <p:cNvPr id="99" name="Graphique 98" descr="Informations avec un remplissage uni">
            <a:extLst>
              <a:ext uri="{FF2B5EF4-FFF2-40B4-BE49-F238E27FC236}">
                <a16:creationId xmlns:a16="http://schemas.microsoft.com/office/drawing/2014/main" id="{4B527858-7CC1-4414-89F6-B307B4B62C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99238" y="4451780"/>
            <a:ext cx="251356" cy="251356"/>
          </a:xfrm>
          <a:prstGeom prst="rect">
            <a:avLst/>
          </a:prstGeom>
        </p:spPr>
      </p:pic>
      <p:grpSp>
        <p:nvGrpSpPr>
          <p:cNvPr id="100" name="Groupe 99">
            <a:extLst>
              <a:ext uri="{FF2B5EF4-FFF2-40B4-BE49-F238E27FC236}">
                <a16:creationId xmlns:a16="http://schemas.microsoft.com/office/drawing/2014/main" id="{B0FEF6D3-C8EB-4945-8211-FAFAAC7EF39E}"/>
              </a:ext>
            </a:extLst>
          </p:cNvPr>
          <p:cNvGrpSpPr/>
          <p:nvPr/>
        </p:nvGrpSpPr>
        <p:grpSpPr>
          <a:xfrm>
            <a:off x="10574772" y="6588982"/>
            <a:ext cx="1322449" cy="196789"/>
            <a:chOff x="10574772" y="6588982"/>
            <a:chExt cx="1322449" cy="196789"/>
          </a:xfrm>
        </p:grpSpPr>
        <p:sp>
          <p:nvSpPr>
            <p:cNvPr id="101" name="Rectangle : coins arrondis 100">
              <a:extLst>
                <a:ext uri="{FF2B5EF4-FFF2-40B4-BE49-F238E27FC236}">
                  <a16:creationId xmlns:a16="http://schemas.microsoft.com/office/drawing/2014/main" id="{5E6CAA90-2F79-4EA4-ACCC-E5C95A736CFA}"/>
                </a:ext>
              </a:extLst>
            </p:cNvPr>
            <p:cNvSpPr/>
            <p:nvPr/>
          </p:nvSpPr>
          <p:spPr>
            <a:xfrm>
              <a:off x="10574772" y="6601049"/>
              <a:ext cx="1322449" cy="184722"/>
            </a:xfrm>
            <a:prstGeom prst="roundRect">
              <a:avLst>
                <a:gd name="adj" fmla="val 50000"/>
              </a:avLst>
            </a:prstGeom>
            <a:solidFill>
              <a:srgbClr val="4F4F59"/>
            </a:solidFill>
            <a:ln w="25400" cap="flat" cmpd="sng" algn="ctr">
              <a:solidFill>
                <a:srgbClr val="4F4F59"/>
              </a:solidFill>
              <a:prstDash val="solid"/>
            </a:ln>
            <a:effectLst/>
          </p:spPr>
          <p:txBody>
            <a:bodyPr rtlCol="0" anchor="ctr"/>
            <a:lstStyle/>
            <a:p>
              <a:pPr marL="174625" lvl="2">
                <a:defRPr/>
              </a:pPr>
              <a:r>
                <a:rPr lang="fr-FR" sz="700" b="1" kern="0" dirty="0">
                  <a:solidFill>
                    <a:schemeClr val="bg1"/>
                  </a:solidFill>
                  <a:latin typeface="Marianne"/>
                  <a:hlinkClick r:id="rId11" action="ppaction://hlinksldjump">
                    <a:extLst>
                      <a:ext uri="{A12FA001-AC4F-418D-AE19-62706E023703}">
                        <ahyp:hlinkClr xmlns:ahyp="http://schemas.microsoft.com/office/drawing/2018/hyperlinkcolor" val="tx"/>
                      </a:ext>
                    </a:extLst>
                  </a:hlinkClick>
                </a:rPr>
                <a:t>Retour au sommaire</a:t>
              </a:r>
              <a:endParaRPr lang="fr-FR" sz="700" b="1" kern="0" dirty="0">
                <a:solidFill>
                  <a:schemeClr val="bg1"/>
                </a:solidFill>
                <a:latin typeface="Marianne"/>
              </a:endParaRPr>
            </a:p>
          </p:txBody>
        </p:sp>
        <p:pic>
          <p:nvPicPr>
            <p:cNvPr id="102" name="Graphique 101" descr="Retour avec un remplissage uni">
              <a:extLst>
                <a:ext uri="{FF2B5EF4-FFF2-40B4-BE49-F238E27FC236}">
                  <a16:creationId xmlns:a16="http://schemas.microsoft.com/office/drawing/2014/main" id="{8F22DCCF-C529-4DCA-A3AA-CFF61BA7FA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02479" y="6588982"/>
              <a:ext cx="190385" cy="190385"/>
            </a:xfrm>
            <a:prstGeom prst="rect">
              <a:avLst/>
            </a:prstGeom>
          </p:spPr>
        </p:pic>
      </p:grpSp>
      <p:pic>
        <p:nvPicPr>
          <p:cNvPr id="88" name="Graphique 87" descr="Fermer contour">
            <a:extLst>
              <a:ext uri="{FF2B5EF4-FFF2-40B4-BE49-F238E27FC236}">
                <a16:creationId xmlns:a16="http://schemas.microsoft.com/office/drawing/2014/main" id="{5CB4F354-FBCA-4C24-A471-F490AD8A78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6429" y="3221702"/>
            <a:ext cx="336034" cy="336034"/>
          </a:xfrm>
          <a:prstGeom prst="rect">
            <a:avLst/>
          </a:prstGeom>
        </p:spPr>
      </p:pic>
      <p:pic>
        <p:nvPicPr>
          <p:cNvPr id="93" name="Graphique 92" descr="Fermer contour">
            <a:extLst>
              <a:ext uri="{FF2B5EF4-FFF2-40B4-BE49-F238E27FC236}">
                <a16:creationId xmlns:a16="http://schemas.microsoft.com/office/drawing/2014/main" id="{37FB5197-C612-4BB8-BDDA-B23E3C62AD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34112" y="3226401"/>
            <a:ext cx="336034" cy="336034"/>
          </a:xfrm>
          <a:prstGeom prst="rect">
            <a:avLst/>
          </a:prstGeom>
        </p:spPr>
      </p:pic>
      <p:pic>
        <p:nvPicPr>
          <p:cNvPr id="103" name="Graphique 102" descr="Fermer contour">
            <a:extLst>
              <a:ext uri="{FF2B5EF4-FFF2-40B4-BE49-F238E27FC236}">
                <a16:creationId xmlns:a16="http://schemas.microsoft.com/office/drawing/2014/main" id="{F0936FF3-6252-4FF5-80AD-70C43325E5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9356" y="3911920"/>
            <a:ext cx="336034" cy="336034"/>
          </a:xfrm>
          <a:prstGeom prst="rect">
            <a:avLst/>
          </a:prstGeom>
        </p:spPr>
      </p:pic>
      <p:pic>
        <p:nvPicPr>
          <p:cNvPr id="104" name="Graphique 103" descr="Fermer contour">
            <a:extLst>
              <a:ext uri="{FF2B5EF4-FFF2-40B4-BE49-F238E27FC236}">
                <a16:creationId xmlns:a16="http://schemas.microsoft.com/office/drawing/2014/main" id="{E0D0CC65-54C5-44A0-809F-594989D03A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4060" y="3916075"/>
            <a:ext cx="336034" cy="336034"/>
          </a:xfrm>
          <a:prstGeom prst="rect">
            <a:avLst/>
          </a:prstGeom>
        </p:spPr>
      </p:pic>
    </p:spTree>
    <p:extLst>
      <p:ext uri="{BB962C8B-B14F-4D97-AF65-F5344CB8AC3E}">
        <p14:creationId xmlns:p14="http://schemas.microsoft.com/office/powerpoint/2010/main" val="28351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19A5F6D-08EA-47FA-B3F4-1FC6AAF07A4A}"/>
              </a:ext>
            </a:extLst>
          </p:cNvPr>
          <p:cNvCxnSpPr/>
          <p:nvPr/>
        </p:nvCxnSpPr>
        <p:spPr>
          <a:xfrm>
            <a:off x="335360" y="548680"/>
            <a:ext cx="1632181" cy="0"/>
          </a:xfrm>
          <a:prstGeom prst="line">
            <a:avLst/>
          </a:prstGeom>
          <a:noFill/>
          <a:ln w="19050" cap="flat" cmpd="sng" algn="ctr">
            <a:solidFill>
              <a:srgbClr val="262626"/>
            </a:solidFill>
            <a:prstDash val="solid"/>
          </a:ln>
          <a:effectLst/>
        </p:spPr>
      </p:cxnSp>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Ressources mises à disposition pour les nouveaux utilisateurs</a:t>
            </a:r>
          </a:p>
        </p:txBody>
      </p:sp>
      <p:sp>
        <p:nvSpPr>
          <p:cNvPr id="36" name="Espace réservé du numéro de diapositive 1">
            <a:extLst>
              <a:ext uri="{FF2B5EF4-FFF2-40B4-BE49-F238E27FC236}">
                <a16:creationId xmlns:a16="http://schemas.microsoft.com/office/drawing/2014/main" id="{45736367-59BD-4AE7-9CC4-0094AA02C117}"/>
              </a:ext>
            </a:extLst>
          </p:cNvPr>
          <p:cNvSpPr txBox="1">
            <a:spLocks/>
          </p:cNvSpPr>
          <p:nvPr/>
        </p:nvSpPr>
        <p:spPr>
          <a:xfrm>
            <a:off x="11496582" y="6578353"/>
            <a:ext cx="681803" cy="29031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FB9DD5-D438-3E4D-8D7C-083AA9A2762E}" type="slidenum">
              <a:rPr lang="fr-FR" sz="800" smtClean="0">
                <a:solidFill>
                  <a:schemeClr val="tx1"/>
                </a:solidFill>
                <a:latin typeface="Marianne Medium" panose="02000000000000000000" pitchFamily="50" charset="0"/>
              </a:rPr>
              <a:pPr>
                <a:defRPr/>
              </a:pPr>
              <a:t>88</a:t>
            </a:fld>
            <a:endParaRPr lang="fr-FR" sz="800">
              <a:solidFill>
                <a:schemeClr val="tx1"/>
              </a:solidFill>
              <a:latin typeface="Marianne Medium" panose="02000000000000000000" pitchFamily="50" charset="0"/>
            </a:endParaRPr>
          </a:p>
        </p:txBody>
      </p:sp>
      <p:sp>
        <p:nvSpPr>
          <p:cNvPr id="14" name="Rectangle : coins arrondis 13">
            <a:extLst>
              <a:ext uri="{FF2B5EF4-FFF2-40B4-BE49-F238E27FC236}">
                <a16:creationId xmlns:a16="http://schemas.microsoft.com/office/drawing/2014/main" id="{5D39EBF5-E2D4-4DE4-845C-B724C28DAF0C}"/>
              </a:ext>
            </a:extLst>
          </p:cNvPr>
          <p:cNvSpPr/>
          <p:nvPr/>
        </p:nvSpPr>
        <p:spPr>
          <a:xfrm>
            <a:off x="2294335" y="1592902"/>
            <a:ext cx="3417903" cy="4301127"/>
          </a:xfrm>
          <a:prstGeom prst="roundRect">
            <a:avLst>
              <a:gd name="adj" fmla="val 4237"/>
            </a:avLst>
          </a:prstGeom>
          <a:solidFill>
            <a:srgbClr val="83A47D">
              <a:alpha val="14000"/>
            </a:srgbClr>
          </a:solidFill>
          <a:ln w="9525" cap="flat" cmpd="sng" algn="ctr">
            <a:solidFill>
              <a:srgbClr val="83A47D"/>
            </a:solid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endParaRPr lang="fr-FR" sz="1000" kern="0">
              <a:solidFill>
                <a:srgbClr val="000000"/>
              </a:solidFill>
              <a:latin typeface="Marianne"/>
            </a:endParaRPr>
          </a:p>
        </p:txBody>
      </p:sp>
      <p:sp>
        <p:nvSpPr>
          <p:cNvPr id="10" name="ZoneTexte 9">
            <a:extLst>
              <a:ext uri="{FF2B5EF4-FFF2-40B4-BE49-F238E27FC236}">
                <a16:creationId xmlns:a16="http://schemas.microsoft.com/office/drawing/2014/main" id="{C1C4D7AD-4492-4EF3-8E67-07D972BE3362}"/>
              </a:ext>
            </a:extLst>
          </p:cNvPr>
          <p:cNvSpPr txBox="1"/>
          <p:nvPr/>
        </p:nvSpPr>
        <p:spPr>
          <a:xfrm>
            <a:off x="2968236" y="2255459"/>
            <a:ext cx="2070100" cy="430887"/>
          </a:xfrm>
          <a:prstGeom prst="rect">
            <a:avLst/>
          </a:prstGeom>
          <a:noFill/>
        </p:spPr>
        <p:txBody>
          <a:bodyPr wrap="square" rtlCol="0">
            <a:spAutoFit/>
          </a:bodyPr>
          <a:lstStyle/>
          <a:p>
            <a:pPr algn="ctr"/>
            <a:r>
              <a:rPr lang="fr-FR" sz="1100" b="1">
                <a:solidFill>
                  <a:srgbClr val="83A47D"/>
                </a:solidFill>
                <a:latin typeface="Marianne" panose="02000000000000000000" pitchFamily="50" charset="0"/>
              </a:rPr>
              <a:t>Formation applicative et mode opératoire</a:t>
            </a:r>
          </a:p>
        </p:txBody>
      </p:sp>
      <p:pic>
        <p:nvPicPr>
          <p:cNvPr id="12" name="Graphique 11" descr="Guide opérationnel contour">
            <a:extLst>
              <a:ext uri="{FF2B5EF4-FFF2-40B4-BE49-F238E27FC236}">
                <a16:creationId xmlns:a16="http://schemas.microsoft.com/office/drawing/2014/main" id="{32D5596A-5F39-4296-AD06-0F8E87AF7B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9960" y="1642815"/>
            <a:ext cx="626653" cy="626653"/>
          </a:xfrm>
          <a:prstGeom prst="rect">
            <a:avLst/>
          </a:prstGeom>
        </p:spPr>
      </p:pic>
      <p:sp>
        <p:nvSpPr>
          <p:cNvPr id="15" name="Espace réservé du texte 8">
            <a:extLst>
              <a:ext uri="{FF2B5EF4-FFF2-40B4-BE49-F238E27FC236}">
                <a16:creationId xmlns:a16="http://schemas.microsoft.com/office/drawing/2014/main" id="{2B5DCCAE-8247-4AF7-A620-264A31A56B00}"/>
              </a:ext>
            </a:extLst>
          </p:cNvPr>
          <p:cNvSpPr txBox="1">
            <a:spLocks/>
          </p:cNvSpPr>
          <p:nvPr/>
        </p:nvSpPr>
        <p:spPr>
          <a:xfrm>
            <a:off x="2473504" y="2893059"/>
            <a:ext cx="3059565" cy="2823417"/>
          </a:xfrm>
          <a:prstGeom prst="rect">
            <a:avLst/>
          </a:prstGeom>
          <a:ln>
            <a:no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1500"/>
              </a:lnSpc>
              <a:spcBef>
                <a:spcPts val="400"/>
              </a:spcBef>
              <a:buFont typeface="Wingdings" panose="05000000000000000000" pitchFamily="2" charset="2"/>
              <a:buChar char="à"/>
            </a:pPr>
            <a:r>
              <a:rPr lang="fr-FR" sz="900" b="1" dirty="0">
                <a:latin typeface="Marianne" panose="02000000000000000000" pitchFamily="2" charset="0"/>
                <a:sym typeface="Wingdings" panose="05000000000000000000" pitchFamily="2" charset="2"/>
              </a:rPr>
              <a:t>Une formation applicative </a:t>
            </a:r>
            <a:r>
              <a:rPr lang="fr-FR" sz="900" dirty="0">
                <a:latin typeface="Marianne" panose="02000000000000000000" pitchFamily="2" charset="0"/>
                <a:sym typeface="Wingdings" panose="05000000000000000000" pitchFamily="2" charset="2"/>
              </a:rPr>
              <a:t>pour faciliter la prise en main de l’outil et permettre la manipulation des différentes fonctionnalités avec un accès « consultation » et « modification »</a:t>
            </a:r>
          </a:p>
          <a:p>
            <a:pPr algn="just">
              <a:lnSpc>
                <a:spcPts val="1500"/>
              </a:lnSpc>
              <a:spcBef>
                <a:spcPts val="400"/>
              </a:spcBef>
              <a:buFont typeface="Wingdings" panose="05000000000000000000" pitchFamily="2" charset="2"/>
              <a:buChar char="à"/>
            </a:pPr>
            <a:r>
              <a:rPr lang="fr-FR" sz="900" b="1" dirty="0">
                <a:latin typeface="Marianne" panose="02000000000000000000" pitchFamily="2" charset="0"/>
                <a:sym typeface="Wingdings" panose="05000000000000000000" pitchFamily="2" charset="2"/>
              </a:rPr>
              <a:t>Un support de formation </a:t>
            </a:r>
            <a:r>
              <a:rPr lang="fr-FR" sz="900" dirty="0">
                <a:latin typeface="Marianne" panose="02000000000000000000" pitchFamily="2" charset="0"/>
                <a:sym typeface="Wingdings" panose="05000000000000000000" pitchFamily="2" charset="2"/>
              </a:rPr>
              <a:t>faisant office d’un guide utilisateur, et reprenant l’ensemble des étapes à suivre pour naviguer dans les cartographies des lieux et des activités et pour gérer les informations disponibles sur IPRO360° via le module de gestion de données. </a:t>
            </a:r>
            <a:endParaRPr lang="fr-FR" sz="900" b="1" dirty="0">
              <a:latin typeface="Marianne" panose="02000000000000000000" pitchFamily="2" charset="0"/>
              <a:sym typeface="Wingdings" panose="05000000000000000000" pitchFamily="2" charset="2"/>
            </a:endParaRPr>
          </a:p>
          <a:p>
            <a:pPr algn="just">
              <a:lnSpc>
                <a:spcPts val="1500"/>
              </a:lnSpc>
              <a:spcBef>
                <a:spcPts val="400"/>
              </a:spcBef>
              <a:buFont typeface="Wingdings" panose="05000000000000000000" pitchFamily="2" charset="2"/>
              <a:buChar char="à"/>
            </a:pPr>
            <a:r>
              <a:rPr lang="fr-FR" sz="900" b="1" dirty="0">
                <a:latin typeface="Marianne" panose="02000000000000000000" pitchFamily="2" charset="0"/>
                <a:sym typeface="Wingdings" panose="05000000000000000000" pitchFamily="2" charset="2"/>
              </a:rPr>
              <a:t>Un espace de partage de documents </a:t>
            </a:r>
            <a:r>
              <a:rPr lang="fr-FR" sz="900" dirty="0">
                <a:latin typeface="Marianne" panose="02000000000000000000" pitchFamily="2" charset="0"/>
                <a:sym typeface="Wingdings" panose="05000000000000000000" pitchFamily="2" charset="2"/>
              </a:rPr>
              <a:t>via la l’intranet de l’ATIGIP, dédié aux utilisateurs (RLT/RLFP/OATF) formés en amont de l’ouverture des accès à IPRO360°.</a:t>
            </a:r>
          </a:p>
        </p:txBody>
      </p:sp>
      <p:sp>
        <p:nvSpPr>
          <p:cNvPr id="16" name="Rectangle : coins arrondis 15">
            <a:extLst>
              <a:ext uri="{FF2B5EF4-FFF2-40B4-BE49-F238E27FC236}">
                <a16:creationId xmlns:a16="http://schemas.microsoft.com/office/drawing/2014/main" id="{993CE6A9-DF2D-487F-9C32-7D4F09C93EA9}"/>
              </a:ext>
            </a:extLst>
          </p:cNvPr>
          <p:cNvSpPr/>
          <p:nvPr/>
        </p:nvSpPr>
        <p:spPr>
          <a:xfrm>
            <a:off x="6206970" y="1592902"/>
            <a:ext cx="3417903" cy="4301127"/>
          </a:xfrm>
          <a:prstGeom prst="roundRect">
            <a:avLst>
              <a:gd name="adj" fmla="val 4237"/>
            </a:avLst>
          </a:prstGeom>
          <a:solidFill>
            <a:schemeClr val="accent4">
              <a:alpha val="14000"/>
            </a:schemeClr>
          </a:solidFill>
          <a:ln w="9525" cap="flat" cmpd="sng" algn="ctr">
            <a:solidFill>
              <a:schemeClr val="accent4"/>
            </a:solid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609585">
              <a:defRPr/>
            </a:pPr>
            <a:endParaRPr lang="fr-FR" sz="1000" kern="0">
              <a:solidFill>
                <a:srgbClr val="000000"/>
              </a:solidFill>
              <a:latin typeface="Marianne"/>
            </a:endParaRPr>
          </a:p>
        </p:txBody>
      </p:sp>
      <p:sp>
        <p:nvSpPr>
          <p:cNvPr id="17" name="ZoneTexte 16">
            <a:extLst>
              <a:ext uri="{FF2B5EF4-FFF2-40B4-BE49-F238E27FC236}">
                <a16:creationId xmlns:a16="http://schemas.microsoft.com/office/drawing/2014/main" id="{D0FEBDF0-9CD4-4B22-95F1-A3F30573B396}"/>
              </a:ext>
            </a:extLst>
          </p:cNvPr>
          <p:cNvSpPr txBox="1"/>
          <p:nvPr/>
        </p:nvSpPr>
        <p:spPr>
          <a:xfrm>
            <a:off x="6880871" y="2255459"/>
            <a:ext cx="2070100" cy="430887"/>
          </a:xfrm>
          <a:prstGeom prst="rect">
            <a:avLst/>
          </a:prstGeom>
          <a:noFill/>
        </p:spPr>
        <p:txBody>
          <a:bodyPr wrap="square" rtlCol="0">
            <a:spAutoFit/>
          </a:bodyPr>
          <a:lstStyle/>
          <a:p>
            <a:pPr algn="ctr"/>
            <a:r>
              <a:rPr lang="fr-FR" sz="1100" b="1">
                <a:solidFill>
                  <a:srgbClr val="FFC000"/>
                </a:solidFill>
                <a:latin typeface="Marianne" panose="02000000000000000000" pitchFamily="50" charset="0"/>
              </a:rPr>
              <a:t>Foire aux questions et support utilisateur</a:t>
            </a:r>
          </a:p>
        </p:txBody>
      </p:sp>
      <p:sp>
        <p:nvSpPr>
          <p:cNvPr id="19" name="Espace réservé du texte 8">
            <a:extLst>
              <a:ext uri="{FF2B5EF4-FFF2-40B4-BE49-F238E27FC236}">
                <a16:creationId xmlns:a16="http://schemas.microsoft.com/office/drawing/2014/main" id="{3E989A34-F18D-4263-B45D-5D98136D9AD4}"/>
              </a:ext>
            </a:extLst>
          </p:cNvPr>
          <p:cNvSpPr txBox="1">
            <a:spLocks/>
          </p:cNvSpPr>
          <p:nvPr/>
        </p:nvSpPr>
        <p:spPr>
          <a:xfrm>
            <a:off x="6386139" y="2893059"/>
            <a:ext cx="3059565" cy="2823417"/>
          </a:xfrm>
          <a:prstGeom prst="rect">
            <a:avLst/>
          </a:prstGeom>
          <a:ln>
            <a:noFill/>
            <a:prstDash val="dash"/>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1500"/>
              </a:lnSpc>
              <a:spcBef>
                <a:spcPts val="400"/>
              </a:spcBef>
              <a:buFont typeface="Wingdings" panose="05000000000000000000" pitchFamily="2" charset="2"/>
              <a:buChar char="à"/>
            </a:pPr>
            <a:r>
              <a:rPr lang="fr-FR" sz="900" b="1" dirty="0">
                <a:latin typeface="Marianne" panose="02000000000000000000" pitchFamily="2" charset="0"/>
                <a:sym typeface="Wingdings" panose="05000000000000000000" pitchFamily="2" charset="2"/>
              </a:rPr>
              <a:t>Une foire à questions </a:t>
            </a:r>
            <a:r>
              <a:rPr lang="fr-FR" sz="900" dirty="0">
                <a:latin typeface="Marianne" panose="02000000000000000000" pitchFamily="2" charset="0"/>
                <a:sym typeface="Wingdings" panose="05000000000000000000" pitchFamily="2" charset="2"/>
              </a:rPr>
              <a:t>traitant des principales interrogations sur l’utilisation de l’outils et de ses différentes fonctionnalités. Ce document sera alimenté par de nouvelles demandes en fonction des retours utilisateurs.</a:t>
            </a:r>
            <a:r>
              <a:rPr lang="fr-FR" sz="900" b="1" dirty="0">
                <a:latin typeface="Marianne" panose="02000000000000000000" pitchFamily="2" charset="0"/>
                <a:sym typeface="Wingdings" panose="05000000000000000000" pitchFamily="2" charset="2"/>
              </a:rPr>
              <a:t> </a:t>
            </a:r>
          </a:p>
          <a:p>
            <a:pPr algn="just">
              <a:lnSpc>
                <a:spcPts val="1500"/>
              </a:lnSpc>
              <a:spcBef>
                <a:spcPts val="400"/>
              </a:spcBef>
              <a:buFont typeface="Wingdings" panose="05000000000000000000" pitchFamily="2" charset="2"/>
              <a:buChar char="à"/>
            </a:pPr>
            <a:r>
              <a:rPr lang="fr-FR" sz="900" b="1" dirty="0">
                <a:latin typeface="Marianne" panose="02000000000000000000" pitchFamily="2" charset="0"/>
                <a:sym typeface="Wingdings" panose="05000000000000000000" pitchFamily="2" charset="2"/>
              </a:rPr>
              <a:t>Un support utilisateur </a:t>
            </a:r>
            <a:r>
              <a:rPr lang="fr-FR" sz="900" dirty="0">
                <a:latin typeface="Marianne" panose="02000000000000000000" pitchFamily="2" charset="0"/>
                <a:sym typeface="Wingdings" panose="05000000000000000000" pitchFamily="2" charset="2"/>
              </a:rPr>
              <a:t>représenté par le CLSI et le DSI pour les demandes techniques et par le R2IP pour les demandes métiers. </a:t>
            </a:r>
            <a:endParaRPr lang="fr-FR" sz="900" b="1" dirty="0">
              <a:latin typeface="Marianne" panose="02000000000000000000" pitchFamily="2" charset="0"/>
            </a:endParaRPr>
          </a:p>
        </p:txBody>
      </p:sp>
      <p:pic>
        <p:nvPicPr>
          <p:cNvPr id="21" name="Graphique 20" descr="Badge point d’interrogation contour">
            <a:extLst>
              <a:ext uri="{FF2B5EF4-FFF2-40B4-BE49-F238E27FC236}">
                <a16:creationId xmlns:a16="http://schemas.microsoft.com/office/drawing/2014/main" id="{8E38043A-756A-4D25-8B53-5370A1469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2595" y="1642815"/>
            <a:ext cx="626653" cy="626653"/>
          </a:xfrm>
          <a:prstGeom prst="rect">
            <a:avLst/>
          </a:prstGeom>
        </p:spPr>
      </p:pic>
    </p:spTree>
    <p:extLst>
      <p:ext uri="{BB962C8B-B14F-4D97-AF65-F5344CB8AC3E}">
        <p14:creationId xmlns:p14="http://schemas.microsoft.com/office/powerpoint/2010/main" val="3277867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AD576072-C26E-7142-8B06-011865EB1250}"/>
              </a:ext>
            </a:extLst>
          </p:cNvPr>
          <p:cNvSpPr txBox="1">
            <a:spLocks/>
          </p:cNvSpPr>
          <p:nvPr/>
        </p:nvSpPr>
        <p:spPr bwMode="gray">
          <a:xfrm>
            <a:off x="537887" y="1765136"/>
            <a:ext cx="6684005" cy="996714"/>
          </a:xfrm>
          <a:prstGeom prst="rect">
            <a:avLst/>
          </a:prstGeom>
          <a:solidFill>
            <a:srgbClr val="43484B"/>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1800" spc="300">
                <a:solidFill>
                  <a:schemeClr val="bg1"/>
                </a:solidFill>
                <a:latin typeface="Marianne" panose="02000000000000000000" pitchFamily="2" charset="0"/>
              </a:rPr>
              <a:t>RESTONS EN CONTACT</a:t>
            </a:r>
          </a:p>
        </p:txBody>
      </p:sp>
      <p:sp>
        <p:nvSpPr>
          <p:cNvPr id="3" name="Rectangle 2">
            <a:extLst>
              <a:ext uri="{FF2B5EF4-FFF2-40B4-BE49-F238E27FC236}">
                <a16:creationId xmlns:a16="http://schemas.microsoft.com/office/drawing/2014/main" id="{CC9CD72F-DAA7-F644-B21C-495E2D5C41A1}"/>
              </a:ext>
            </a:extLst>
          </p:cNvPr>
          <p:cNvSpPr>
            <a:spLocks noChangeArrowheads="1"/>
          </p:cNvSpPr>
          <p:nvPr/>
        </p:nvSpPr>
        <p:spPr bwMode="auto">
          <a:xfrm>
            <a:off x="1658646" y="2830525"/>
            <a:ext cx="44424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lvl="0" algn="ctr" eaLnBrk="0" fontAlgn="base" hangingPunct="0">
              <a:spcBef>
                <a:spcPct val="0"/>
              </a:spcBef>
              <a:spcAft>
                <a:spcPct val="0"/>
              </a:spcAft>
            </a:pPr>
            <a:r>
              <a:rPr lang="fr-FR" altLang="fr-FR" sz="1200">
                <a:solidFill>
                  <a:srgbClr val="494F57"/>
                </a:solidFill>
                <a:latin typeface="Marianne Medium" panose="02000000000000000000" pitchFamily="50" charset="0"/>
                <a:ea typeface="Times New Roman" panose="02020603050405020304" pitchFamily="18" charset="0"/>
                <a:cs typeface="Times New Roman" panose="02020603050405020304" pitchFamily="18" charset="0"/>
              </a:rPr>
              <a:t>Matthieu PHILIPPE</a:t>
            </a:r>
            <a:endParaRPr lang="fr-FR" altLang="fr-FR" sz="800"/>
          </a:p>
          <a:p>
            <a:pPr lvl="0" algn="ctr" eaLnBrk="0" fontAlgn="base" hangingPunct="0">
              <a:spcBef>
                <a:spcPct val="0"/>
              </a:spcBef>
              <a:spcAft>
                <a:spcPct val="0"/>
              </a:spcAft>
            </a:pPr>
            <a:r>
              <a:rPr lang="fr-FR" altLang="fr-FR" sz="1000" bmk="_MailAutoSig">
                <a:solidFill>
                  <a:srgbClr val="7CA180"/>
                </a:solidFill>
                <a:latin typeface="Marianne Medium" panose="02000000000000000000" pitchFamily="50" charset="0"/>
                <a:ea typeface="Times New Roman" panose="02020603050405020304" pitchFamily="18" charset="0"/>
                <a:cs typeface="Times New Roman" panose="02020603050405020304" pitchFamily="18" charset="0"/>
              </a:rPr>
              <a:t>Chef de projet IPRO360°,</a:t>
            </a:r>
            <a:endParaRPr lang="fr-FR" altLang="fr-FR" sz="800" bmk="_MailAutoSig"/>
          </a:p>
          <a:p>
            <a:pPr lvl="0" algn="ctr" eaLnBrk="0" fontAlgn="base" hangingPunct="0">
              <a:spcBef>
                <a:spcPct val="0"/>
              </a:spcBef>
              <a:spcAft>
                <a:spcPct val="0"/>
              </a:spcAft>
            </a:pP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Agence du travail d</a:t>
            </a:r>
            <a:r>
              <a:rPr lang="fr-FR" altLang="fr-FR" sz="1000" bmk="_MailAutoSig">
                <a:solidFill>
                  <a:srgbClr val="494F57"/>
                </a:solidFill>
                <a:latin typeface="Calibri" panose="020F0502020204030204" pitchFamily="34" charset="0"/>
                <a:ea typeface="Times New Roman" panose="02020603050405020304" pitchFamily="18" charset="0"/>
                <a:cs typeface="Times New Roman" panose="02020603050405020304" pitchFamily="18" charset="0"/>
              </a:rPr>
              <a:t>’</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int</a:t>
            </a:r>
            <a:r>
              <a:rPr lang="fr-FR" altLang="fr-FR" sz="1000" bmk="_MailAutoSig">
                <a:solidFill>
                  <a:srgbClr val="494F57"/>
                </a:solidFill>
                <a:latin typeface="Marianne" panose="02000000000000000000" pitchFamily="50" charset="0"/>
                <a:cs typeface="Times New Roman" panose="02020603050405020304" pitchFamily="18" charset="0"/>
              </a:rPr>
              <a:t>é</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rêt général et de l</a:t>
            </a:r>
            <a:r>
              <a:rPr lang="fr-FR" altLang="fr-FR" sz="1000" bmk="_MailAutoSig">
                <a:solidFill>
                  <a:srgbClr val="494F57"/>
                </a:solidFill>
                <a:latin typeface="Calibri" panose="020F0502020204030204" pitchFamily="34" charset="0"/>
                <a:ea typeface="Times New Roman" panose="02020603050405020304" pitchFamily="18" charset="0"/>
                <a:cs typeface="Times New Roman" panose="02020603050405020304" pitchFamily="18" charset="0"/>
              </a:rPr>
              <a:t>’</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insertion professionnelle </a:t>
            </a:r>
            <a:endParaRPr lang="fr-FR" altLang="fr-FR" sz="800" bmk="_MailAutoSig"/>
          </a:p>
          <a:p>
            <a:pPr lvl="0" algn="ctr" eaLnBrk="0" fontAlgn="base" hangingPunct="0">
              <a:spcBef>
                <a:spcPct val="0"/>
              </a:spcBef>
              <a:spcAft>
                <a:spcPct val="0"/>
              </a:spcAft>
            </a:pPr>
            <a:r>
              <a:rPr lang="fr-FR" altLang="fr-FR" sz="200" bmk="_MailAutoSig">
                <a:solidFill>
                  <a:srgbClr val="7CA180"/>
                </a:solidFill>
                <a:latin typeface="Calibri" panose="020F0502020204030204" pitchFamily="34" charset="0"/>
                <a:ea typeface="Times New Roman" panose="02020603050405020304" pitchFamily="18" charset="0"/>
                <a:cs typeface="Calibri" panose="020F0502020204030204" pitchFamily="34" charset="0"/>
              </a:rPr>
              <a:t> </a:t>
            </a:r>
            <a:endParaRPr lang="fr-FR" altLang="fr-FR" sz="800" bmk="_MailAutoSig"/>
          </a:p>
          <a:p>
            <a:pPr lvl="0" algn="ctr" eaLnBrk="0" fontAlgn="base" hangingPunct="0">
              <a:spcBef>
                <a:spcPct val="0"/>
              </a:spcBef>
              <a:spcAft>
                <a:spcPct val="0"/>
              </a:spcAft>
            </a:pPr>
            <a:r>
              <a:rPr lang="fr-FR" altLang="fr-FR" sz="1000" u="sng"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matthieu.philippe@justice.gouv.fr</a:t>
            </a:r>
            <a:endParaRPr lang="fr-FR" altLang="fr-FR" sz="800" bmk="_MailAutoSig"/>
          </a:p>
          <a:p>
            <a:pPr lvl="0" algn="ctr" eaLnBrk="0" fontAlgn="base" hangingPunct="0">
              <a:spcBef>
                <a:spcPct val="0"/>
              </a:spcBef>
              <a:spcAft>
                <a:spcPct val="0"/>
              </a:spcAft>
            </a:pPr>
            <a:r>
              <a:rPr lang="fr-FR" altLang="fr-FR" sz="1000" bmk="_MailAutoSig">
                <a:solidFill>
                  <a:srgbClr val="FCB72D"/>
                </a:solidFill>
                <a:latin typeface="Marianne ExtraBold" panose="02000000000000000000" pitchFamily="50" charset="0"/>
                <a:ea typeface="Times New Roman" panose="02020603050405020304" pitchFamily="18" charset="0"/>
                <a:cs typeface="Times New Roman" panose="02020603050405020304" pitchFamily="18" charset="0"/>
              </a:rPr>
              <a:t>T.</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 01 70 22 90 86</a:t>
            </a:r>
            <a:endParaRPr lang="fr-FR" altLang="fr-FR" sz="800"/>
          </a:p>
        </p:txBody>
      </p:sp>
      <p:sp>
        <p:nvSpPr>
          <p:cNvPr id="6" name="ZoneTexte 5">
            <a:extLst>
              <a:ext uri="{FF2B5EF4-FFF2-40B4-BE49-F238E27FC236}">
                <a16:creationId xmlns:a16="http://schemas.microsoft.com/office/drawing/2014/main" id="{CF097BDF-A7BE-4345-A244-6883BB7AB95C}"/>
              </a:ext>
            </a:extLst>
          </p:cNvPr>
          <p:cNvSpPr txBox="1"/>
          <p:nvPr/>
        </p:nvSpPr>
        <p:spPr>
          <a:xfrm>
            <a:off x="10723418" y="540327"/>
            <a:ext cx="184731" cy="369332"/>
          </a:xfrm>
          <a:prstGeom prst="rect">
            <a:avLst/>
          </a:prstGeom>
          <a:noFill/>
        </p:spPr>
        <p:txBody>
          <a:bodyPr wrap="none" rtlCol="0">
            <a:spAutoFit/>
          </a:bodyPr>
          <a:lstStyle/>
          <a:p>
            <a:endParaRPr lang="fr-FR"/>
          </a:p>
        </p:txBody>
      </p:sp>
      <p:sp>
        <p:nvSpPr>
          <p:cNvPr id="5" name="Rectangle 4"/>
          <p:cNvSpPr/>
          <p:nvPr/>
        </p:nvSpPr>
        <p:spPr>
          <a:xfrm>
            <a:off x="1593891" y="3847574"/>
            <a:ext cx="4572000" cy="954107"/>
          </a:xfrm>
          <a:prstGeom prst="rect">
            <a:avLst/>
          </a:prstGeom>
        </p:spPr>
        <p:txBody>
          <a:bodyPr>
            <a:spAutoFit/>
          </a:bodyPr>
          <a:lstStyle/>
          <a:p>
            <a:pPr lvl="0" algn="ctr" eaLnBrk="0" fontAlgn="base" hangingPunct="0">
              <a:spcBef>
                <a:spcPct val="0"/>
              </a:spcBef>
              <a:spcAft>
                <a:spcPct val="0"/>
              </a:spcAft>
            </a:pPr>
            <a:r>
              <a:rPr lang="fr-FR" altLang="fr-FR" sz="1200">
                <a:solidFill>
                  <a:srgbClr val="494F57"/>
                </a:solidFill>
                <a:latin typeface="Marianne Medium" panose="02000000000000000000" pitchFamily="50" charset="0"/>
                <a:ea typeface="Times New Roman" panose="02020603050405020304" pitchFamily="18" charset="0"/>
                <a:cs typeface="Times New Roman" panose="02020603050405020304" pitchFamily="18" charset="0"/>
              </a:rPr>
              <a:t>Gilles PIETRI</a:t>
            </a:r>
            <a:endParaRPr lang="fr-FR" altLang="fr-FR" sz="800">
              <a:solidFill>
                <a:srgbClr val="4C4F56"/>
              </a:solidFill>
            </a:endParaRPr>
          </a:p>
          <a:p>
            <a:pPr lvl="0" algn="ctr" eaLnBrk="0" fontAlgn="base" hangingPunct="0">
              <a:spcBef>
                <a:spcPct val="0"/>
              </a:spcBef>
              <a:spcAft>
                <a:spcPct val="0"/>
              </a:spcAft>
            </a:pPr>
            <a:r>
              <a:rPr lang="fr-FR" altLang="fr-FR" sz="1000" bmk="_MailAutoSig">
                <a:solidFill>
                  <a:srgbClr val="7CA180"/>
                </a:solidFill>
                <a:latin typeface="Marianne Medium" panose="02000000000000000000" pitchFamily="50" charset="0"/>
                <a:ea typeface="Times New Roman" panose="02020603050405020304" pitchFamily="18" charset="0"/>
                <a:cs typeface="Times New Roman" panose="02020603050405020304" pitchFamily="18" charset="0"/>
              </a:rPr>
              <a:t>Responsable des programmes SI</a:t>
            </a:r>
            <a:endParaRPr lang="fr-FR" altLang="fr-FR" sz="800" bmk="_MailAutoSig">
              <a:solidFill>
                <a:srgbClr val="4C4F56"/>
              </a:solidFill>
            </a:endParaRPr>
          </a:p>
          <a:p>
            <a:pPr lvl="0" algn="ctr" eaLnBrk="0" fontAlgn="base" hangingPunct="0">
              <a:spcBef>
                <a:spcPct val="0"/>
              </a:spcBef>
              <a:spcAft>
                <a:spcPct val="0"/>
              </a:spcAft>
            </a:pP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Agence du travail d</a:t>
            </a:r>
            <a:r>
              <a:rPr lang="fr-FR" altLang="fr-FR" sz="1000" bmk="_MailAutoSig">
                <a:solidFill>
                  <a:srgbClr val="494F57"/>
                </a:solidFill>
                <a:latin typeface="Calibri" panose="020F0502020204030204" pitchFamily="34" charset="0"/>
                <a:ea typeface="Times New Roman" panose="02020603050405020304" pitchFamily="18" charset="0"/>
                <a:cs typeface="Times New Roman" panose="02020603050405020304" pitchFamily="18" charset="0"/>
              </a:rPr>
              <a:t>’</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in</a:t>
            </a:r>
            <a:r>
              <a:rPr lang="fr-FR" altLang="fr-FR" sz="1000" bmk="_MailAutoSig">
                <a:solidFill>
                  <a:srgbClr val="494F57"/>
                </a:solidFill>
                <a:latin typeface="Marianne" panose="02000000000000000000" pitchFamily="50" charset="0"/>
                <a:cs typeface="Times New Roman" panose="02020603050405020304" pitchFamily="18" charset="0"/>
              </a:rPr>
              <a:t>té</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rêt général et de l</a:t>
            </a:r>
            <a:r>
              <a:rPr lang="fr-FR" altLang="fr-FR" sz="1000" bmk="_MailAutoSig">
                <a:solidFill>
                  <a:srgbClr val="494F57"/>
                </a:solidFill>
                <a:latin typeface="Calibri" panose="020F0502020204030204" pitchFamily="34" charset="0"/>
                <a:ea typeface="Times New Roman" panose="02020603050405020304" pitchFamily="18" charset="0"/>
                <a:cs typeface="Times New Roman" panose="02020603050405020304" pitchFamily="18" charset="0"/>
              </a:rPr>
              <a:t>’</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insertion professionnelle </a:t>
            </a:r>
            <a:endParaRPr lang="fr-FR" altLang="fr-FR" sz="800" bmk="_MailAutoSig">
              <a:solidFill>
                <a:srgbClr val="4C4F56"/>
              </a:solidFill>
            </a:endParaRPr>
          </a:p>
          <a:p>
            <a:pPr lvl="0" algn="ctr" eaLnBrk="0" fontAlgn="base" hangingPunct="0">
              <a:spcBef>
                <a:spcPct val="0"/>
              </a:spcBef>
              <a:spcAft>
                <a:spcPct val="0"/>
              </a:spcAft>
            </a:pPr>
            <a:r>
              <a:rPr lang="fr-FR" altLang="fr-FR" sz="400" bmk="_MailAutoSig">
                <a:solidFill>
                  <a:srgbClr val="7CA180"/>
                </a:solidFill>
                <a:latin typeface="Calibri" panose="020F0502020204030204" pitchFamily="34" charset="0"/>
                <a:ea typeface="Times New Roman" panose="02020603050405020304" pitchFamily="18" charset="0"/>
                <a:cs typeface="Calibri" panose="020F0502020204030204" pitchFamily="34" charset="0"/>
              </a:rPr>
              <a:t> </a:t>
            </a:r>
            <a:endParaRPr lang="fr-FR" altLang="fr-FR" sz="800" bmk="_MailAutoSig">
              <a:solidFill>
                <a:srgbClr val="4C4F56"/>
              </a:solidFill>
            </a:endParaRPr>
          </a:p>
          <a:p>
            <a:pPr lvl="0" algn="ctr" eaLnBrk="0" fontAlgn="base" hangingPunct="0">
              <a:spcBef>
                <a:spcPct val="0"/>
              </a:spcBef>
              <a:spcAft>
                <a:spcPct val="0"/>
              </a:spcAft>
            </a:pPr>
            <a:r>
              <a:rPr lang="fr-FR" altLang="fr-FR" sz="1000" u="sng"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gilles.pietri@justice.gouv.fr</a:t>
            </a:r>
            <a:endParaRPr lang="fr-FR" altLang="fr-FR" sz="800" bmk="_MailAutoSig">
              <a:solidFill>
                <a:srgbClr val="4C4F56"/>
              </a:solidFill>
            </a:endParaRPr>
          </a:p>
          <a:p>
            <a:pPr lvl="0" algn="ctr" eaLnBrk="0" fontAlgn="base" hangingPunct="0">
              <a:spcBef>
                <a:spcPct val="0"/>
              </a:spcBef>
              <a:spcAft>
                <a:spcPct val="0"/>
              </a:spcAft>
            </a:pPr>
            <a:r>
              <a:rPr lang="fr-FR" altLang="fr-FR" sz="1000" bmk="_MailAutoSig">
                <a:solidFill>
                  <a:srgbClr val="FCB72D"/>
                </a:solidFill>
                <a:latin typeface="Marianne ExtraBold" panose="02000000000000000000" pitchFamily="50" charset="0"/>
                <a:ea typeface="Times New Roman" panose="02020603050405020304" pitchFamily="18" charset="0"/>
                <a:cs typeface="Times New Roman" panose="02020603050405020304" pitchFamily="18" charset="0"/>
              </a:rPr>
              <a:t>T.</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 01 70 22 75 20</a:t>
            </a:r>
            <a:endParaRPr lang="fr-FR" altLang="fr-FR" sz="800">
              <a:solidFill>
                <a:srgbClr val="4C4F56"/>
              </a:solidFill>
            </a:endParaRPr>
          </a:p>
        </p:txBody>
      </p:sp>
      <p:sp>
        <p:nvSpPr>
          <p:cNvPr id="7" name="Rectangle 6"/>
          <p:cNvSpPr>
            <a:spLocks noChangeArrowheads="1"/>
          </p:cNvSpPr>
          <p:nvPr/>
        </p:nvSpPr>
        <p:spPr bwMode="auto">
          <a:xfrm>
            <a:off x="1820673" y="4864623"/>
            <a:ext cx="411843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494F57"/>
                </a:solidFill>
                <a:effectLst/>
                <a:latin typeface="Marianne Medium" panose="02000000000000000000" pitchFamily="50" charset="0"/>
                <a:ea typeface="Times New Roman" panose="02020603050405020304" pitchFamily="18" charset="0"/>
                <a:cs typeface="Times New Roman" panose="02020603050405020304" pitchFamily="18" charset="0"/>
              </a:rPr>
              <a:t>Maxime FAURE</a:t>
            </a:r>
            <a:endParaRPr kumimoji="0" lang="fr-FR" altLang="fr-FR"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bmk="_MailAutoSig">
                <a:ln>
                  <a:noFill/>
                </a:ln>
                <a:solidFill>
                  <a:srgbClr val="7CA180"/>
                </a:solidFill>
                <a:effectLst/>
                <a:latin typeface="Marianne Medium" panose="02000000000000000000" pitchFamily="50" charset="0"/>
                <a:ea typeface="Times New Roman" panose="02020603050405020304" pitchFamily="18" charset="0"/>
                <a:cs typeface="Times New Roman" panose="02020603050405020304" pitchFamily="18" charset="0"/>
              </a:rPr>
              <a:t>AMOA projet IPRO360°</a:t>
            </a:r>
            <a:endParaRPr kumimoji="0" lang="fr-FR" altLang="fr-FR" sz="800" b="0" i="0" u="none" strike="noStrike" cap="none" normalizeH="0" baseline="0" bmk="_MailAutoSig">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bmk="_MailAutoSig">
                <a:ln>
                  <a:noFill/>
                </a:ln>
                <a:solidFill>
                  <a:srgbClr val="494F57"/>
                </a:solidFill>
                <a:effectLst/>
                <a:latin typeface="Marianne" panose="02000000000000000000" pitchFamily="50" charset="0"/>
                <a:ea typeface="Times New Roman" panose="02020603050405020304" pitchFamily="18" charset="0"/>
                <a:cs typeface="Times New Roman" panose="02020603050405020304" pitchFamily="18" charset="0"/>
              </a:rPr>
              <a:t>Bearing Point</a:t>
            </a:r>
            <a:endParaRPr kumimoji="0" lang="fr-FR" altLang="fr-FR" sz="800" b="0" i="0" u="none" strike="noStrike" cap="none" normalizeH="0" baseline="0" bmk="_MailAutoSig">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 b="0" i="0" u="none" strike="noStrike" cap="none" normalizeH="0" baseline="0" bmk="_MailAutoSig">
                <a:ln>
                  <a:noFill/>
                </a:ln>
                <a:solidFill>
                  <a:srgbClr val="7CA18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fr-FR" altLang="fr-FR" sz="800" b="0" i="0" u="none" strike="noStrike" cap="none" normalizeH="0" baseline="0" bmk="_MailAutoSig">
              <a:ln>
                <a:noFill/>
              </a:ln>
              <a:solidFill>
                <a:schemeClr val="tx1"/>
              </a:solidFill>
              <a:effectLst/>
            </a:endParaRPr>
          </a:p>
          <a:p>
            <a:pPr lvl="0" algn="ctr" eaLnBrk="0" fontAlgn="base" hangingPunct="0">
              <a:spcBef>
                <a:spcPct val="0"/>
              </a:spcBef>
              <a:spcAft>
                <a:spcPct val="0"/>
              </a:spcAft>
            </a:pPr>
            <a:r>
              <a:rPr lang="fr-FR" altLang="fr-FR" sz="1000" u="sng" bmk="_MailAutoSig">
                <a:solidFill>
                  <a:srgbClr val="494F57"/>
                </a:solidFill>
                <a:latin typeface="Marianne" panose="02000000000000000000" pitchFamily="50" charset="0"/>
                <a:cs typeface="Times New Roman" panose="02020603050405020304" pitchFamily="18" charset="0"/>
                <a:hlinkClick r:id="rId2">
                  <a:extLst>
                    <a:ext uri="{A12FA001-AC4F-418D-AE19-62706E023703}">
                      <ahyp:hlinkClr xmlns:ahyp="http://schemas.microsoft.com/office/drawing/2018/hyperlinkcolor" val="tx"/>
                    </a:ext>
                  </a:extLst>
                </a:hlinkClick>
              </a:rPr>
              <a:t>maxime.faure@bearingpoint.com</a:t>
            </a:r>
            <a:r>
              <a:rPr lang="fr-FR" altLang="fr-FR" sz="1000" bmk="_MailAutoSig">
                <a:solidFill>
                  <a:srgbClr val="494F57"/>
                </a:solidFill>
                <a:latin typeface="Marianne" panose="02000000000000000000" pitchFamily="50" charset="0"/>
                <a:cs typeface="Times New Roman" panose="02020603050405020304" pitchFamily="18" charset="0"/>
              </a:rPr>
              <a:t> </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 </a:t>
            </a:r>
            <a:r>
              <a:rPr lang="fr-FR" altLang="fr-FR" sz="1000" u="sng"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maxime.faure@externes.justice.gouv.fr</a:t>
            </a:r>
            <a:endParaRPr kumimoji="0" lang="fr-FR" altLang="fr-FR" sz="800" b="0" i="0" u="none" strike="noStrike" cap="none" normalizeH="0" baseline="0" bmk="_MailAutoSig">
              <a:ln>
                <a:noFill/>
              </a:ln>
              <a:solidFill>
                <a:schemeClr val="tx1"/>
              </a:solidFill>
              <a:effectLst/>
            </a:endParaRPr>
          </a:p>
        </p:txBody>
      </p:sp>
      <p:pic>
        <p:nvPicPr>
          <p:cNvPr id="8" name="Imag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7887" y="483745"/>
            <a:ext cx="3429000" cy="11144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524ACB3-15C2-4DF7-8368-1246A0CBEDEB}"/>
              </a:ext>
            </a:extLst>
          </p:cNvPr>
          <p:cNvSpPr>
            <a:spLocks noChangeArrowheads="1"/>
          </p:cNvSpPr>
          <p:nvPr/>
        </p:nvSpPr>
        <p:spPr bwMode="auto">
          <a:xfrm>
            <a:off x="1774185" y="5727783"/>
            <a:ext cx="421140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200">
                <a:solidFill>
                  <a:srgbClr val="494F57"/>
                </a:solidFill>
                <a:latin typeface="Marianne Medium" panose="02000000000000000000" pitchFamily="50" charset="0"/>
                <a:ea typeface="Times New Roman" panose="02020603050405020304" pitchFamily="18" charset="0"/>
                <a:cs typeface="Times New Roman" panose="02020603050405020304" pitchFamily="18" charset="0"/>
              </a:rPr>
              <a:t>Iman EL BEKKALI</a:t>
            </a:r>
            <a:endParaRPr kumimoji="0" lang="fr-FR" altLang="fr-FR"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bmk="_MailAutoSig">
                <a:ln>
                  <a:noFill/>
                </a:ln>
                <a:solidFill>
                  <a:srgbClr val="7CA180"/>
                </a:solidFill>
                <a:effectLst/>
                <a:latin typeface="Marianne Medium" panose="02000000000000000000" pitchFamily="50" charset="0"/>
                <a:ea typeface="Times New Roman" panose="02020603050405020304" pitchFamily="18" charset="0"/>
                <a:cs typeface="Times New Roman" panose="02020603050405020304" pitchFamily="18" charset="0"/>
              </a:rPr>
              <a:t>AMOA projet IPRO360°</a:t>
            </a:r>
            <a:endParaRPr kumimoji="0" lang="fr-FR" altLang="fr-FR" sz="800" b="0" i="0" u="none" strike="noStrike" cap="none" normalizeH="0" baseline="0" bmk="_MailAutoSig">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bmk="_MailAutoSig">
                <a:ln>
                  <a:noFill/>
                </a:ln>
                <a:solidFill>
                  <a:srgbClr val="494F57"/>
                </a:solidFill>
                <a:effectLst/>
                <a:latin typeface="Marianne" panose="02000000000000000000" pitchFamily="50" charset="0"/>
                <a:ea typeface="Times New Roman" panose="02020603050405020304" pitchFamily="18" charset="0"/>
                <a:cs typeface="Times New Roman" panose="02020603050405020304" pitchFamily="18" charset="0"/>
              </a:rPr>
              <a:t>Bearing Point</a:t>
            </a:r>
            <a:endParaRPr kumimoji="0" lang="fr-FR" altLang="fr-FR" sz="800" b="0" i="0" u="none" strike="noStrike" cap="none" normalizeH="0" baseline="0" bmk="_MailAutoSig">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400" b="0" i="0" u="none" strike="noStrike" cap="none" normalizeH="0" baseline="0" bmk="_MailAutoSig">
                <a:ln>
                  <a:noFill/>
                </a:ln>
                <a:solidFill>
                  <a:srgbClr val="7CA18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fr-FR" altLang="fr-FR" sz="800" b="0" i="0" u="none" strike="noStrike" cap="none" normalizeH="0" baseline="0" bmk="_MailAutoSig">
              <a:ln>
                <a:noFill/>
              </a:ln>
              <a:solidFill>
                <a:schemeClr val="tx1"/>
              </a:solidFill>
              <a:effectLst/>
            </a:endParaRPr>
          </a:p>
          <a:p>
            <a:pPr lvl="0" algn="ctr" eaLnBrk="0" fontAlgn="base" hangingPunct="0">
              <a:spcBef>
                <a:spcPct val="0"/>
              </a:spcBef>
              <a:spcAft>
                <a:spcPct val="0"/>
              </a:spcAft>
            </a:pPr>
            <a:r>
              <a:rPr lang="fr-FR" altLang="fr-FR" sz="1000" u="sng" bmk="_MailAutoSig">
                <a:solidFill>
                  <a:srgbClr val="494F57"/>
                </a:solidFill>
                <a:latin typeface="Marianne" panose="02000000000000000000" pitchFamily="50" charset="0"/>
                <a:cs typeface="Times New Roman" panose="02020603050405020304" pitchFamily="18" charset="0"/>
                <a:hlinkClick r:id="rId4">
                  <a:extLst>
                    <a:ext uri="{A12FA001-AC4F-418D-AE19-62706E023703}">
                      <ahyp:hlinkClr xmlns:ahyp="http://schemas.microsoft.com/office/drawing/2018/hyperlinkcolor" val="tx"/>
                    </a:ext>
                  </a:extLst>
                </a:hlinkClick>
              </a:rPr>
              <a:t>iman.elbekkali@bearingpoint.com</a:t>
            </a:r>
            <a:r>
              <a:rPr lang="fr-FR" altLang="fr-FR" sz="1000" bmk="_MailAutoSig">
                <a:solidFill>
                  <a:srgbClr val="494F57"/>
                </a:solidFill>
                <a:latin typeface="Marianne" panose="02000000000000000000" pitchFamily="50" charset="0"/>
                <a:cs typeface="Times New Roman" panose="02020603050405020304" pitchFamily="18" charset="0"/>
              </a:rPr>
              <a:t> </a:t>
            </a:r>
            <a:r>
              <a:rPr lang="fr-FR" altLang="fr-FR" sz="1000"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 </a:t>
            </a:r>
            <a:r>
              <a:rPr lang="fr-FR" altLang="fr-FR" sz="1000" u="sng" bmk="_MailAutoSig">
                <a:solidFill>
                  <a:srgbClr val="494F57"/>
                </a:solidFill>
                <a:latin typeface="Marianne" panose="02000000000000000000" pitchFamily="50" charset="0"/>
                <a:ea typeface="Times New Roman" panose="02020603050405020304" pitchFamily="18" charset="0"/>
                <a:cs typeface="Times New Roman" panose="02020603050405020304" pitchFamily="18" charset="0"/>
              </a:rPr>
              <a:t>iman.el-bekkali@externes.justice.gouv.fr</a:t>
            </a:r>
            <a:endParaRPr kumimoji="0" lang="fr-FR" altLang="fr-FR" sz="800" b="0" i="0" u="none" strike="noStrike" cap="none" normalizeH="0" baseline="0" bmk="_MailAutoSig">
              <a:ln>
                <a:noFill/>
              </a:ln>
              <a:solidFill>
                <a:schemeClr val="tx1"/>
              </a:solidFill>
              <a:effectLst/>
            </a:endParaRPr>
          </a:p>
        </p:txBody>
      </p:sp>
    </p:spTree>
    <p:extLst>
      <p:ext uri="{BB962C8B-B14F-4D97-AF65-F5344CB8AC3E}">
        <p14:creationId xmlns:p14="http://schemas.microsoft.com/office/powerpoint/2010/main" val="322245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494F57"/>
                </a:solidFill>
                <a:latin typeface="Marianne"/>
              </a:rPr>
              <a:t>La cartographie des lieux d’activités : 1</a:t>
            </a:r>
            <a:r>
              <a:rPr lang="fr-FR" sz="2800" b="1" baseline="30000">
                <a:solidFill>
                  <a:srgbClr val="494F57"/>
                </a:solidFill>
                <a:latin typeface="Marianne"/>
              </a:rPr>
              <a:t>ère</a:t>
            </a:r>
            <a:r>
              <a:rPr lang="fr-FR" sz="2800" b="1">
                <a:solidFill>
                  <a:srgbClr val="494F57"/>
                </a:solidFill>
                <a:latin typeface="Marianne"/>
              </a:rPr>
              <a:t> fonctionnalité accessible en ligne depuis le 25 août 2021</a:t>
            </a:r>
            <a:endParaRPr kumimoji="0" lang="fr-FR" sz="2800" b="1" i="0" u="none" strike="noStrike" kern="1200" cap="none" spc="0" normalizeH="0" baseline="0" noProof="0">
              <a:ln>
                <a:noFill/>
              </a:ln>
              <a:solidFill>
                <a:srgbClr val="494F57"/>
              </a:solidFill>
              <a:effectLst/>
              <a:uLnTx/>
              <a:uFillTx/>
              <a:latin typeface="Marianne"/>
              <a:ea typeface="+mn-ea"/>
              <a:cs typeface="+mn-cs"/>
            </a:endParaRPr>
          </a:p>
        </p:txBody>
      </p:sp>
      <p:sp>
        <p:nvSpPr>
          <p:cNvPr id="9" name="Espace réservé du texte 8">
            <a:extLst>
              <a:ext uri="{FF2B5EF4-FFF2-40B4-BE49-F238E27FC236}">
                <a16:creationId xmlns:a16="http://schemas.microsoft.com/office/drawing/2014/main" id="{2F1F8F6B-7106-426E-8390-A539DA04053F}"/>
              </a:ext>
            </a:extLst>
          </p:cNvPr>
          <p:cNvSpPr txBox="1">
            <a:spLocks/>
          </p:cNvSpPr>
          <p:nvPr/>
        </p:nvSpPr>
        <p:spPr>
          <a:xfrm>
            <a:off x="486902" y="1958021"/>
            <a:ext cx="5403228" cy="4381551"/>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accent6">
                  <a:lumMod val="75000"/>
                </a:schemeClr>
              </a:buClr>
              <a:buFont typeface="Wingdings" panose="05000000000000000000" pitchFamily="2" charset="2"/>
              <a:buChar char="ü"/>
            </a:pPr>
            <a:r>
              <a:rPr lang="fr-FR" sz="1200" b="1">
                <a:latin typeface="Marianne" panose="02000000000000000000" pitchFamily="2" charset="0"/>
              </a:rPr>
              <a:t>Attirer de nouveaux partenaires économiques </a:t>
            </a:r>
            <a:r>
              <a:rPr lang="fr-FR" sz="1200">
                <a:latin typeface="Marianne" panose="02000000000000000000" pitchFamily="2" charset="0"/>
              </a:rPr>
              <a:t>grâce à une information aisément accessible, plus fiable et plus complète sur les capacités de production des ateliers de travail pénitentiaire.</a:t>
            </a:r>
          </a:p>
          <a:p>
            <a:pPr algn="just">
              <a:lnSpc>
                <a:spcPct val="100000"/>
              </a:lnSpc>
              <a:buClr>
                <a:schemeClr val="accent6">
                  <a:lumMod val="75000"/>
                </a:schemeClr>
              </a:buClr>
              <a:buFont typeface="Wingdings" panose="05000000000000000000" pitchFamily="2" charset="2"/>
              <a:buChar char="ü"/>
            </a:pPr>
            <a:r>
              <a:rPr lang="fr-FR" sz="1200" b="1">
                <a:latin typeface="Marianne" panose="02000000000000000000" pitchFamily="2" charset="0"/>
              </a:rPr>
              <a:t>Faciliter les missions des agents en charge du travail et de la formation professionnelle, en DISP comme dans les établissements pénitentiaires</a:t>
            </a:r>
            <a:r>
              <a:rPr lang="fr-FR" sz="1200">
                <a:latin typeface="Marianne" panose="02000000000000000000" pitchFamily="2" charset="0"/>
              </a:rPr>
              <a:t>, en facilitant le pilotage des lieux des activités de travail, particulièrement utile dans leur démarche de prospection de nouveaux partenaires. </a:t>
            </a:r>
          </a:p>
          <a:p>
            <a:pPr marL="0" indent="0" algn="just">
              <a:lnSpc>
                <a:spcPct val="100000"/>
              </a:lnSpc>
              <a:spcAft>
                <a:spcPts val="600"/>
              </a:spcAft>
              <a:buNone/>
            </a:pPr>
            <a:r>
              <a:rPr lang="fr-FR" sz="1200" b="1">
                <a:latin typeface="Marianne" panose="02000000000000000000" pitchFamily="2" charset="0"/>
              </a:rPr>
              <a:t>Ainsi, IPRO 360° vous permet de : </a:t>
            </a:r>
          </a:p>
          <a:p>
            <a:pPr lvl="0" algn="just">
              <a:lnSpc>
                <a:spcPct val="100000"/>
              </a:lnSpc>
              <a:spcBef>
                <a:spcPts val="0"/>
              </a:spcBef>
              <a:buClr>
                <a:srgbClr val="7BA583"/>
              </a:buClr>
              <a:buFont typeface="Wingdings" panose="05000000000000000000" pitchFamily="2" charset="2"/>
              <a:buChar char="ü"/>
            </a:pPr>
            <a:r>
              <a:rPr lang="fr-FR" sz="1200" b="1">
                <a:latin typeface="Marianne" panose="02000000000000000000" pitchFamily="2" charset="0"/>
              </a:rPr>
              <a:t>Rechercher un établissement pénitentiaire à partir de multiples critères relatifs au travail pénitentiaire : </a:t>
            </a:r>
          </a:p>
          <a:p>
            <a:pPr lvl="1" algn="just">
              <a:lnSpc>
                <a:spcPct val="100000"/>
              </a:lnSpc>
              <a:buFont typeface="Courier New" panose="02070309020205020404" pitchFamily="49" charset="0"/>
              <a:buChar char="o"/>
            </a:pPr>
            <a:r>
              <a:rPr lang="fr-FR" sz="1200">
                <a:latin typeface="Marianne" panose="02000000000000000000" pitchFamily="2" charset="0"/>
              </a:rPr>
              <a:t>Localisation géographique </a:t>
            </a:r>
          </a:p>
          <a:p>
            <a:pPr lvl="1" algn="just">
              <a:lnSpc>
                <a:spcPct val="100000"/>
              </a:lnSpc>
              <a:buFont typeface="Courier New" panose="02070309020205020404" pitchFamily="49" charset="0"/>
              <a:buChar char="o"/>
            </a:pPr>
            <a:r>
              <a:rPr lang="fr-FR" sz="1200">
                <a:latin typeface="Marianne" panose="02000000000000000000" pitchFamily="2" charset="0"/>
              </a:rPr>
              <a:t>Type d’établissement pénitentiaire</a:t>
            </a:r>
          </a:p>
          <a:p>
            <a:pPr lvl="1" algn="just">
              <a:lnSpc>
                <a:spcPct val="100000"/>
              </a:lnSpc>
              <a:buFont typeface="Courier New" panose="02070309020205020404" pitchFamily="49" charset="0"/>
              <a:buChar char="o"/>
            </a:pPr>
            <a:r>
              <a:rPr lang="fr-FR" sz="1200">
                <a:latin typeface="Marianne" panose="02000000000000000000" pitchFamily="2" charset="0"/>
              </a:rPr>
              <a:t>Type d’activité implantée et implantable</a:t>
            </a:r>
          </a:p>
          <a:p>
            <a:pPr lvl="1" algn="just">
              <a:lnSpc>
                <a:spcPct val="100000"/>
              </a:lnSpc>
              <a:buFont typeface="Courier New" panose="02070309020205020404" pitchFamily="49" charset="0"/>
              <a:buChar char="o"/>
            </a:pPr>
            <a:r>
              <a:rPr lang="fr-FR" sz="1200">
                <a:latin typeface="Marianne" panose="02000000000000000000" pitchFamily="2" charset="0"/>
              </a:rPr>
              <a:t>Surface des zones de production et de stockage </a:t>
            </a:r>
          </a:p>
          <a:p>
            <a:pPr lvl="1" algn="just">
              <a:lnSpc>
                <a:spcPct val="100000"/>
              </a:lnSpc>
              <a:buFont typeface="Courier New" panose="02070309020205020404" pitchFamily="49" charset="0"/>
              <a:buChar char="o"/>
            </a:pPr>
            <a:r>
              <a:rPr lang="fr-FR" sz="1200">
                <a:latin typeface="Marianne" panose="02000000000000000000" pitchFamily="2" charset="0"/>
              </a:rPr>
              <a:t>Caractéristiques des quais de livraison</a:t>
            </a:r>
          </a:p>
          <a:p>
            <a:pPr lvl="0" algn="just">
              <a:lnSpc>
                <a:spcPct val="100000"/>
              </a:lnSpc>
              <a:buClr>
                <a:srgbClr val="7BA583"/>
              </a:buClr>
              <a:buFont typeface="Wingdings" panose="05000000000000000000" pitchFamily="2" charset="2"/>
              <a:buChar char="ü"/>
            </a:pPr>
            <a:r>
              <a:rPr lang="fr-FR" sz="1200" b="1">
                <a:latin typeface="Marianne" panose="02000000000000000000" pitchFamily="2" charset="0"/>
              </a:rPr>
              <a:t>Consulter des informations détaillées sur les zones de production d’un établissement pénitentiaire à travers une fiche détaillée pour chaque établissement</a:t>
            </a:r>
            <a:endParaRPr lang="fr-FR" sz="1200">
              <a:latin typeface="Marianne" panose="02000000000000000000" pitchFamily="2" charset="0"/>
            </a:endParaRPr>
          </a:p>
        </p:txBody>
      </p:sp>
      <p:sp>
        <p:nvSpPr>
          <p:cNvPr id="4" name="Rectangle 3">
            <a:extLst>
              <a:ext uri="{FF2B5EF4-FFF2-40B4-BE49-F238E27FC236}">
                <a16:creationId xmlns:a16="http://schemas.microsoft.com/office/drawing/2014/main" id="{15256EB3-158D-451E-9278-35DD30313A44}"/>
              </a:ext>
            </a:extLst>
          </p:cNvPr>
          <p:cNvSpPr/>
          <p:nvPr/>
        </p:nvSpPr>
        <p:spPr>
          <a:xfrm>
            <a:off x="408040" y="1812022"/>
            <a:ext cx="5560952" cy="4577003"/>
          </a:xfrm>
          <a:prstGeom prst="rect">
            <a:avLst/>
          </a:prstGeom>
          <a:noFill/>
          <a:ln>
            <a:solidFill>
              <a:srgbClr val="7BA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7FF82D1F-0DEA-4370-B4D2-28A3D14CC6D3}"/>
              </a:ext>
            </a:extLst>
          </p:cNvPr>
          <p:cNvGrpSpPr/>
          <p:nvPr/>
        </p:nvGrpSpPr>
        <p:grpSpPr>
          <a:xfrm>
            <a:off x="1428859" y="1600035"/>
            <a:ext cx="3519314" cy="381229"/>
            <a:chOff x="1883196" y="1843316"/>
            <a:chExt cx="3519314" cy="381229"/>
          </a:xfrm>
        </p:grpSpPr>
        <p:sp>
          <p:nvSpPr>
            <p:cNvPr id="17" name="Rectangle 16">
              <a:extLst>
                <a:ext uri="{FF2B5EF4-FFF2-40B4-BE49-F238E27FC236}">
                  <a16:creationId xmlns:a16="http://schemas.microsoft.com/office/drawing/2014/main" id="{F6F865CE-0786-4BD4-B73D-30A8AFD91357}"/>
                </a:ext>
              </a:extLst>
            </p:cNvPr>
            <p:cNvSpPr/>
            <p:nvPr/>
          </p:nvSpPr>
          <p:spPr>
            <a:xfrm>
              <a:off x="1883196" y="1847041"/>
              <a:ext cx="3519314" cy="37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1400" b="1">
                  <a:solidFill>
                    <a:srgbClr val="4F4F59"/>
                  </a:solidFill>
                  <a:latin typeface="Marianne Medium" panose="02000000000000000000" pitchFamily="50" charset="0"/>
                </a:rPr>
                <a:t>Objectifs de la cartographie</a:t>
              </a:r>
            </a:p>
          </p:txBody>
        </p:sp>
        <p:pic>
          <p:nvPicPr>
            <p:cNvPr id="18" name="Graphique 17" descr="Mégaphone1 contour">
              <a:extLst>
                <a:ext uri="{FF2B5EF4-FFF2-40B4-BE49-F238E27FC236}">
                  <a16:creationId xmlns:a16="http://schemas.microsoft.com/office/drawing/2014/main" id="{C68D0821-289D-44E4-94CB-4FD55F7410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7140" y="1843316"/>
              <a:ext cx="368299" cy="368299"/>
            </a:xfrm>
            <a:prstGeom prst="rect">
              <a:avLst/>
            </a:prstGeom>
          </p:spPr>
        </p:pic>
      </p:grpSp>
      <p:pic>
        <p:nvPicPr>
          <p:cNvPr id="10" name="Image 9">
            <a:extLst>
              <a:ext uri="{FF2B5EF4-FFF2-40B4-BE49-F238E27FC236}">
                <a16:creationId xmlns:a16="http://schemas.microsoft.com/office/drawing/2014/main" id="{78DA6AA8-E7D3-4338-85D5-60CB9FABB7F9}"/>
              </a:ext>
            </a:extLst>
          </p:cNvPr>
          <p:cNvPicPr>
            <a:picLocks noChangeAspect="1"/>
          </p:cNvPicPr>
          <p:nvPr/>
        </p:nvPicPr>
        <p:blipFill>
          <a:blip r:embed="rId4"/>
          <a:stretch>
            <a:fillRect/>
          </a:stretch>
        </p:blipFill>
        <p:spPr>
          <a:xfrm>
            <a:off x="6851338" y="1426937"/>
            <a:ext cx="4304294" cy="2456107"/>
          </a:xfrm>
          <a:prstGeom prst="rect">
            <a:avLst/>
          </a:prstGeom>
          <a:effectLst>
            <a:outerShdw blurRad="50800" dist="38100" dir="2700000" algn="tl" rotWithShape="0">
              <a:prstClr val="black">
                <a:alpha val="40000"/>
              </a:prstClr>
            </a:outerShdw>
          </a:effectLst>
        </p:spPr>
      </p:pic>
      <p:sp>
        <p:nvSpPr>
          <p:cNvPr id="20" name="Espace réservé du texte 8">
            <a:extLst>
              <a:ext uri="{FF2B5EF4-FFF2-40B4-BE49-F238E27FC236}">
                <a16:creationId xmlns:a16="http://schemas.microsoft.com/office/drawing/2014/main" id="{B1E627BC-2BB0-4F8C-95DE-44791034239B}"/>
              </a:ext>
            </a:extLst>
          </p:cNvPr>
          <p:cNvSpPr txBox="1">
            <a:spLocks/>
          </p:cNvSpPr>
          <p:nvPr/>
        </p:nvSpPr>
        <p:spPr>
          <a:xfrm>
            <a:off x="6301871" y="4365123"/>
            <a:ext cx="5403228" cy="202390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accent6">
                  <a:lumMod val="75000"/>
                </a:schemeClr>
              </a:buClr>
              <a:buFont typeface="Wingdings" panose="05000000000000000000" pitchFamily="2" charset="2"/>
              <a:buChar char="ü"/>
            </a:pPr>
            <a:r>
              <a:rPr lang="fr-FR" sz="1200">
                <a:latin typeface="Marianne" panose="02000000000000000000" pitchFamily="2" charset="0"/>
              </a:rPr>
              <a:t>La cartographie des lieux IPRO360° est la première fonctionnalité de la plateforme à être opérationnelle. </a:t>
            </a:r>
          </a:p>
          <a:p>
            <a:pPr algn="just">
              <a:lnSpc>
                <a:spcPct val="100000"/>
              </a:lnSpc>
              <a:buClr>
                <a:schemeClr val="accent6">
                  <a:lumMod val="75000"/>
                </a:schemeClr>
              </a:buClr>
              <a:buFont typeface="Wingdings" panose="05000000000000000000" pitchFamily="2" charset="2"/>
              <a:buChar char="ü"/>
            </a:pPr>
            <a:r>
              <a:rPr lang="fr-FR" sz="1200">
                <a:latin typeface="Marianne" panose="02000000000000000000" pitchFamily="2" charset="0"/>
              </a:rPr>
              <a:t>Les informations exposées ont été consolidées à partir des remontées des établissements pénitentiaires centralisées chaque trimestre par l’ATIGIP via les référents interrégionaux de l’insertion professionnelle (R2IP / DPIPPR). </a:t>
            </a:r>
          </a:p>
          <a:p>
            <a:pPr algn="just">
              <a:lnSpc>
                <a:spcPct val="100000"/>
              </a:lnSpc>
              <a:buClr>
                <a:schemeClr val="accent6">
                  <a:lumMod val="75000"/>
                </a:schemeClr>
              </a:buClr>
              <a:buFont typeface="Wingdings" panose="05000000000000000000" pitchFamily="2" charset="2"/>
              <a:buChar char="ü"/>
            </a:pPr>
            <a:r>
              <a:rPr lang="fr-FR" sz="1200">
                <a:latin typeface="Marianne" panose="02000000000000000000" pitchFamily="2" charset="0"/>
              </a:rPr>
              <a:t>L’accès au module de gestion des données a été ouvert aux référents interrégionaux de l’insertion professionnelle (R2IP).</a:t>
            </a:r>
          </a:p>
        </p:txBody>
      </p:sp>
      <p:sp>
        <p:nvSpPr>
          <p:cNvPr id="21" name="Rectangle 20">
            <a:extLst>
              <a:ext uri="{FF2B5EF4-FFF2-40B4-BE49-F238E27FC236}">
                <a16:creationId xmlns:a16="http://schemas.microsoft.com/office/drawing/2014/main" id="{B4E0C92E-F256-41EC-BA39-26590FA0D674}"/>
              </a:ext>
            </a:extLst>
          </p:cNvPr>
          <p:cNvSpPr/>
          <p:nvPr/>
        </p:nvSpPr>
        <p:spPr>
          <a:xfrm>
            <a:off x="6223009" y="4208015"/>
            <a:ext cx="5560952" cy="2181010"/>
          </a:xfrm>
          <a:prstGeom prst="rect">
            <a:avLst/>
          </a:prstGeom>
          <a:noFill/>
          <a:ln>
            <a:solidFill>
              <a:srgbClr val="7BA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e 21">
            <a:extLst>
              <a:ext uri="{FF2B5EF4-FFF2-40B4-BE49-F238E27FC236}">
                <a16:creationId xmlns:a16="http://schemas.microsoft.com/office/drawing/2014/main" id="{2C61A102-FCCB-4311-BC59-10DC5F37EB32}"/>
              </a:ext>
            </a:extLst>
          </p:cNvPr>
          <p:cNvGrpSpPr/>
          <p:nvPr/>
        </p:nvGrpSpPr>
        <p:grpSpPr>
          <a:xfrm>
            <a:off x="7243828" y="3996824"/>
            <a:ext cx="3519314" cy="381229"/>
            <a:chOff x="1883196" y="1843316"/>
            <a:chExt cx="3519314" cy="381229"/>
          </a:xfrm>
        </p:grpSpPr>
        <p:sp>
          <p:nvSpPr>
            <p:cNvPr id="23" name="Rectangle 22">
              <a:extLst>
                <a:ext uri="{FF2B5EF4-FFF2-40B4-BE49-F238E27FC236}">
                  <a16:creationId xmlns:a16="http://schemas.microsoft.com/office/drawing/2014/main" id="{C14823C6-102F-4C93-AB63-260F954C3D7D}"/>
                </a:ext>
              </a:extLst>
            </p:cNvPr>
            <p:cNvSpPr/>
            <p:nvPr/>
          </p:nvSpPr>
          <p:spPr>
            <a:xfrm>
              <a:off x="1883196" y="1847041"/>
              <a:ext cx="3519314" cy="37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1400" b="1">
                  <a:solidFill>
                    <a:srgbClr val="4F4F59"/>
                  </a:solidFill>
                  <a:latin typeface="Marianne Medium" panose="02000000000000000000" pitchFamily="50" charset="0"/>
                </a:rPr>
                <a:t>Contexte de la mise en service</a:t>
              </a:r>
            </a:p>
          </p:txBody>
        </p:sp>
        <p:pic>
          <p:nvPicPr>
            <p:cNvPr id="24" name="Graphique 23">
              <a:extLst>
                <a:ext uri="{FF2B5EF4-FFF2-40B4-BE49-F238E27FC236}">
                  <a16:creationId xmlns:a16="http://schemas.microsoft.com/office/drawing/2014/main" id="{86E71CE3-C6B8-4A7D-BD51-67A6D797401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021973" y="1843316"/>
              <a:ext cx="368299" cy="368299"/>
            </a:xfrm>
            <a:prstGeom prst="rect">
              <a:avLst/>
            </a:prstGeom>
          </p:spPr>
        </p:pic>
      </p:grpSp>
      <p:cxnSp>
        <p:nvCxnSpPr>
          <p:cNvPr id="26" name="Connecteur droit 25">
            <a:extLst>
              <a:ext uri="{FF2B5EF4-FFF2-40B4-BE49-F238E27FC236}">
                <a16:creationId xmlns:a16="http://schemas.microsoft.com/office/drawing/2014/main" id="{593B23DF-4ABE-44E1-B57C-0597EE8879AE}"/>
              </a:ext>
            </a:extLst>
          </p:cNvPr>
          <p:cNvCxnSpPr/>
          <p:nvPr/>
        </p:nvCxnSpPr>
        <p:spPr>
          <a:xfrm>
            <a:off x="335360" y="548680"/>
            <a:ext cx="1632181" cy="0"/>
          </a:xfrm>
          <a:prstGeom prst="line">
            <a:avLst/>
          </a:prstGeom>
          <a:noFill/>
          <a:ln w="19050" cap="flat" cmpd="sng" algn="ctr">
            <a:solidFill>
              <a:srgbClr val="F3B237"/>
            </a:solidFill>
            <a:prstDash val="solid"/>
          </a:ln>
          <a:effectLst/>
        </p:spPr>
      </p:cxnSp>
      <p:sp>
        <p:nvSpPr>
          <p:cNvPr id="27" name="Espace réservé du numéro de diapositive 1">
            <a:extLst>
              <a:ext uri="{FF2B5EF4-FFF2-40B4-BE49-F238E27FC236}">
                <a16:creationId xmlns:a16="http://schemas.microsoft.com/office/drawing/2014/main" id="{F528188B-4A18-4CD3-890A-3B6C6FBEB292}"/>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spTree>
    <p:extLst>
      <p:ext uri="{BB962C8B-B14F-4D97-AF65-F5344CB8AC3E}">
        <p14:creationId xmlns:p14="http://schemas.microsoft.com/office/powerpoint/2010/main" val="1536046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D539A9F4-5ADA-4AD1-9959-0E45CB7DA46F}"/>
              </a:ext>
            </a:extLst>
          </p:cNvPr>
          <p:cNvSpPr txBox="1">
            <a:spLocks/>
          </p:cNvSpPr>
          <p:nvPr/>
        </p:nvSpPr>
        <p:spPr bwMode="gray">
          <a:xfrm>
            <a:off x="537887" y="2930641"/>
            <a:ext cx="6684005" cy="996714"/>
          </a:xfrm>
          <a:prstGeom prst="rect">
            <a:avLst/>
          </a:prstGeom>
          <a:solidFill>
            <a:srgbClr val="4F4F59"/>
          </a:solidFill>
        </p:spPr>
        <p:txBody>
          <a:bodyPr vert="horz" lIns="0" tIns="0" rIns="0" bIns="0" rtlCol="0" anchor="ctr" anchorCtr="0">
            <a:noAutofit/>
          </a:bodyPr>
          <a:lstStyle>
            <a:lvl1pPr marL="0" indent="0" algn="l" defTabSz="914400" rtl="0" eaLnBrk="1" latinLnBrk="0" hangingPunct="1">
              <a:lnSpc>
                <a:spcPct val="90000"/>
              </a:lnSpc>
              <a:spcBef>
                <a:spcPts val="0"/>
              </a:spcBef>
              <a:spcAft>
                <a:spcPts val="0"/>
              </a:spcAft>
              <a:buFont typeface="Arial" pitchFamily="34" charset="0"/>
              <a:buNone/>
              <a:defRPr sz="4000" b="1" kern="1200" cap="all" baseline="0">
                <a:solidFill>
                  <a:srgbClr val="4C4F56"/>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lang="en-US" sz="2200" kern="1200" smtClean="0">
                <a:solidFill>
                  <a:srgbClr val="4C4F56"/>
                </a:solidFill>
                <a:effectLst/>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kumimoji="0" lang="fr-FR" sz="1800" b="1" i="0" u="none" strike="noStrike" kern="1200" cap="all" spc="300" normalizeH="0" baseline="0" noProof="0">
                <a:ln>
                  <a:noFill/>
                </a:ln>
                <a:solidFill>
                  <a:prstClr val="white"/>
                </a:solidFill>
                <a:effectLst/>
                <a:uLnTx/>
                <a:uFillTx/>
                <a:latin typeface="Marianne" panose="02000000000000000000" pitchFamily="2" charset="0"/>
                <a:ea typeface="+mn-ea"/>
                <a:cs typeface="+mn-cs"/>
              </a:rPr>
              <a:t>ANNEXE</a:t>
            </a:r>
          </a:p>
        </p:txBody>
      </p:sp>
      <p:sp>
        <p:nvSpPr>
          <p:cNvPr id="3" name="ZoneTexte 2">
            <a:extLst>
              <a:ext uri="{FF2B5EF4-FFF2-40B4-BE49-F238E27FC236}">
                <a16:creationId xmlns:a16="http://schemas.microsoft.com/office/drawing/2014/main" id="{E30DB995-BF0C-4D7D-BC01-F1D0D817984C}"/>
              </a:ext>
            </a:extLst>
          </p:cNvPr>
          <p:cNvSpPr txBox="1"/>
          <p:nvPr/>
        </p:nvSpPr>
        <p:spPr>
          <a:xfrm>
            <a:off x="537886" y="4220721"/>
            <a:ext cx="66840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300" normalizeH="0" baseline="0" noProof="0">
                <a:ln>
                  <a:noFill/>
                </a:ln>
                <a:solidFill>
                  <a:prstClr val="black"/>
                </a:solidFill>
                <a:effectLst/>
                <a:uLnTx/>
                <a:uFillTx/>
                <a:latin typeface="Marianne" panose="02000000000000000000" pitchFamily="2" charset="0"/>
                <a:ea typeface="+mn-ea"/>
                <a:cs typeface="+mn-cs"/>
              </a:rPr>
              <a:t>Compléments sur les référentiels ROME </a:t>
            </a:r>
            <a:r>
              <a:rPr lang="fr-FR" b="1" spc="300">
                <a:solidFill>
                  <a:prstClr val="black"/>
                </a:solidFill>
                <a:latin typeface="Marianne" panose="02000000000000000000" pitchFamily="2" charset="0"/>
              </a:rPr>
              <a:t>et NSF</a:t>
            </a:r>
            <a:endParaRPr kumimoji="0" lang="fr-FR" sz="1800" b="1" u="none" strike="noStrike" kern="1200" cap="none" spc="300" normalizeH="0" baseline="0" noProof="0">
              <a:ln>
                <a:noFill/>
              </a:ln>
              <a:solidFill>
                <a:prstClr val="black"/>
              </a:solidFill>
              <a:effectLst/>
              <a:uLnTx/>
              <a:uFillTx/>
              <a:latin typeface="Marianne" panose="02000000000000000000" pitchFamily="2" charset="0"/>
              <a:ea typeface="+mn-ea"/>
              <a:cs typeface="+mn-cs"/>
            </a:endParaRPr>
          </a:p>
        </p:txBody>
      </p:sp>
    </p:spTree>
    <p:extLst>
      <p:ext uri="{BB962C8B-B14F-4D97-AF65-F5344CB8AC3E}">
        <p14:creationId xmlns:p14="http://schemas.microsoft.com/office/powerpoint/2010/main" val="12452431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du référentiel ROME (1/3)</a:t>
            </a: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150" name="Rectangle : coins arrondis 149">
            <a:extLst>
              <a:ext uri="{FF2B5EF4-FFF2-40B4-BE49-F238E27FC236}">
                <a16:creationId xmlns:a16="http://schemas.microsoft.com/office/drawing/2014/main" id="{55C9D700-7232-436A-9589-D794E5020936}"/>
              </a:ext>
            </a:extLst>
          </p:cNvPr>
          <p:cNvSpPr/>
          <p:nvPr/>
        </p:nvSpPr>
        <p:spPr>
          <a:xfrm>
            <a:off x="1557962" y="1491526"/>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GRANDS DOMAINES</a:t>
            </a:r>
          </a:p>
        </p:txBody>
      </p:sp>
      <p:sp>
        <p:nvSpPr>
          <p:cNvPr id="151" name="Rectangle : coins arrondis 150">
            <a:extLst>
              <a:ext uri="{FF2B5EF4-FFF2-40B4-BE49-F238E27FC236}">
                <a16:creationId xmlns:a16="http://schemas.microsoft.com/office/drawing/2014/main" id="{168FB504-C32C-4799-955F-DAA3AF2237E4}"/>
              </a:ext>
            </a:extLst>
          </p:cNvPr>
          <p:cNvSpPr/>
          <p:nvPr/>
        </p:nvSpPr>
        <p:spPr>
          <a:xfrm>
            <a:off x="5243321" y="1491526"/>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DOMAINES PROFESSIONNELS</a:t>
            </a:r>
          </a:p>
        </p:txBody>
      </p:sp>
      <p:sp>
        <p:nvSpPr>
          <p:cNvPr id="152" name="Rectangle : coins arrondis 151">
            <a:extLst>
              <a:ext uri="{FF2B5EF4-FFF2-40B4-BE49-F238E27FC236}">
                <a16:creationId xmlns:a16="http://schemas.microsoft.com/office/drawing/2014/main" id="{BCD0D4D2-110E-4E00-8BCB-1D2D0700D061}"/>
              </a:ext>
            </a:extLst>
          </p:cNvPr>
          <p:cNvSpPr/>
          <p:nvPr/>
        </p:nvSpPr>
        <p:spPr>
          <a:xfrm>
            <a:off x="8409760" y="1491526"/>
            <a:ext cx="2743200"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SOUS-DOMAINES / </a:t>
            </a:r>
            <a:r>
              <a:rPr lang="fr-FR" sz="1000" b="1" i="1">
                <a:solidFill>
                  <a:srgbClr val="262626"/>
                </a:solidFill>
                <a:latin typeface="Marianne" panose="02000000000000000000" pitchFamily="50" charset="0"/>
              </a:rPr>
              <a:t>Appellations de métiers</a:t>
            </a:r>
            <a:endParaRPr lang="fr-FR" sz="1000" b="1">
              <a:solidFill>
                <a:srgbClr val="262626"/>
              </a:solidFill>
              <a:latin typeface="Marianne" panose="02000000000000000000" pitchFamily="50" charset="0"/>
            </a:endParaRPr>
          </a:p>
        </p:txBody>
      </p:sp>
      <p:sp>
        <p:nvSpPr>
          <p:cNvPr id="193" name="Rectangle 192">
            <a:extLst>
              <a:ext uri="{FF2B5EF4-FFF2-40B4-BE49-F238E27FC236}">
                <a16:creationId xmlns:a16="http://schemas.microsoft.com/office/drawing/2014/main" id="{5EBFAA13-AFCE-4F19-AE90-ACE857EB5E8E}"/>
              </a:ext>
            </a:extLst>
          </p:cNvPr>
          <p:cNvSpPr>
            <a:spLocks noChangeAspect="1"/>
          </p:cNvSpPr>
          <p:nvPr/>
        </p:nvSpPr>
        <p:spPr>
          <a:xfrm>
            <a:off x="5154968" y="2009874"/>
            <a:ext cx="2743200" cy="3566022"/>
          </a:xfrm>
          <a:prstGeom prst="rect">
            <a:avLst/>
          </a:prstGeom>
          <a:solidFill>
            <a:schemeClr val="accent4">
              <a:alpha val="42000"/>
            </a:scheme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Rectangle 193">
            <a:extLst>
              <a:ext uri="{FF2B5EF4-FFF2-40B4-BE49-F238E27FC236}">
                <a16:creationId xmlns:a16="http://schemas.microsoft.com/office/drawing/2014/main" id="{332B240E-64B2-4B08-8765-B07CEBEF84BE}"/>
              </a:ext>
            </a:extLst>
          </p:cNvPr>
          <p:cNvSpPr>
            <a:spLocks noChangeAspect="1"/>
          </p:cNvSpPr>
          <p:nvPr/>
        </p:nvSpPr>
        <p:spPr>
          <a:xfrm>
            <a:off x="1039042" y="2574639"/>
            <a:ext cx="3604334" cy="663187"/>
          </a:xfrm>
          <a:prstGeom prst="rect">
            <a:avLst/>
          </a:prstGeom>
          <a:solidFill>
            <a:schemeClr val="bg1">
              <a:alpha val="42000"/>
            </a:scheme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5" name="Groupe 194">
            <a:extLst>
              <a:ext uri="{FF2B5EF4-FFF2-40B4-BE49-F238E27FC236}">
                <a16:creationId xmlns:a16="http://schemas.microsoft.com/office/drawing/2014/main" id="{6ECC3A74-98D9-4356-9CD6-C7ED28D0A701}"/>
              </a:ext>
            </a:extLst>
          </p:cNvPr>
          <p:cNvGrpSpPr>
            <a:grpSpLocks noChangeAspect="1"/>
          </p:cNvGrpSpPr>
          <p:nvPr/>
        </p:nvGrpSpPr>
        <p:grpSpPr>
          <a:xfrm>
            <a:off x="1150752" y="1991655"/>
            <a:ext cx="3380914" cy="523220"/>
            <a:chOff x="507505" y="1479399"/>
            <a:chExt cx="2659298" cy="411545"/>
          </a:xfrm>
        </p:grpSpPr>
        <p:sp>
          <p:nvSpPr>
            <p:cNvPr id="196" name="Rectangle : coins arrondis 195">
              <a:extLst>
                <a:ext uri="{FF2B5EF4-FFF2-40B4-BE49-F238E27FC236}">
                  <a16:creationId xmlns:a16="http://schemas.microsoft.com/office/drawing/2014/main" id="{547AB525-FA1A-42D7-AA8D-140D230ADFCF}"/>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Agriculture et Pêche, Espaces naturels et Espaces verts, Soins aux animaux </a:t>
              </a:r>
            </a:p>
          </p:txBody>
        </p:sp>
        <p:sp>
          <p:nvSpPr>
            <p:cNvPr id="197" name="Ellipse 196">
              <a:extLst>
                <a:ext uri="{FF2B5EF4-FFF2-40B4-BE49-F238E27FC236}">
                  <a16:creationId xmlns:a16="http://schemas.microsoft.com/office/drawing/2014/main" id="{E167F7EB-B624-4287-8615-502CD0288620}"/>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A</a:t>
              </a:r>
            </a:p>
          </p:txBody>
        </p:sp>
      </p:grpSp>
      <p:grpSp>
        <p:nvGrpSpPr>
          <p:cNvPr id="198" name="Groupe 197">
            <a:extLst>
              <a:ext uri="{FF2B5EF4-FFF2-40B4-BE49-F238E27FC236}">
                <a16:creationId xmlns:a16="http://schemas.microsoft.com/office/drawing/2014/main" id="{DFE58B41-56DA-4322-AC3C-67CAEDF06F32}"/>
              </a:ext>
            </a:extLst>
          </p:cNvPr>
          <p:cNvGrpSpPr/>
          <p:nvPr/>
        </p:nvGrpSpPr>
        <p:grpSpPr>
          <a:xfrm>
            <a:off x="1150752" y="2650438"/>
            <a:ext cx="3380914" cy="523220"/>
            <a:chOff x="631792" y="2286553"/>
            <a:chExt cx="3380914" cy="523220"/>
          </a:xfrm>
        </p:grpSpPr>
        <p:sp>
          <p:nvSpPr>
            <p:cNvPr id="199" name="Rectangle : coins arrondis 198">
              <a:extLst>
                <a:ext uri="{FF2B5EF4-FFF2-40B4-BE49-F238E27FC236}">
                  <a16:creationId xmlns:a16="http://schemas.microsoft.com/office/drawing/2014/main" id="{BF3383E8-627C-41EA-9A3A-E6D1E7EE497B}"/>
                </a:ext>
              </a:extLst>
            </p:cNvPr>
            <p:cNvSpPr/>
            <p:nvPr/>
          </p:nvSpPr>
          <p:spPr>
            <a:xfrm>
              <a:off x="631792" y="2286553"/>
              <a:ext cx="3380914" cy="523220"/>
            </a:xfrm>
            <a:prstGeom prst="roundRect">
              <a:avLst>
                <a:gd name="adj" fmla="val 3922"/>
              </a:avLst>
            </a:prstGeom>
            <a:solidFill>
              <a:schemeClr val="accent4"/>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rgbClr val="262626"/>
                  </a:solidFill>
                  <a:latin typeface="Marianne" panose="02000000000000000000" pitchFamily="50" charset="0"/>
                </a:rPr>
                <a:t>Arts et Façonnage d’ouvrages d’art</a:t>
              </a:r>
            </a:p>
          </p:txBody>
        </p:sp>
        <p:sp>
          <p:nvSpPr>
            <p:cNvPr id="200" name="Ellipse 199">
              <a:extLst>
                <a:ext uri="{FF2B5EF4-FFF2-40B4-BE49-F238E27FC236}">
                  <a16:creationId xmlns:a16="http://schemas.microsoft.com/office/drawing/2014/main" id="{357DE753-9AEF-4509-A93B-D364AB198B68}"/>
                </a:ext>
              </a:extLst>
            </p:cNvPr>
            <p:cNvSpPr>
              <a:spLocks noChangeAspect="1"/>
            </p:cNvSpPr>
            <p:nvPr/>
          </p:nvSpPr>
          <p:spPr>
            <a:xfrm>
              <a:off x="820854" y="2378396"/>
              <a:ext cx="339533" cy="339533"/>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B</a:t>
              </a:r>
            </a:p>
          </p:txBody>
        </p:sp>
      </p:grpSp>
      <p:grpSp>
        <p:nvGrpSpPr>
          <p:cNvPr id="201" name="Groupe 200">
            <a:extLst>
              <a:ext uri="{FF2B5EF4-FFF2-40B4-BE49-F238E27FC236}">
                <a16:creationId xmlns:a16="http://schemas.microsoft.com/office/drawing/2014/main" id="{C3131CD9-5BA8-4A1B-B215-F83A8713AE45}"/>
              </a:ext>
            </a:extLst>
          </p:cNvPr>
          <p:cNvGrpSpPr>
            <a:grpSpLocks noChangeAspect="1"/>
          </p:cNvGrpSpPr>
          <p:nvPr/>
        </p:nvGrpSpPr>
        <p:grpSpPr>
          <a:xfrm>
            <a:off x="1150752" y="3309221"/>
            <a:ext cx="3380914" cy="523220"/>
            <a:chOff x="507505" y="1479399"/>
            <a:chExt cx="2659298" cy="411545"/>
          </a:xfrm>
        </p:grpSpPr>
        <p:sp>
          <p:nvSpPr>
            <p:cNvPr id="202" name="Rectangle : coins arrondis 201">
              <a:extLst>
                <a:ext uri="{FF2B5EF4-FFF2-40B4-BE49-F238E27FC236}">
                  <a16:creationId xmlns:a16="http://schemas.microsoft.com/office/drawing/2014/main" id="{11B40F42-DD85-4D1F-922F-18EA7478B213}"/>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Banque, Assurance, Immobilier</a:t>
              </a:r>
            </a:p>
          </p:txBody>
        </p:sp>
        <p:sp>
          <p:nvSpPr>
            <p:cNvPr id="203" name="Ellipse 202">
              <a:extLst>
                <a:ext uri="{FF2B5EF4-FFF2-40B4-BE49-F238E27FC236}">
                  <a16:creationId xmlns:a16="http://schemas.microsoft.com/office/drawing/2014/main" id="{26EA3155-4568-456E-8181-23D6B108BBF6}"/>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C</a:t>
              </a:r>
            </a:p>
          </p:txBody>
        </p:sp>
      </p:grpSp>
      <p:grpSp>
        <p:nvGrpSpPr>
          <p:cNvPr id="204" name="Groupe 203">
            <a:extLst>
              <a:ext uri="{FF2B5EF4-FFF2-40B4-BE49-F238E27FC236}">
                <a16:creationId xmlns:a16="http://schemas.microsoft.com/office/drawing/2014/main" id="{98EF3074-482C-40B8-9793-A6A3D35BF9F0}"/>
              </a:ext>
            </a:extLst>
          </p:cNvPr>
          <p:cNvGrpSpPr>
            <a:grpSpLocks noChangeAspect="1"/>
          </p:cNvGrpSpPr>
          <p:nvPr/>
        </p:nvGrpSpPr>
        <p:grpSpPr>
          <a:xfrm>
            <a:off x="1150752" y="3968004"/>
            <a:ext cx="3380914" cy="523220"/>
            <a:chOff x="507505" y="1479399"/>
            <a:chExt cx="2659298" cy="411545"/>
          </a:xfrm>
        </p:grpSpPr>
        <p:sp>
          <p:nvSpPr>
            <p:cNvPr id="205" name="Rectangle : coins arrondis 204">
              <a:extLst>
                <a:ext uri="{FF2B5EF4-FFF2-40B4-BE49-F238E27FC236}">
                  <a16:creationId xmlns:a16="http://schemas.microsoft.com/office/drawing/2014/main" id="{A158549D-41AA-40C4-9B61-732DD12447F5}"/>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Commerce, Vente et Grande distribution</a:t>
              </a:r>
            </a:p>
          </p:txBody>
        </p:sp>
        <p:sp>
          <p:nvSpPr>
            <p:cNvPr id="206" name="Ellipse 205">
              <a:extLst>
                <a:ext uri="{FF2B5EF4-FFF2-40B4-BE49-F238E27FC236}">
                  <a16:creationId xmlns:a16="http://schemas.microsoft.com/office/drawing/2014/main" id="{82D20DDA-BF4C-4F3D-865C-62943613E187}"/>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D</a:t>
              </a:r>
            </a:p>
          </p:txBody>
        </p:sp>
      </p:grpSp>
      <p:grpSp>
        <p:nvGrpSpPr>
          <p:cNvPr id="207" name="Groupe 206">
            <a:extLst>
              <a:ext uri="{FF2B5EF4-FFF2-40B4-BE49-F238E27FC236}">
                <a16:creationId xmlns:a16="http://schemas.microsoft.com/office/drawing/2014/main" id="{24AC047F-27A0-45EB-A6CD-577D81B95E44}"/>
              </a:ext>
            </a:extLst>
          </p:cNvPr>
          <p:cNvGrpSpPr>
            <a:grpSpLocks noChangeAspect="1"/>
          </p:cNvGrpSpPr>
          <p:nvPr/>
        </p:nvGrpSpPr>
        <p:grpSpPr>
          <a:xfrm>
            <a:off x="1150752" y="4626787"/>
            <a:ext cx="3380914" cy="523220"/>
            <a:chOff x="507505" y="1479399"/>
            <a:chExt cx="2659298" cy="411545"/>
          </a:xfrm>
        </p:grpSpPr>
        <p:sp>
          <p:nvSpPr>
            <p:cNvPr id="208" name="Rectangle : coins arrondis 207">
              <a:extLst>
                <a:ext uri="{FF2B5EF4-FFF2-40B4-BE49-F238E27FC236}">
                  <a16:creationId xmlns:a16="http://schemas.microsoft.com/office/drawing/2014/main" id="{68BE5011-4E03-4359-99F4-A0EB76E8E96B}"/>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Communication, Média et Multimédia</a:t>
              </a:r>
            </a:p>
          </p:txBody>
        </p:sp>
        <p:sp>
          <p:nvSpPr>
            <p:cNvPr id="209" name="Ellipse 208">
              <a:extLst>
                <a:ext uri="{FF2B5EF4-FFF2-40B4-BE49-F238E27FC236}">
                  <a16:creationId xmlns:a16="http://schemas.microsoft.com/office/drawing/2014/main" id="{D8D7F90F-7108-4C35-9AE6-BD965C947A20}"/>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E</a:t>
              </a:r>
            </a:p>
          </p:txBody>
        </p:sp>
      </p:grpSp>
      <p:grpSp>
        <p:nvGrpSpPr>
          <p:cNvPr id="210" name="Groupe 209">
            <a:extLst>
              <a:ext uri="{FF2B5EF4-FFF2-40B4-BE49-F238E27FC236}">
                <a16:creationId xmlns:a16="http://schemas.microsoft.com/office/drawing/2014/main" id="{5F34DEEB-C1C5-4894-B1CD-42331368FD64}"/>
              </a:ext>
            </a:extLst>
          </p:cNvPr>
          <p:cNvGrpSpPr>
            <a:grpSpLocks noChangeAspect="1"/>
          </p:cNvGrpSpPr>
          <p:nvPr/>
        </p:nvGrpSpPr>
        <p:grpSpPr>
          <a:xfrm>
            <a:off x="1150752" y="5285570"/>
            <a:ext cx="3380914" cy="523220"/>
            <a:chOff x="507505" y="1479399"/>
            <a:chExt cx="2659298" cy="411545"/>
          </a:xfrm>
        </p:grpSpPr>
        <p:sp>
          <p:nvSpPr>
            <p:cNvPr id="211" name="Rectangle : coins arrondis 210">
              <a:extLst>
                <a:ext uri="{FF2B5EF4-FFF2-40B4-BE49-F238E27FC236}">
                  <a16:creationId xmlns:a16="http://schemas.microsoft.com/office/drawing/2014/main" id="{5108E2D7-CF6E-466F-93AC-0D4BAFDEB827}"/>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Construction, Bâtiment et Travaux publics</a:t>
              </a:r>
            </a:p>
          </p:txBody>
        </p:sp>
        <p:sp>
          <p:nvSpPr>
            <p:cNvPr id="212" name="Ellipse 211">
              <a:extLst>
                <a:ext uri="{FF2B5EF4-FFF2-40B4-BE49-F238E27FC236}">
                  <a16:creationId xmlns:a16="http://schemas.microsoft.com/office/drawing/2014/main" id="{E5DDD549-A165-4421-A28B-D03DB8317F1E}"/>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F</a:t>
              </a:r>
            </a:p>
          </p:txBody>
        </p:sp>
      </p:grpSp>
      <p:grpSp>
        <p:nvGrpSpPr>
          <p:cNvPr id="213" name="Groupe 212">
            <a:extLst>
              <a:ext uri="{FF2B5EF4-FFF2-40B4-BE49-F238E27FC236}">
                <a16:creationId xmlns:a16="http://schemas.microsoft.com/office/drawing/2014/main" id="{C91C9691-4F3B-4DCA-B273-81AA9076A58C}"/>
              </a:ext>
            </a:extLst>
          </p:cNvPr>
          <p:cNvGrpSpPr>
            <a:grpSpLocks noChangeAspect="1"/>
          </p:cNvGrpSpPr>
          <p:nvPr/>
        </p:nvGrpSpPr>
        <p:grpSpPr>
          <a:xfrm>
            <a:off x="1150752" y="5944353"/>
            <a:ext cx="3380914" cy="523220"/>
            <a:chOff x="507505" y="1479399"/>
            <a:chExt cx="2659298" cy="411545"/>
          </a:xfrm>
        </p:grpSpPr>
        <p:sp>
          <p:nvSpPr>
            <p:cNvPr id="214" name="Rectangle : coins arrondis 213">
              <a:extLst>
                <a:ext uri="{FF2B5EF4-FFF2-40B4-BE49-F238E27FC236}">
                  <a16:creationId xmlns:a16="http://schemas.microsoft.com/office/drawing/2014/main" id="{2F3962C5-98B5-411F-8A86-20C8A33D248B}"/>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Hôtellerie-Restauration, Tourisme, Loisirs et Animation</a:t>
              </a:r>
            </a:p>
          </p:txBody>
        </p:sp>
        <p:sp>
          <p:nvSpPr>
            <p:cNvPr id="215" name="Ellipse 214">
              <a:extLst>
                <a:ext uri="{FF2B5EF4-FFF2-40B4-BE49-F238E27FC236}">
                  <a16:creationId xmlns:a16="http://schemas.microsoft.com/office/drawing/2014/main" id="{9A1CA1D5-5724-4CE8-8F62-555B82A89DC8}"/>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G</a:t>
              </a:r>
            </a:p>
          </p:txBody>
        </p:sp>
      </p:grpSp>
      <p:cxnSp>
        <p:nvCxnSpPr>
          <p:cNvPr id="216" name="Connecteur droit avec flèche 215">
            <a:extLst>
              <a:ext uri="{FF2B5EF4-FFF2-40B4-BE49-F238E27FC236}">
                <a16:creationId xmlns:a16="http://schemas.microsoft.com/office/drawing/2014/main" id="{4C36B16F-7ACE-4B5B-B71F-2A2CB51E8616}"/>
              </a:ext>
            </a:extLst>
          </p:cNvPr>
          <p:cNvCxnSpPr>
            <a:stCxn id="194" idx="3"/>
          </p:cNvCxnSpPr>
          <p:nvPr/>
        </p:nvCxnSpPr>
        <p:spPr>
          <a:xfrm flipV="1">
            <a:off x="4643376" y="2906232"/>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7" name="Rectangle : coins arrondis 216">
            <a:extLst>
              <a:ext uri="{FF2B5EF4-FFF2-40B4-BE49-F238E27FC236}">
                <a16:creationId xmlns:a16="http://schemas.microsoft.com/office/drawing/2014/main" id="{6C4E7CED-9C79-4A10-919C-391B59D0A4D3}"/>
              </a:ext>
            </a:extLst>
          </p:cNvPr>
          <p:cNvSpPr/>
          <p:nvPr/>
        </p:nvSpPr>
        <p:spPr>
          <a:xfrm>
            <a:off x="5243322" y="2135163"/>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Arts plastique</a:t>
            </a:r>
          </a:p>
        </p:txBody>
      </p:sp>
      <p:sp>
        <p:nvSpPr>
          <p:cNvPr id="218" name="Rectangle : coins arrondis 217">
            <a:extLst>
              <a:ext uri="{FF2B5EF4-FFF2-40B4-BE49-F238E27FC236}">
                <a16:creationId xmlns:a16="http://schemas.microsoft.com/office/drawing/2014/main" id="{75BB3D96-E76F-42F9-BE10-E5653B632C4A}"/>
              </a:ext>
            </a:extLst>
          </p:cNvPr>
          <p:cNvSpPr/>
          <p:nvPr/>
        </p:nvSpPr>
        <p:spPr>
          <a:xfrm>
            <a:off x="5243322" y="2566539"/>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Céramique</a:t>
            </a:r>
          </a:p>
        </p:txBody>
      </p:sp>
      <p:sp>
        <p:nvSpPr>
          <p:cNvPr id="219" name="Rectangle : coins arrondis 218">
            <a:extLst>
              <a:ext uri="{FF2B5EF4-FFF2-40B4-BE49-F238E27FC236}">
                <a16:creationId xmlns:a16="http://schemas.microsoft.com/office/drawing/2014/main" id="{FC5DE2D8-234A-44E3-B5BD-3342D1EC7FA9}"/>
              </a:ext>
            </a:extLst>
          </p:cNvPr>
          <p:cNvSpPr/>
          <p:nvPr/>
        </p:nvSpPr>
        <p:spPr>
          <a:xfrm>
            <a:off x="5243322" y="2997915"/>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Décoration</a:t>
            </a:r>
          </a:p>
        </p:txBody>
      </p:sp>
      <p:sp>
        <p:nvSpPr>
          <p:cNvPr id="220" name="Rectangle : coins arrondis 219">
            <a:extLst>
              <a:ext uri="{FF2B5EF4-FFF2-40B4-BE49-F238E27FC236}">
                <a16:creationId xmlns:a16="http://schemas.microsoft.com/office/drawing/2014/main" id="{86FFF568-4FF8-4FE9-9515-EB46E4A20870}"/>
              </a:ext>
            </a:extLst>
          </p:cNvPr>
          <p:cNvSpPr/>
          <p:nvPr/>
        </p:nvSpPr>
        <p:spPr>
          <a:xfrm>
            <a:off x="5243322" y="3429291"/>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Fibres et papier</a:t>
            </a:r>
          </a:p>
        </p:txBody>
      </p:sp>
      <p:sp>
        <p:nvSpPr>
          <p:cNvPr id="221" name="Rectangle : coins arrondis 220">
            <a:extLst>
              <a:ext uri="{FF2B5EF4-FFF2-40B4-BE49-F238E27FC236}">
                <a16:creationId xmlns:a16="http://schemas.microsoft.com/office/drawing/2014/main" id="{984950CB-0172-4BEB-A4D9-BADFA836D47A}"/>
              </a:ext>
            </a:extLst>
          </p:cNvPr>
          <p:cNvSpPr/>
          <p:nvPr/>
        </p:nvSpPr>
        <p:spPr>
          <a:xfrm>
            <a:off x="5243322" y="3860667"/>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Instruments de musique</a:t>
            </a:r>
          </a:p>
        </p:txBody>
      </p:sp>
      <p:sp>
        <p:nvSpPr>
          <p:cNvPr id="222" name="Rectangle : coins arrondis 221">
            <a:extLst>
              <a:ext uri="{FF2B5EF4-FFF2-40B4-BE49-F238E27FC236}">
                <a16:creationId xmlns:a16="http://schemas.microsoft.com/office/drawing/2014/main" id="{43589D10-C02B-4EF7-87AF-69FB6AF19C91}"/>
              </a:ext>
            </a:extLst>
          </p:cNvPr>
          <p:cNvSpPr/>
          <p:nvPr/>
        </p:nvSpPr>
        <p:spPr>
          <a:xfrm>
            <a:off x="5243322" y="4292043"/>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Métal, verre, bijouterie et horlogerie</a:t>
            </a:r>
          </a:p>
        </p:txBody>
      </p:sp>
      <p:sp>
        <p:nvSpPr>
          <p:cNvPr id="223" name="Rectangle : coins arrondis 222">
            <a:extLst>
              <a:ext uri="{FF2B5EF4-FFF2-40B4-BE49-F238E27FC236}">
                <a16:creationId xmlns:a16="http://schemas.microsoft.com/office/drawing/2014/main" id="{C6F6D811-6DA4-4FB5-9A92-CF3E30A69F48}"/>
              </a:ext>
            </a:extLst>
          </p:cNvPr>
          <p:cNvSpPr/>
          <p:nvPr/>
        </p:nvSpPr>
        <p:spPr>
          <a:xfrm>
            <a:off x="5243322" y="4723419"/>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Taxidermie</a:t>
            </a:r>
          </a:p>
        </p:txBody>
      </p:sp>
      <p:sp>
        <p:nvSpPr>
          <p:cNvPr id="224" name="Rectangle : coins arrondis 223">
            <a:extLst>
              <a:ext uri="{FF2B5EF4-FFF2-40B4-BE49-F238E27FC236}">
                <a16:creationId xmlns:a16="http://schemas.microsoft.com/office/drawing/2014/main" id="{82BCFBCD-590B-46C4-97B2-ED3F1ECFD193}"/>
              </a:ext>
            </a:extLst>
          </p:cNvPr>
          <p:cNvSpPr/>
          <p:nvPr/>
        </p:nvSpPr>
        <p:spPr>
          <a:xfrm>
            <a:off x="5243322" y="5154795"/>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Tissu et cuirs</a:t>
            </a:r>
          </a:p>
        </p:txBody>
      </p:sp>
      <p:sp>
        <p:nvSpPr>
          <p:cNvPr id="225" name="Rectangle 224">
            <a:extLst>
              <a:ext uri="{FF2B5EF4-FFF2-40B4-BE49-F238E27FC236}">
                <a16:creationId xmlns:a16="http://schemas.microsoft.com/office/drawing/2014/main" id="{9AE68004-A9B7-45DE-AFEC-F9F1BA6E9909}"/>
              </a:ext>
            </a:extLst>
          </p:cNvPr>
          <p:cNvSpPr>
            <a:spLocks noChangeAspect="1"/>
          </p:cNvSpPr>
          <p:nvPr/>
        </p:nvSpPr>
        <p:spPr>
          <a:xfrm>
            <a:off x="8409760" y="4685742"/>
            <a:ext cx="2743200" cy="1158565"/>
          </a:xfrm>
          <a:prstGeom prst="rect">
            <a:avLst/>
          </a:prstGeom>
          <a:solidFill>
            <a:schemeClr val="accent4">
              <a:alpha val="42000"/>
            </a:scheme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6" name="Connecteur droit avec flèche 225">
            <a:extLst>
              <a:ext uri="{FF2B5EF4-FFF2-40B4-BE49-F238E27FC236}">
                <a16:creationId xmlns:a16="http://schemas.microsoft.com/office/drawing/2014/main" id="{A020A3E3-8FB7-4010-8F49-E4F014DBC57C}"/>
              </a:ext>
            </a:extLst>
          </p:cNvPr>
          <p:cNvCxnSpPr/>
          <p:nvPr/>
        </p:nvCxnSpPr>
        <p:spPr>
          <a:xfrm flipV="1">
            <a:off x="7898168" y="5285494"/>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7" name="Rectangle : coins arrondis 226">
            <a:extLst>
              <a:ext uri="{FF2B5EF4-FFF2-40B4-BE49-F238E27FC236}">
                <a16:creationId xmlns:a16="http://schemas.microsoft.com/office/drawing/2014/main" id="{7FEBC46D-79E8-447A-9D83-9FECCD56AAB9}"/>
              </a:ext>
            </a:extLst>
          </p:cNvPr>
          <p:cNvSpPr/>
          <p:nvPr/>
        </p:nvSpPr>
        <p:spPr>
          <a:xfrm>
            <a:off x="8498114" y="4878751"/>
            <a:ext cx="2566492" cy="806690"/>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Réalisation de vêtements sur mesure ou en petite série </a:t>
            </a:r>
          </a:p>
          <a:p>
            <a:pPr algn="ctr">
              <a:spcBef>
                <a:spcPts val="400"/>
              </a:spcBef>
            </a:pPr>
            <a:r>
              <a:rPr lang="fr-FR" sz="900" i="1">
                <a:solidFill>
                  <a:schemeClr val="bg1"/>
                </a:solidFill>
                <a:latin typeface="Marianne" panose="02000000000000000000" pitchFamily="50" charset="0"/>
              </a:rPr>
              <a:t>Couturier / Couturière</a:t>
            </a:r>
          </a:p>
          <a:p>
            <a:pPr algn="ctr"/>
            <a:r>
              <a:rPr lang="fr-FR" sz="900" i="1">
                <a:solidFill>
                  <a:schemeClr val="bg1"/>
                </a:solidFill>
                <a:latin typeface="Marianne" panose="02000000000000000000" pitchFamily="50" charset="0"/>
              </a:rPr>
              <a:t>Ouvrier tailleur / Ouvrière tailleuse</a:t>
            </a:r>
          </a:p>
        </p:txBody>
      </p:sp>
      <p:pic>
        <p:nvPicPr>
          <p:cNvPr id="44" name="Image 43">
            <a:extLst>
              <a:ext uri="{FF2B5EF4-FFF2-40B4-BE49-F238E27FC236}">
                <a16:creationId xmlns:a16="http://schemas.microsoft.com/office/drawing/2014/main" id="{E2250D61-797A-4B06-A583-28D159615866}"/>
              </a:ext>
            </a:extLst>
          </p:cNvPr>
          <p:cNvPicPr>
            <a:picLocks noChangeAspect="1"/>
          </p:cNvPicPr>
          <p:nvPr/>
        </p:nvPicPr>
        <p:blipFill rotWithShape="1">
          <a:blip r:embed="rId3"/>
          <a:srcRect b="8504"/>
          <a:stretch/>
        </p:blipFill>
        <p:spPr>
          <a:xfrm>
            <a:off x="596417" y="1174839"/>
            <a:ext cx="3114000" cy="364038"/>
          </a:xfrm>
          <a:prstGeom prst="rect">
            <a:avLst/>
          </a:prstGeom>
        </p:spPr>
      </p:pic>
    </p:spTree>
    <p:extLst>
      <p:ext uri="{BB962C8B-B14F-4D97-AF65-F5344CB8AC3E}">
        <p14:creationId xmlns:p14="http://schemas.microsoft.com/office/powerpoint/2010/main" val="23550609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du référentiel ROME (2/3)</a:t>
            </a: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150" name="Rectangle : coins arrondis 149">
            <a:extLst>
              <a:ext uri="{FF2B5EF4-FFF2-40B4-BE49-F238E27FC236}">
                <a16:creationId xmlns:a16="http://schemas.microsoft.com/office/drawing/2014/main" id="{55C9D700-7232-436A-9589-D794E5020936}"/>
              </a:ext>
            </a:extLst>
          </p:cNvPr>
          <p:cNvSpPr/>
          <p:nvPr/>
        </p:nvSpPr>
        <p:spPr>
          <a:xfrm>
            <a:off x="1557962" y="1491526"/>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GRANDS DOMAINES</a:t>
            </a:r>
          </a:p>
        </p:txBody>
      </p:sp>
      <p:sp>
        <p:nvSpPr>
          <p:cNvPr id="151" name="Rectangle : coins arrondis 150">
            <a:extLst>
              <a:ext uri="{FF2B5EF4-FFF2-40B4-BE49-F238E27FC236}">
                <a16:creationId xmlns:a16="http://schemas.microsoft.com/office/drawing/2014/main" id="{168FB504-C32C-4799-955F-DAA3AF2237E4}"/>
              </a:ext>
            </a:extLst>
          </p:cNvPr>
          <p:cNvSpPr/>
          <p:nvPr/>
        </p:nvSpPr>
        <p:spPr>
          <a:xfrm>
            <a:off x="5243321" y="1491526"/>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DOMAINES PROFESSIONNELS</a:t>
            </a:r>
          </a:p>
        </p:txBody>
      </p:sp>
      <p:sp>
        <p:nvSpPr>
          <p:cNvPr id="152" name="Rectangle : coins arrondis 151">
            <a:extLst>
              <a:ext uri="{FF2B5EF4-FFF2-40B4-BE49-F238E27FC236}">
                <a16:creationId xmlns:a16="http://schemas.microsoft.com/office/drawing/2014/main" id="{BCD0D4D2-110E-4E00-8BCB-1D2D0700D061}"/>
              </a:ext>
            </a:extLst>
          </p:cNvPr>
          <p:cNvSpPr/>
          <p:nvPr/>
        </p:nvSpPr>
        <p:spPr>
          <a:xfrm>
            <a:off x="8409760" y="1491526"/>
            <a:ext cx="2743200"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SOUS-DOMAINES / </a:t>
            </a:r>
            <a:r>
              <a:rPr lang="fr-FR" sz="1000" b="1" i="1">
                <a:solidFill>
                  <a:srgbClr val="262626"/>
                </a:solidFill>
                <a:latin typeface="Marianne" panose="02000000000000000000" pitchFamily="50" charset="0"/>
              </a:rPr>
              <a:t>Appellations de métiers</a:t>
            </a:r>
            <a:endParaRPr lang="fr-FR" sz="1000" b="1">
              <a:solidFill>
                <a:srgbClr val="262626"/>
              </a:solidFill>
              <a:latin typeface="Marianne" panose="02000000000000000000" pitchFamily="50" charset="0"/>
            </a:endParaRPr>
          </a:p>
        </p:txBody>
      </p:sp>
      <p:sp>
        <p:nvSpPr>
          <p:cNvPr id="46" name="Rectangle : coins arrondis 45">
            <a:extLst>
              <a:ext uri="{FF2B5EF4-FFF2-40B4-BE49-F238E27FC236}">
                <a16:creationId xmlns:a16="http://schemas.microsoft.com/office/drawing/2014/main" id="{04546A5E-C9CD-4784-96C6-F59B4930DA2F}"/>
              </a:ext>
            </a:extLst>
          </p:cNvPr>
          <p:cNvSpPr/>
          <p:nvPr/>
        </p:nvSpPr>
        <p:spPr>
          <a:xfrm>
            <a:off x="1150752" y="1989923"/>
            <a:ext cx="3380914" cy="523220"/>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Industrie</a:t>
            </a:r>
          </a:p>
        </p:txBody>
      </p:sp>
      <p:sp>
        <p:nvSpPr>
          <p:cNvPr id="47" name="Ellipse 46">
            <a:extLst>
              <a:ext uri="{FF2B5EF4-FFF2-40B4-BE49-F238E27FC236}">
                <a16:creationId xmlns:a16="http://schemas.microsoft.com/office/drawing/2014/main" id="{BDC6C98F-E12E-4560-9068-4E22E6F89D1C}"/>
              </a:ext>
            </a:extLst>
          </p:cNvPr>
          <p:cNvSpPr>
            <a:spLocks noChangeAspect="1"/>
          </p:cNvSpPr>
          <p:nvPr/>
        </p:nvSpPr>
        <p:spPr>
          <a:xfrm>
            <a:off x="1339814" y="2081766"/>
            <a:ext cx="339533" cy="3395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A</a:t>
            </a:r>
          </a:p>
        </p:txBody>
      </p:sp>
      <p:sp>
        <p:nvSpPr>
          <p:cNvPr id="48" name="Rectangle 47">
            <a:extLst>
              <a:ext uri="{FF2B5EF4-FFF2-40B4-BE49-F238E27FC236}">
                <a16:creationId xmlns:a16="http://schemas.microsoft.com/office/drawing/2014/main" id="{C84BD489-D298-4AAA-AA28-C98360705F92}"/>
              </a:ext>
            </a:extLst>
          </p:cNvPr>
          <p:cNvSpPr>
            <a:spLocks noChangeAspect="1"/>
          </p:cNvSpPr>
          <p:nvPr/>
        </p:nvSpPr>
        <p:spPr>
          <a:xfrm>
            <a:off x="5154968" y="2978496"/>
            <a:ext cx="2743200" cy="3566022"/>
          </a:xfrm>
          <a:prstGeom prst="rect">
            <a:avLst/>
          </a:prstGeom>
          <a:solidFill>
            <a:srgbClr val="B8AED5">
              <a:alpha val="42000"/>
            </a:srgb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F2099E85-E872-4D22-BF8C-76C4B48863AD}"/>
              </a:ext>
            </a:extLst>
          </p:cNvPr>
          <p:cNvSpPr>
            <a:spLocks noChangeAspect="1"/>
          </p:cNvSpPr>
          <p:nvPr/>
        </p:nvSpPr>
        <p:spPr>
          <a:xfrm>
            <a:off x="1039042" y="5881331"/>
            <a:ext cx="3604334" cy="663187"/>
          </a:xfrm>
          <a:prstGeom prst="rect">
            <a:avLst/>
          </a:prstGeom>
          <a:solidFill>
            <a:schemeClr val="bg1">
              <a:alpha val="42000"/>
            </a:scheme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0" name="Groupe 49">
            <a:extLst>
              <a:ext uri="{FF2B5EF4-FFF2-40B4-BE49-F238E27FC236}">
                <a16:creationId xmlns:a16="http://schemas.microsoft.com/office/drawing/2014/main" id="{55136B66-E4F4-4868-9403-4BB8E29D756B}"/>
              </a:ext>
            </a:extLst>
          </p:cNvPr>
          <p:cNvGrpSpPr>
            <a:grpSpLocks noChangeAspect="1"/>
          </p:cNvGrpSpPr>
          <p:nvPr/>
        </p:nvGrpSpPr>
        <p:grpSpPr>
          <a:xfrm>
            <a:off x="1150752" y="1989923"/>
            <a:ext cx="3380914" cy="523220"/>
            <a:chOff x="507505" y="1479399"/>
            <a:chExt cx="2659298" cy="411545"/>
          </a:xfrm>
        </p:grpSpPr>
        <p:sp>
          <p:nvSpPr>
            <p:cNvPr id="51" name="Rectangle : coins arrondis 50">
              <a:extLst>
                <a:ext uri="{FF2B5EF4-FFF2-40B4-BE49-F238E27FC236}">
                  <a16:creationId xmlns:a16="http://schemas.microsoft.com/office/drawing/2014/main" id="{D7DA1C02-610E-4221-B3AF-CADF7D2858D7}"/>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Agriculture et Pêche, Espaces naturels et Espaces verts, Soins aux animaux </a:t>
              </a:r>
            </a:p>
          </p:txBody>
        </p:sp>
        <p:sp>
          <p:nvSpPr>
            <p:cNvPr id="52" name="Ellipse 51">
              <a:extLst>
                <a:ext uri="{FF2B5EF4-FFF2-40B4-BE49-F238E27FC236}">
                  <a16:creationId xmlns:a16="http://schemas.microsoft.com/office/drawing/2014/main" id="{DF2C49C1-72AA-4AAC-A3EF-4CD16A2949B1}"/>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A</a:t>
              </a:r>
            </a:p>
          </p:txBody>
        </p:sp>
      </p:grpSp>
      <p:grpSp>
        <p:nvGrpSpPr>
          <p:cNvPr id="53" name="Groupe 52">
            <a:extLst>
              <a:ext uri="{FF2B5EF4-FFF2-40B4-BE49-F238E27FC236}">
                <a16:creationId xmlns:a16="http://schemas.microsoft.com/office/drawing/2014/main" id="{7B0DB1BC-5AB2-4D59-9D42-AB09BA2A674B}"/>
              </a:ext>
            </a:extLst>
          </p:cNvPr>
          <p:cNvGrpSpPr/>
          <p:nvPr/>
        </p:nvGrpSpPr>
        <p:grpSpPr>
          <a:xfrm>
            <a:off x="1150752" y="2648706"/>
            <a:ext cx="3380914" cy="523220"/>
            <a:chOff x="631792" y="2286553"/>
            <a:chExt cx="3380914" cy="523220"/>
          </a:xfrm>
        </p:grpSpPr>
        <p:sp>
          <p:nvSpPr>
            <p:cNvPr id="54" name="Rectangle : coins arrondis 53">
              <a:extLst>
                <a:ext uri="{FF2B5EF4-FFF2-40B4-BE49-F238E27FC236}">
                  <a16:creationId xmlns:a16="http://schemas.microsoft.com/office/drawing/2014/main" id="{5F576D61-B284-45DD-99AD-460FEA3F9567}"/>
                </a:ext>
              </a:extLst>
            </p:cNvPr>
            <p:cNvSpPr/>
            <p:nvPr/>
          </p:nvSpPr>
          <p:spPr>
            <a:xfrm>
              <a:off x="631792" y="2286553"/>
              <a:ext cx="3380914" cy="523220"/>
            </a:xfrm>
            <a:prstGeom prst="roundRect">
              <a:avLst>
                <a:gd name="adj" fmla="val 3922"/>
              </a:avLst>
            </a:prstGeom>
            <a:solidFill>
              <a:srgbClr val="E7E6E6"/>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Arts et Façonnage d’ouvrages d’art</a:t>
              </a:r>
            </a:p>
          </p:txBody>
        </p:sp>
        <p:sp>
          <p:nvSpPr>
            <p:cNvPr id="55" name="Ellipse 54">
              <a:extLst>
                <a:ext uri="{FF2B5EF4-FFF2-40B4-BE49-F238E27FC236}">
                  <a16:creationId xmlns:a16="http://schemas.microsoft.com/office/drawing/2014/main" id="{199F4ECC-AC9A-4AF8-ABAE-B6A7C221DAB4}"/>
                </a:ext>
              </a:extLst>
            </p:cNvPr>
            <p:cNvSpPr>
              <a:spLocks noChangeAspect="1"/>
            </p:cNvSpPr>
            <p:nvPr/>
          </p:nvSpPr>
          <p:spPr>
            <a:xfrm>
              <a:off x="820854" y="2378396"/>
              <a:ext cx="339533" cy="3395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B</a:t>
              </a:r>
            </a:p>
          </p:txBody>
        </p:sp>
      </p:grpSp>
      <p:grpSp>
        <p:nvGrpSpPr>
          <p:cNvPr id="56" name="Groupe 55">
            <a:extLst>
              <a:ext uri="{FF2B5EF4-FFF2-40B4-BE49-F238E27FC236}">
                <a16:creationId xmlns:a16="http://schemas.microsoft.com/office/drawing/2014/main" id="{93096E8F-276A-4349-8030-AD60C0F2A4E4}"/>
              </a:ext>
            </a:extLst>
          </p:cNvPr>
          <p:cNvGrpSpPr>
            <a:grpSpLocks noChangeAspect="1"/>
          </p:cNvGrpSpPr>
          <p:nvPr/>
        </p:nvGrpSpPr>
        <p:grpSpPr>
          <a:xfrm>
            <a:off x="1150752" y="3307489"/>
            <a:ext cx="3380914" cy="523220"/>
            <a:chOff x="507505" y="1479399"/>
            <a:chExt cx="2659298" cy="411545"/>
          </a:xfrm>
        </p:grpSpPr>
        <p:sp>
          <p:nvSpPr>
            <p:cNvPr id="57" name="Rectangle : coins arrondis 56">
              <a:extLst>
                <a:ext uri="{FF2B5EF4-FFF2-40B4-BE49-F238E27FC236}">
                  <a16:creationId xmlns:a16="http://schemas.microsoft.com/office/drawing/2014/main" id="{1712E24E-5441-4B55-83EF-9803E7C3FA3C}"/>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Banque, Assurance, Immobilier</a:t>
              </a:r>
            </a:p>
          </p:txBody>
        </p:sp>
        <p:sp>
          <p:nvSpPr>
            <p:cNvPr id="58" name="Ellipse 57">
              <a:extLst>
                <a:ext uri="{FF2B5EF4-FFF2-40B4-BE49-F238E27FC236}">
                  <a16:creationId xmlns:a16="http://schemas.microsoft.com/office/drawing/2014/main" id="{3E7AB91C-2116-4FE3-882F-C9837A2DB6DF}"/>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C</a:t>
              </a:r>
            </a:p>
          </p:txBody>
        </p:sp>
      </p:grpSp>
      <p:grpSp>
        <p:nvGrpSpPr>
          <p:cNvPr id="59" name="Groupe 58">
            <a:extLst>
              <a:ext uri="{FF2B5EF4-FFF2-40B4-BE49-F238E27FC236}">
                <a16:creationId xmlns:a16="http://schemas.microsoft.com/office/drawing/2014/main" id="{D5FE4C97-D7F3-49C3-B436-EE8311867312}"/>
              </a:ext>
            </a:extLst>
          </p:cNvPr>
          <p:cNvGrpSpPr>
            <a:grpSpLocks noChangeAspect="1"/>
          </p:cNvGrpSpPr>
          <p:nvPr/>
        </p:nvGrpSpPr>
        <p:grpSpPr>
          <a:xfrm>
            <a:off x="1150752" y="3966272"/>
            <a:ext cx="3380914" cy="523220"/>
            <a:chOff x="507505" y="1479399"/>
            <a:chExt cx="2659298" cy="411545"/>
          </a:xfrm>
        </p:grpSpPr>
        <p:sp>
          <p:nvSpPr>
            <p:cNvPr id="60" name="Rectangle : coins arrondis 59">
              <a:extLst>
                <a:ext uri="{FF2B5EF4-FFF2-40B4-BE49-F238E27FC236}">
                  <a16:creationId xmlns:a16="http://schemas.microsoft.com/office/drawing/2014/main" id="{E5B0DD5C-35C9-46A7-B452-E6A7067900E5}"/>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Commerce, Vente et Grande distribution</a:t>
              </a:r>
            </a:p>
          </p:txBody>
        </p:sp>
        <p:sp>
          <p:nvSpPr>
            <p:cNvPr id="61" name="Ellipse 60">
              <a:extLst>
                <a:ext uri="{FF2B5EF4-FFF2-40B4-BE49-F238E27FC236}">
                  <a16:creationId xmlns:a16="http://schemas.microsoft.com/office/drawing/2014/main" id="{CB4F3E8D-B846-4C23-AF9C-7DD308156FB8}"/>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D</a:t>
              </a:r>
            </a:p>
          </p:txBody>
        </p:sp>
      </p:grpSp>
      <p:grpSp>
        <p:nvGrpSpPr>
          <p:cNvPr id="62" name="Groupe 61">
            <a:extLst>
              <a:ext uri="{FF2B5EF4-FFF2-40B4-BE49-F238E27FC236}">
                <a16:creationId xmlns:a16="http://schemas.microsoft.com/office/drawing/2014/main" id="{D4460F68-59C4-4BEE-BAF8-BE3476A0B59B}"/>
              </a:ext>
            </a:extLst>
          </p:cNvPr>
          <p:cNvGrpSpPr>
            <a:grpSpLocks noChangeAspect="1"/>
          </p:cNvGrpSpPr>
          <p:nvPr/>
        </p:nvGrpSpPr>
        <p:grpSpPr>
          <a:xfrm>
            <a:off x="1150752" y="4625055"/>
            <a:ext cx="3380914" cy="523220"/>
            <a:chOff x="507505" y="1479399"/>
            <a:chExt cx="2659298" cy="411545"/>
          </a:xfrm>
        </p:grpSpPr>
        <p:sp>
          <p:nvSpPr>
            <p:cNvPr id="63" name="Rectangle : coins arrondis 62">
              <a:extLst>
                <a:ext uri="{FF2B5EF4-FFF2-40B4-BE49-F238E27FC236}">
                  <a16:creationId xmlns:a16="http://schemas.microsoft.com/office/drawing/2014/main" id="{BD9CD634-A492-4C63-9B22-62CE776AA2DB}"/>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Communication, Média et Multimédia</a:t>
              </a:r>
            </a:p>
          </p:txBody>
        </p:sp>
        <p:sp>
          <p:nvSpPr>
            <p:cNvPr id="64" name="Ellipse 63">
              <a:extLst>
                <a:ext uri="{FF2B5EF4-FFF2-40B4-BE49-F238E27FC236}">
                  <a16:creationId xmlns:a16="http://schemas.microsoft.com/office/drawing/2014/main" id="{B947E5CD-FBD6-4C6B-A8BA-C00F23B5DCEA}"/>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E</a:t>
              </a:r>
            </a:p>
          </p:txBody>
        </p:sp>
      </p:grpSp>
      <p:grpSp>
        <p:nvGrpSpPr>
          <p:cNvPr id="65" name="Groupe 64">
            <a:extLst>
              <a:ext uri="{FF2B5EF4-FFF2-40B4-BE49-F238E27FC236}">
                <a16:creationId xmlns:a16="http://schemas.microsoft.com/office/drawing/2014/main" id="{1404796A-81DF-435A-872F-85BB669D610A}"/>
              </a:ext>
            </a:extLst>
          </p:cNvPr>
          <p:cNvGrpSpPr>
            <a:grpSpLocks noChangeAspect="1"/>
          </p:cNvGrpSpPr>
          <p:nvPr/>
        </p:nvGrpSpPr>
        <p:grpSpPr>
          <a:xfrm>
            <a:off x="1150752" y="5283838"/>
            <a:ext cx="3380914" cy="523220"/>
            <a:chOff x="507505" y="1479399"/>
            <a:chExt cx="2659298" cy="411545"/>
          </a:xfrm>
        </p:grpSpPr>
        <p:sp>
          <p:nvSpPr>
            <p:cNvPr id="66" name="Rectangle : coins arrondis 65">
              <a:extLst>
                <a:ext uri="{FF2B5EF4-FFF2-40B4-BE49-F238E27FC236}">
                  <a16:creationId xmlns:a16="http://schemas.microsoft.com/office/drawing/2014/main" id="{BDA1DF44-0807-45EF-8F55-CC007DB9EE98}"/>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Construction, Bâtiment et Travaux publics</a:t>
              </a:r>
            </a:p>
          </p:txBody>
        </p:sp>
        <p:sp>
          <p:nvSpPr>
            <p:cNvPr id="67" name="Ellipse 66">
              <a:extLst>
                <a:ext uri="{FF2B5EF4-FFF2-40B4-BE49-F238E27FC236}">
                  <a16:creationId xmlns:a16="http://schemas.microsoft.com/office/drawing/2014/main" id="{2BF6810D-F39C-445D-B37D-B75EDA62D8CA}"/>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F</a:t>
              </a:r>
            </a:p>
          </p:txBody>
        </p:sp>
      </p:grpSp>
      <p:grpSp>
        <p:nvGrpSpPr>
          <p:cNvPr id="68" name="Groupe 67">
            <a:extLst>
              <a:ext uri="{FF2B5EF4-FFF2-40B4-BE49-F238E27FC236}">
                <a16:creationId xmlns:a16="http://schemas.microsoft.com/office/drawing/2014/main" id="{C1DE8350-3D67-4525-AB8F-F076CD45BAB4}"/>
              </a:ext>
            </a:extLst>
          </p:cNvPr>
          <p:cNvGrpSpPr>
            <a:grpSpLocks noChangeAspect="1"/>
          </p:cNvGrpSpPr>
          <p:nvPr/>
        </p:nvGrpSpPr>
        <p:grpSpPr>
          <a:xfrm>
            <a:off x="1150752" y="5942621"/>
            <a:ext cx="3380914" cy="523220"/>
            <a:chOff x="507505" y="1479399"/>
            <a:chExt cx="2659298" cy="411545"/>
          </a:xfrm>
        </p:grpSpPr>
        <p:sp>
          <p:nvSpPr>
            <p:cNvPr id="69" name="Rectangle : coins arrondis 68">
              <a:extLst>
                <a:ext uri="{FF2B5EF4-FFF2-40B4-BE49-F238E27FC236}">
                  <a16:creationId xmlns:a16="http://schemas.microsoft.com/office/drawing/2014/main" id="{ABEAA9AF-6A89-4313-9B9C-7CD11D660A6C}"/>
                </a:ext>
              </a:extLst>
            </p:cNvPr>
            <p:cNvSpPr/>
            <p:nvPr/>
          </p:nvSpPr>
          <p:spPr>
            <a:xfrm>
              <a:off x="507505" y="1479399"/>
              <a:ext cx="2659298" cy="411545"/>
            </a:xfrm>
            <a:prstGeom prst="roundRect">
              <a:avLst>
                <a:gd name="adj" fmla="val 3922"/>
              </a:avLst>
            </a:prstGeom>
            <a:solidFill>
              <a:srgbClr val="B8AED5"/>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rgbClr val="262626"/>
                  </a:solidFill>
                  <a:latin typeface="Marianne" panose="02000000000000000000" pitchFamily="50" charset="0"/>
                </a:rPr>
                <a:t>Hôtellerie-Restauration, Tourisme, Loisirs et Animation</a:t>
              </a:r>
            </a:p>
          </p:txBody>
        </p:sp>
        <p:sp>
          <p:nvSpPr>
            <p:cNvPr id="70" name="Ellipse 69">
              <a:extLst>
                <a:ext uri="{FF2B5EF4-FFF2-40B4-BE49-F238E27FC236}">
                  <a16:creationId xmlns:a16="http://schemas.microsoft.com/office/drawing/2014/main" id="{1CE51ECB-5F5E-4ECD-B973-1F95F6F2B5D1}"/>
                </a:ext>
              </a:extLst>
            </p:cNvPr>
            <p:cNvSpPr>
              <a:spLocks noChangeAspect="1"/>
            </p:cNvSpPr>
            <p:nvPr/>
          </p:nvSpPr>
          <p:spPr>
            <a:xfrm>
              <a:off x="656214" y="1551639"/>
              <a:ext cx="267064" cy="267064"/>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G</a:t>
              </a:r>
            </a:p>
          </p:txBody>
        </p:sp>
      </p:grpSp>
      <p:cxnSp>
        <p:nvCxnSpPr>
          <p:cNvPr id="71" name="Connecteur droit avec flèche 70">
            <a:extLst>
              <a:ext uri="{FF2B5EF4-FFF2-40B4-BE49-F238E27FC236}">
                <a16:creationId xmlns:a16="http://schemas.microsoft.com/office/drawing/2014/main" id="{1C8FA947-6FDE-49FE-91C2-B5009E05348C}"/>
              </a:ext>
            </a:extLst>
          </p:cNvPr>
          <p:cNvCxnSpPr>
            <a:stCxn id="49" idx="3"/>
          </p:cNvCxnSpPr>
          <p:nvPr/>
        </p:nvCxnSpPr>
        <p:spPr>
          <a:xfrm flipV="1">
            <a:off x="4643376" y="6212924"/>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2" name="Rectangle : coins arrondis 71">
            <a:extLst>
              <a:ext uri="{FF2B5EF4-FFF2-40B4-BE49-F238E27FC236}">
                <a16:creationId xmlns:a16="http://schemas.microsoft.com/office/drawing/2014/main" id="{07915B44-36D4-4FD6-8968-E18018436CE5}"/>
              </a:ext>
            </a:extLst>
          </p:cNvPr>
          <p:cNvSpPr/>
          <p:nvPr/>
        </p:nvSpPr>
        <p:spPr>
          <a:xfrm>
            <a:off x="5243322" y="3103785"/>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Accueil et promotion touristique</a:t>
            </a:r>
          </a:p>
        </p:txBody>
      </p:sp>
      <p:sp>
        <p:nvSpPr>
          <p:cNvPr id="73" name="Rectangle : coins arrondis 72">
            <a:extLst>
              <a:ext uri="{FF2B5EF4-FFF2-40B4-BE49-F238E27FC236}">
                <a16:creationId xmlns:a16="http://schemas.microsoft.com/office/drawing/2014/main" id="{93A31077-3AA6-4F65-85C1-35D58CAAA244}"/>
              </a:ext>
            </a:extLst>
          </p:cNvPr>
          <p:cNvSpPr/>
          <p:nvPr/>
        </p:nvSpPr>
        <p:spPr>
          <a:xfrm>
            <a:off x="5243322" y="3535161"/>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Animation d’activités de loisirs</a:t>
            </a:r>
          </a:p>
        </p:txBody>
      </p:sp>
      <p:sp>
        <p:nvSpPr>
          <p:cNvPr id="74" name="Rectangle : coins arrondis 73">
            <a:extLst>
              <a:ext uri="{FF2B5EF4-FFF2-40B4-BE49-F238E27FC236}">
                <a16:creationId xmlns:a16="http://schemas.microsoft.com/office/drawing/2014/main" id="{BF44D554-4366-41D3-8843-4A8E2F9555B8}"/>
              </a:ext>
            </a:extLst>
          </p:cNvPr>
          <p:cNvSpPr/>
          <p:nvPr/>
        </p:nvSpPr>
        <p:spPr>
          <a:xfrm>
            <a:off x="5243322" y="3966537"/>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Conception, commercialisation et vente de produits touristiques</a:t>
            </a:r>
          </a:p>
        </p:txBody>
      </p:sp>
      <p:sp>
        <p:nvSpPr>
          <p:cNvPr id="75" name="Rectangle : coins arrondis 74">
            <a:extLst>
              <a:ext uri="{FF2B5EF4-FFF2-40B4-BE49-F238E27FC236}">
                <a16:creationId xmlns:a16="http://schemas.microsoft.com/office/drawing/2014/main" id="{5B971698-3007-462B-A1A0-C09F6A14A6C0}"/>
              </a:ext>
            </a:extLst>
          </p:cNvPr>
          <p:cNvSpPr/>
          <p:nvPr/>
        </p:nvSpPr>
        <p:spPr>
          <a:xfrm>
            <a:off x="5243322" y="4397913"/>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Gestion et direction</a:t>
            </a:r>
          </a:p>
        </p:txBody>
      </p:sp>
      <p:sp>
        <p:nvSpPr>
          <p:cNvPr id="76" name="Rectangle : coins arrondis 75">
            <a:extLst>
              <a:ext uri="{FF2B5EF4-FFF2-40B4-BE49-F238E27FC236}">
                <a16:creationId xmlns:a16="http://schemas.microsoft.com/office/drawing/2014/main" id="{471157E9-33D3-4838-87E5-55E61679DCF6}"/>
              </a:ext>
            </a:extLst>
          </p:cNvPr>
          <p:cNvSpPr/>
          <p:nvPr/>
        </p:nvSpPr>
        <p:spPr>
          <a:xfrm>
            <a:off x="5243322" y="4829289"/>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Personnelle d’étage en hôtellerie</a:t>
            </a:r>
          </a:p>
        </p:txBody>
      </p:sp>
      <p:sp>
        <p:nvSpPr>
          <p:cNvPr id="77" name="Rectangle : coins arrondis 76">
            <a:extLst>
              <a:ext uri="{FF2B5EF4-FFF2-40B4-BE49-F238E27FC236}">
                <a16:creationId xmlns:a16="http://schemas.microsoft.com/office/drawing/2014/main" id="{8BA343D0-41E0-4B7A-89D8-016B3074FCBB}"/>
              </a:ext>
            </a:extLst>
          </p:cNvPr>
          <p:cNvSpPr/>
          <p:nvPr/>
        </p:nvSpPr>
        <p:spPr>
          <a:xfrm>
            <a:off x="5243322" y="5260665"/>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Production culinaire</a:t>
            </a:r>
          </a:p>
        </p:txBody>
      </p:sp>
      <p:sp>
        <p:nvSpPr>
          <p:cNvPr id="78" name="Rectangle : coins arrondis 77">
            <a:extLst>
              <a:ext uri="{FF2B5EF4-FFF2-40B4-BE49-F238E27FC236}">
                <a16:creationId xmlns:a16="http://schemas.microsoft.com/office/drawing/2014/main" id="{3971819A-23A6-4E7E-BF6B-6B20083715EE}"/>
              </a:ext>
            </a:extLst>
          </p:cNvPr>
          <p:cNvSpPr/>
          <p:nvPr/>
        </p:nvSpPr>
        <p:spPr>
          <a:xfrm>
            <a:off x="5243322" y="5692041"/>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Accueil en hôtellerie</a:t>
            </a:r>
          </a:p>
        </p:txBody>
      </p:sp>
      <p:sp>
        <p:nvSpPr>
          <p:cNvPr id="79" name="Rectangle : coins arrondis 78">
            <a:extLst>
              <a:ext uri="{FF2B5EF4-FFF2-40B4-BE49-F238E27FC236}">
                <a16:creationId xmlns:a16="http://schemas.microsoft.com/office/drawing/2014/main" id="{8B6F0113-D903-4160-8EED-BBD6764DEF92}"/>
              </a:ext>
            </a:extLst>
          </p:cNvPr>
          <p:cNvSpPr/>
          <p:nvPr/>
        </p:nvSpPr>
        <p:spPr>
          <a:xfrm>
            <a:off x="5243322" y="6123417"/>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Service</a:t>
            </a:r>
          </a:p>
        </p:txBody>
      </p:sp>
      <p:sp>
        <p:nvSpPr>
          <p:cNvPr id="80" name="Rectangle 79">
            <a:extLst>
              <a:ext uri="{FF2B5EF4-FFF2-40B4-BE49-F238E27FC236}">
                <a16:creationId xmlns:a16="http://schemas.microsoft.com/office/drawing/2014/main" id="{07867BE2-8167-4B02-9169-700C738D78E5}"/>
              </a:ext>
            </a:extLst>
          </p:cNvPr>
          <p:cNvSpPr>
            <a:spLocks noChangeAspect="1"/>
          </p:cNvSpPr>
          <p:nvPr/>
        </p:nvSpPr>
        <p:spPr>
          <a:xfrm>
            <a:off x="8409760" y="4829289"/>
            <a:ext cx="2743200" cy="1158565"/>
          </a:xfrm>
          <a:prstGeom prst="rect">
            <a:avLst/>
          </a:prstGeom>
          <a:solidFill>
            <a:srgbClr val="B8AED5">
              <a:alpha val="42000"/>
            </a:srgb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5" name="Connecteur droit avec flèche 84">
            <a:extLst>
              <a:ext uri="{FF2B5EF4-FFF2-40B4-BE49-F238E27FC236}">
                <a16:creationId xmlns:a16="http://schemas.microsoft.com/office/drawing/2014/main" id="{5CC39A2B-19BB-4D38-871C-BE5A18C0920E}"/>
              </a:ext>
            </a:extLst>
          </p:cNvPr>
          <p:cNvCxnSpPr/>
          <p:nvPr/>
        </p:nvCxnSpPr>
        <p:spPr>
          <a:xfrm flipV="1">
            <a:off x="7898168" y="5429041"/>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Rectangle : coins arrondis 85">
            <a:extLst>
              <a:ext uri="{FF2B5EF4-FFF2-40B4-BE49-F238E27FC236}">
                <a16:creationId xmlns:a16="http://schemas.microsoft.com/office/drawing/2014/main" id="{A94E8B73-8CBE-4170-879B-7E1380B7AC82}"/>
              </a:ext>
            </a:extLst>
          </p:cNvPr>
          <p:cNvSpPr/>
          <p:nvPr/>
        </p:nvSpPr>
        <p:spPr>
          <a:xfrm>
            <a:off x="8498114" y="5022298"/>
            <a:ext cx="2566492" cy="806690"/>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Personnel de cuisine</a:t>
            </a:r>
          </a:p>
          <a:p>
            <a:pPr algn="ctr">
              <a:spcBef>
                <a:spcPts val="400"/>
              </a:spcBef>
            </a:pPr>
            <a:r>
              <a:rPr lang="fr-FR" sz="900" i="1">
                <a:solidFill>
                  <a:schemeClr val="bg1"/>
                </a:solidFill>
                <a:latin typeface="Marianne" panose="02000000000000000000" pitchFamily="50" charset="0"/>
              </a:rPr>
              <a:t>Cuisinier / Cuisinière de collectivité</a:t>
            </a:r>
          </a:p>
          <a:p>
            <a:pPr algn="ctr"/>
            <a:r>
              <a:rPr lang="fr-FR" sz="900" i="1">
                <a:solidFill>
                  <a:schemeClr val="bg1"/>
                </a:solidFill>
                <a:latin typeface="Marianne" panose="02000000000000000000" pitchFamily="50" charset="0"/>
              </a:rPr>
              <a:t>Pâtissier / Pâtissière de restaurant</a:t>
            </a:r>
          </a:p>
        </p:txBody>
      </p:sp>
      <p:pic>
        <p:nvPicPr>
          <p:cNvPr id="81" name="Image 80">
            <a:extLst>
              <a:ext uri="{FF2B5EF4-FFF2-40B4-BE49-F238E27FC236}">
                <a16:creationId xmlns:a16="http://schemas.microsoft.com/office/drawing/2014/main" id="{17A9E95F-6A12-4E5C-BE87-7E84536FAA46}"/>
              </a:ext>
            </a:extLst>
          </p:cNvPr>
          <p:cNvPicPr>
            <a:picLocks noChangeAspect="1"/>
          </p:cNvPicPr>
          <p:nvPr/>
        </p:nvPicPr>
        <p:blipFill rotWithShape="1">
          <a:blip r:embed="rId3"/>
          <a:srcRect b="8504"/>
          <a:stretch/>
        </p:blipFill>
        <p:spPr>
          <a:xfrm>
            <a:off x="596417" y="1174839"/>
            <a:ext cx="3114000" cy="364038"/>
          </a:xfrm>
          <a:prstGeom prst="rect">
            <a:avLst/>
          </a:prstGeom>
        </p:spPr>
      </p:pic>
    </p:spTree>
    <p:extLst>
      <p:ext uri="{BB962C8B-B14F-4D97-AF65-F5344CB8AC3E}">
        <p14:creationId xmlns:p14="http://schemas.microsoft.com/office/powerpoint/2010/main" val="1158583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60" y="629885"/>
            <a:ext cx="1158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du référentiel ROME (3/3)</a:t>
            </a: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sp>
        <p:nvSpPr>
          <p:cNvPr id="127" name="Rectangle : coins arrondis 126">
            <a:extLst>
              <a:ext uri="{FF2B5EF4-FFF2-40B4-BE49-F238E27FC236}">
                <a16:creationId xmlns:a16="http://schemas.microsoft.com/office/drawing/2014/main" id="{BB31625D-BA69-412F-890D-66B244289E06}"/>
              </a:ext>
            </a:extLst>
          </p:cNvPr>
          <p:cNvSpPr/>
          <p:nvPr/>
        </p:nvSpPr>
        <p:spPr>
          <a:xfrm>
            <a:off x="1557962" y="1491526"/>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GRANDS DOMAINES</a:t>
            </a:r>
          </a:p>
        </p:txBody>
      </p:sp>
      <p:sp>
        <p:nvSpPr>
          <p:cNvPr id="128" name="Rectangle : coins arrondis 127">
            <a:extLst>
              <a:ext uri="{FF2B5EF4-FFF2-40B4-BE49-F238E27FC236}">
                <a16:creationId xmlns:a16="http://schemas.microsoft.com/office/drawing/2014/main" id="{0F8500A2-5346-4453-87D5-B09A14BF3452}"/>
              </a:ext>
            </a:extLst>
          </p:cNvPr>
          <p:cNvSpPr/>
          <p:nvPr/>
        </p:nvSpPr>
        <p:spPr>
          <a:xfrm>
            <a:off x="5243321" y="1491526"/>
            <a:ext cx="2566492"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DOMAINES PROFESSIONNELS</a:t>
            </a:r>
          </a:p>
        </p:txBody>
      </p:sp>
      <p:sp>
        <p:nvSpPr>
          <p:cNvPr id="129" name="Rectangle : coins arrondis 128">
            <a:extLst>
              <a:ext uri="{FF2B5EF4-FFF2-40B4-BE49-F238E27FC236}">
                <a16:creationId xmlns:a16="http://schemas.microsoft.com/office/drawing/2014/main" id="{8D57B8F2-D3F7-4EB4-A932-9735C2BE32AC}"/>
              </a:ext>
            </a:extLst>
          </p:cNvPr>
          <p:cNvSpPr/>
          <p:nvPr/>
        </p:nvSpPr>
        <p:spPr>
          <a:xfrm>
            <a:off x="8409760" y="1491526"/>
            <a:ext cx="2743200" cy="295813"/>
          </a:xfrm>
          <a:prstGeom prst="roundRect">
            <a:avLst>
              <a:gd name="adj" fmla="val 392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262626"/>
                </a:solidFill>
                <a:latin typeface="Marianne" panose="02000000000000000000" pitchFamily="50" charset="0"/>
              </a:rPr>
              <a:t>SOUS-DOMAINES / </a:t>
            </a:r>
            <a:r>
              <a:rPr lang="fr-FR" sz="1000" b="1" i="1">
                <a:solidFill>
                  <a:srgbClr val="262626"/>
                </a:solidFill>
                <a:latin typeface="Marianne" panose="02000000000000000000" pitchFamily="50" charset="0"/>
              </a:rPr>
              <a:t>Appellations de métiers</a:t>
            </a:r>
            <a:endParaRPr lang="fr-FR" sz="1000" b="1">
              <a:solidFill>
                <a:srgbClr val="262626"/>
              </a:solidFill>
              <a:latin typeface="Marianne" panose="02000000000000000000" pitchFamily="50" charset="0"/>
            </a:endParaRPr>
          </a:p>
        </p:txBody>
      </p:sp>
      <p:sp>
        <p:nvSpPr>
          <p:cNvPr id="91" name="Rectangle 90">
            <a:extLst>
              <a:ext uri="{FF2B5EF4-FFF2-40B4-BE49-F238E27FC236}">
                <a16:creationId xmlns:a16="http://schemas.microsoft.com/office/drawing/2014/main" id="{E2DDD95E-E9DA-4443-8389-0ADE73E8D99F}"/>
              </a:ext>
            </a:extLst>
          </p:cNvPr>
          <p:cNvSpPr>
            <a:spLocks noChangeAspect="1"/>
          </p:cNvSpPr>
          <p:nvPr/>
        </p:nvSpPr>
        <p:spPr>
          <a:xfrm>
            <a:off x="1039042" y="3894086"/>
            <a:ext cx="3604334" cy="663187"/>
          </a:xfrm>
          <a:prstGeom prst="rect">
            <a:avLst/>
          </a:prstGeom>
          <a:solidFill>
            <a:schemeClr val="bg1">
              <a:alpha val="42000"/>
            </a:scheme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AD36DF1A-377D-4C0C-91E5-48219AD521E9}"/>
              </a:ext>
            </a:extLst>
          </p:cNvPr>
          <p:cNvSpPr>
            <a:spLocks noChangeAspect="1"/>
          </p:cNvSpPr>
          <p:nvPr/>
        </p:nvSpPr>
        <p:spPr>
          <a:xfrm>
            <a:off x="5154968" y="1719745"/>
            <a:ext cx="2743200" cy="5098224"/>
          </a:xfrm>
          <a:prstGeom prst="rect">
            <a:avLst/>
          </a:prstGeom>
          <a:solidFill>
            <a:srgbClr val="83A47D">
              <a:alpha val="42000"/>
            </a:srgb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 coins arrondis 92">
            <a:extLst>
              <a:ext uri="{FF2B5EF4-FFF2-40B4-BE49-F238E27FC236}">
                <a16:creationId xmlns:a16="http://schemas.microsoft.com/office/drawing/2014/main" id="{99A9C4A3-8411-4A7D-8107-9695A4938224}"/>
              </a:ext>
            </a:extLst>
          </p:cNvPr>
          <p:cNvSpPr/>
          <p:nvPr/>
        </p:nvSpPr>
        <p:spPr>
          <a:xfrm>
            <a:off x="1150752" y="1989923"/>
            <a:ext cx="3380914" cy="523220"/>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Industrie</a:t>
            </a:r>
          </a:p>
        </p:txBody>
      </p:sp>
      <p:sp>
        <p:nvSpPr>
          <p:cNvPr id="94" name="Ellipse 93">
            <a:extLst>
              <a:ext uri="{FF2B5EF4-FFF2-40B4-BE49-F238E27FC236}">
                <a16:creationId xmlns:a16="http://schemas.microsoft.com/office/drawing/2014/main" id="{B28CE1DC-2514-46D4-A1C9-DD14E5F27C5D}"/>
              </a:ext>
            </a:extLst>
          </p:cNvPr>
          <p:cNvSpPr>
            <a:spLocks noChangeAspect="1"/>
          </p:cNvSpPr>
          <p:nvPr/>
        </p:nvSpPr>
        <p:spPr>
          <a:xfrm>
            <a:off x="1339814" y="2081766"/>
            <a:ext cx="339533" cy="3395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H</a:t>
            </a:r>
          </a:p>
        </p:txBody>
      </p:sp>
      <p:sp>
        <p:nvSpPr>
          <p:cNvPr id="95" name="Rectangle : coins arrondis 94">
            <a:extLst>
              <a:ext uri="{FF2B5EF4-FFF2-40B4-BE49-F238E27FC236}">
                <a16:creationId xmlns:a16="http://schemas.microsoft.com/office/drawing/2014/main" id="{13EA9A8C-17B4-448C-B969-16D948DC1284}"/>
              </a:ext>
            </a:extLst>
          </p:cNvPr>
          <p:cNvSpPr/>
          <p:nvPr/>
        </p:nvSpPr>
        <p:spPr>
          <a:xfrm>
            <a:off x="1150752" y="2648706"/>
            <a:ext cx="3380914" cy="523220"/>
          </a:xfrm>
          <a:prstGeom prst="roundRect">
            <a:avLst>
              <a:gd name="adj" fmla="val 3922"/>
            </a:avLst>
          </a:prstGeom>
          <a:solidFill>
            <a:srgbClr val="E7E6E6"/>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Installation et Maintenance</a:t>
            </a:r>
          </a:p>
        </p:txBody>
      </p:sp>
      <p:sp>
        <p:nvSpPr>
          <p:cNvPr id="96" name="Ellipse 95">
            <a:extLst>
              <a:ext uri="{FF2B5EF4-FFF2-40B4-BE49-F238E27FC236}">
                <a16:creationId xmlns:a16="http://schemas.microsoft.com/office/drawing/2014/main" id="{35CC54BB-8355-43B9-87A3-9567E3E4344E}"/>
              </a:ext>
            </a:extLst>
          </p:cNvPr>
          <p:cNvSpPr>
            <a:spLocks noChangeAspect="1"/>
          </p:cNvSpPr>
          <p:nvPr/>
        </p:nvSpPr>
        <p:spPr>
          <a:xfrm>
            <a:off x="1339814" y="2740549"/>
            <a:ext cx="339533" cy="3395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I</a:t>
            </a:r>
          </a:p>
        </p:txBody>
      </p:sp>
      <p:sp>
        <p:nvSpPr>
          <p:cNvPr id="97" name="Rectangle : coins arrondis 96">
            <a:extLst>
              <a:ext uri="{FF2B5EF4-FFF2-40B4-BE49-F238E27FC236}">
                <a16:creationId xmlns:a16="http://schemas.microsoft.com/office/drawing/2014/main" id="{A3DA9C6F-8BD6-4A5C-87D9-B8A254BB78AF}"/>
              </a:ext>
            </a:extLst>
          </p:cNvPr>
          <p:cNvSpPr/>
          <p:nvPr/>
        </p:nvSpPr>
        <p:spPr>
          <a:xfrm>
            <a:off x="1150752" y="3307489"/>
            <a:ext cx="3380914" cy="523220"/>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Santé</a:t>
            </a:r>
          </a:p>
        </p:txBody>
      </p:sp>
      <p:sp>
        <p:nvSpPr>
          <p:cNvPr id="98" name="Ellipse 97">
            <a:extLst>
              <a:ext uri="{FF2B5EF4-FFF2-40B4-BE49-F238E27FC236}">
                <a16:creationId xmlns:a16="http://schemas.microsoft.com/office/drawing/2014/main" id="{DF64BADB-DF7D-4569-86C2-0ABA1C3493D1}"/>
              </a:ext>
            </a:extLst>
          </p:cNvPr>
          <p:cNvSpPr>
            <a:spLocks noChangeAspect="1"/>
          </p:cNvSpPr>
          <p:nvPr/>
        </p:nvSpPr>
        <p:spPr>
          <a:xfrm>
            <a:off x="1339814" y="3399332"/>
            <a:ext cx="339533" cy="3395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J</a:t>
            </a:r>
          </a:p>
        </p:txBody>
      </p:sp>
      <p:sp>
        <p:nvSpPr>
          <p:cNvPr id="99" name="Rectangle : coins arrondis 98">
            <a:extLst>
              <a:ext uri="{FF2B5EF4-FFF2-40B4-BE49-F238E27FC236}">
                <a16:creationId xmlns:a16="http://schemas.microsoft.com/office/drawing/2014/main" id="{2A5F9B46-32A0-4C63-87CF-ACCFCD12AB21}"/>
              </a:ext>
            </a:extLst>
          </p:cNvPr>
          <p:cNvSpPr/>
          <p:nvPr/>
        </p:nvSpPr>
        <p:spPr>
          <a:xfrm>
            <a:off x="1150752" y="3966272"/>
            <a:ext cx="3380914" cy="523220"/>
          </a:xfrm>
          <a:prstGeom prst="roundRect">
            <a:avLst>
              <a:gd name="adj" fmla="val 3922"/>
            </a:avLst>
          </a:prstGeom>
          <a:solidFill>
            <a:srgbClr val="83A47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rgbClr val="262626"/>
                </a:solidFill>
                <a:latin typeface="Marianne" panose="02000000000000000000" pitchFamily="50" charset="0"/>
              </a:rPr>
              <a:t>Service à la personne et à la collectivité</a:t>
            </a:r>
          </a:p>
        </p:txBody>
      </p:sp>
      <p:sp>
        <p:nvSpPr>
          <p:cNvPr id="100" name="Ellipse 99">
            <a:extLst>
              <a:ext uri="{FF2B5EF4-FFF2-40B4-BE49-F238E27FC236}">
                <a16:creationId xmlns:a16="http://schemas.microsoft.com/office/drawing/2014/main" id="{5DEB9FC1-2394-414F-B739-85FF8D19CA6A}"/>
              </a:ext>
            </a:extLst>
          </p:cNvPr>
          <p:cNvSpPr>
            <a:spLocks noChangeAspect="1"/>
          </p:cNvSpPr>
          <p:nvPr/>
        </p:nvSpPr>
        <p:spPr>
          <a:xfrm>
            <a:off x="1339814" y="4058115"/>
            <a:ext cx="339533" cy="339533"/>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K</a:t>
            </a:r>
          </a:p>
        </p:txBody>
      </p:sp>
      <p:sp>
        <p:nvSpPr>
          <p:cNvPr id="101" name="Rectangle : coins arrondis 100">
            <a:extLst>
              <a:ext uri="{FF2B5EF4-FFF2-40B4-BE49-F238E27FC236}">
                <a16:creationId xmlns:a16="http://schemas.microsoft.com/office/drawing/2014/main" id="{AA2536F8-ED0D-4661-8F93-A589F8AE1DAE}"/>
              </a:ext>
            </a:extLst>
          </p:cNvPr>
          <p:cNvSpPr/>
          <p:nvPr/>
        </p:nvSpPr>
        <p:spPr>
          <a:xfrm>
            <a:off x="1150752" y="4625055"/>
            <a:ext cx="3380914" cy="523220"/>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Spectacle</a:t>
            </a:r>
          </a:p>
        </p:txBody>
      </p:sp>
      <p:sp>
        <p:nvSpPr>
          <p:cNvPr id="112" name="Ellipse 111">
            <a:extLst>
              <a:ext uri="{FF2B5EF4-FFF2-40B4-BE49-F238E27FC236}">
                <a16:creationId xmlns:a16="http://schemas.microsoft.com/office/drawing/2014/main" id="{F2E2F841-41D7-4FCD-85C0-FFD88CA6F2CF}"/>
              </a:ext>
            </a:extLst>
          </p:cNvPr>
          <p:cNvSpPr>
            <a:spLocks noChangeAspect="1"/>
          </p:cNvSpPr>
          <p:nvPr/>
        </p:nvSpPr>
        <p:spPr>
          <a:xfrm>
            <a:off x="1339814" y="4716898"/>
            <a:ext cx="339533" cy="3395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L</a:t>
            </a:r>
          </a:p>
        </p:txBody>
      </p:sp>
      <p:sp>
        <p:nvSpPr>
          <p:cNvPr id="115" name="Rectangle : coins arrondis 114">
            <a:extLst>
              <a:ext uri="{FF2B5EF4-FFF2-40B4-BE49-F238E27FC236}">
                <a16:creationId xmlns:a16="http://schemas.microsoft.com/office/drawing/2014/main" id="{8B636433-487C-449C-88FC-33829E01B342}"/>
              </a:ext>
            </a:extLst>
          </p:cNvPr>
          <p:cNvSpPr/>
          <p:nvPr/>
        </p:nvSpPr>
        <p:spPr>
          <a:xfrm>
            <a:off x="1150752" y="5283838"/>
            <a:ext cx="3380914" cy="523220"/>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Support à l’entreprise</a:t>
            </a:r>
          </a:p>
        </p:txBody>
      </p:sp>
      <p:sp>
        <p:nvSpPr>
          <p:cNvPr id="116" name="Ellipse 115">
            <a:extLst>
              <a:ext uri="{FF2B5EF4-FFF2-40B4-BE49-F238E27FC236}">
                <a16:creationId xmlns:a16="http://schemas.microsoft.com/office/drawing/2014/main" id="{49D904FC-A1E2-4EAD-9078-6BDF553501E5}"/>
              </a:ext>
            </a:extLst>
          </p:cNvPr>
          <p:cNvSpPr>
            <a:spLocks noChangeAspect="1"/>
          </p:cNvSpPr>
          <p:nvPr/>
        </p:nvSpPr>
        <p:spPr>
          <a:xfrm>
            <a:off x="1339814" y="5375681"/>
            <a:ext cx="339533" cy="33953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M</a:t>
            </a:r>
          </a:p>
        </p:txBody>
      </p:sp>
      <p:cxnSp>
        <p:nvCxnSpPr>
          <p:cNvPr id="117" name="Connecteur droit avec flèche 116">
            <a:extLst>
              <a:ext uri="{FF2B5EF4-FFF2-40B4-BE49-F238E27FC236}">
                <a16:creationId xmlns:a16="http://schemas.microsoft.com/office/drawing/2014/main" id="{67348B3B-1F67-4CCB-86AC-922A15507A1E}"/>
              </a:ext>
            </a:extLst>
          </p:cNvPr>
          <p:cNvCxnSpPr>
            <a:cxnSpLocks/>
          </p:cNvCxnSpPr>
          <p:nvPr/>
        </p:nvCxnSpPr>
        <p:spPr>
          <a:xfrm flipV="1">
            <a:off x="4643376" y="4222360"/>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1298B5C6-DD7A-4AFF-8E7E-37097DFE4942}"/>
              </a:ext>
            </a:extLst>
          </p:cNvPr>
          <p:cNvSpPr>
            <a:spLocks noChangeAspect="1"/>
          </p:cNvSpPr>
          <p:nvPr/>
        </p:nvSpPr>
        <p:spPr>
          <a:xfrm>
            <a:off x="8409760" y="4687858"/>
            <a:ext cx="2743200" cy="1158565"/>
          </a:xfrm>
          <a:prstGeom prst="rect">
            <a:avLst/>
          </a:prstGeom>
          <a:solidFill>
            <a:srgbClr val="83A47D">
              <a:alpha val="42000"/>
            </a:srgb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 coins arrondis 118">
            <a:extLst>
              <a:ext uri="{FF2B5EF4-FFF2-40B4-BE49-F238E27FC236}">
                <a16:creationId xmlns:a16="http://schemas.microsoft.com/office/drawing/2014/main" id="{99C2010F-601C-4062-B857-EF359654BE63}"/>
              </a:ext>
            </a:extLst>
          </p:cNvPr>
          <p:cNvSpPr/>
          <p:nvPr/>
        </p:nvSpPr>
        <p:spPr>
          <a:xfrm>
            <a:off x="8498114" y="4880867"/>
            <a:ext cx="2566492" cy="806690"/>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Nettoyage de locaux</a:t>
            </a:r>
          </a:p>
          <a:p>
            <a:pPr algn="ctr">
              <a:spcBef>
                <a:spcPts val="400"/>
              </a:spcBef>
            </a:pPr>
            <a:r>
              <a:rPr lang="fr-FR" sz="900" i="1">
                <a:solidFill>
                  <a:schemeClr val="bg1"/>
                </a:solidFill>
                <a:latin typeface="Marianne" panose="02000000000000000000" pitchFamily="50" charset="0"/>
              </a:rPr>
              <a:t>Nettoyeur / Nettoyeuse de locaux</a:t>
            </a:r>
          </a:p>
          <a:p>
            <a:pPr algn="ctr">
              <a:spcBef>
                <a:spcPts val="400"/>
              </a:spcBef>
            </a:pPr>
            <a:r>
              <a:rPr lang="fr-FR" sz="900" i="1">
                <a:solidFill>
                  <a:schemeClr val="bg1"/>
                </a:solidFill>
                <a:latin typeface="Marianne" panose="02000000000000000000" pitchFamily="50" charset="0"/>
              </a:rPr>
              <a:t>Agent / Agente d'entretien de bureaux</a:t>
            </a:r>
          </a:p>
        </p:txBody>
      </p:sp>
      <p:grpSp>
        <p:nvGrpSpPr>
          <p:cNvPr id="120" name="Groupe 119">
            <a:extLst>
              <a:ext uri="{FF2B5EF4-FFF2-40B4-BE49-F238E27FC236}">
                <a16:creationId xmlns:a16="http://schemas.microsoft.com/office/drawing/2014/main" id="{0ECF72F5-3516-4EF2-9237-B8F2E63CEBC4}"/>
              </a:ext>
            </a:extLst>
          </p:cNvPr>
          <p:cNvGrpSpPr>
            <a:grpSpLocks noChangeAspect="1"/>
          </p:cNvGrpSpPr>
          <p:nvPr/>
        </p:nvGrpSpPr>
        <p:grpSpPr>
          <a:xfrm>
            <a:off x="1150752" y="5942621"/>
            <a:ext cx="3380914" cy="523220"/>
            <a:chOff x="507505" y="1479399"/>
            <a:chExt cx="2659298" cy="411545"/>
          </a:xfrm>
        </p:grpSpPr>
        <p:sp>
          <p:nvSpPr>
            <p:cNvPr id="121" name="Rectangle : coins arrondis 120">
              <a:extLst>
                <a:ext uri="{FF2B5EF4-FFF2-40B4-BE49-F238E27FC236}">
                  <a16:creationId xmlns:a16="http://schemas.microsoft.com/office/drawing/2014/main" id="{7EC28FB5-33A4-442D-9AB7-54CD61541698}"/>
                </a:ext>
              </a:extLst>
            </p:cNvPr>
            <p:cNvSpPr/>
            <p:nvPr/>
          </p:nvSpPr>
          <p:spPr>
            <a:xfrm>
              <a:off x="507505" y="1479399"/>
              <a:ext cx="2659298" cy="411545"/>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50000"/>
                      <a:lumOff val="50000"/>
                    </a:schemeClr>
                  </a:solidFill>
                  <a:latin typeface="Marianne" panose="02000000000000000000" pitchFamily="50" charset="0"/>
                </a:rPr>
                <a:t>Transport et Logistique</a:t>
              </a:r>
            </a:p>
          </p:txBody>
        </p:sp>
        <p:sp>
          <p:nvSpPr>
            <p:cNvPr id="122" name="Ellipse 121">
              <a:extLst>
                <a:ext uri="{FF2B5EF4-FFF2-40B4-BE49-F238E27FC236}">
                  <a16:creationId xmlns:a16="http://schemas.microsoft.com/office/drawing/2014/main" id="{2C0BB197-EC2E-485F-8239-97C7727A8612}"/>
                </a:ext>
              </a:extLst>
            </p:cNvPr>
            <p:cNvSpPr>
              <a:spLocks noChangeAspect="1"/>
            </p:cNvSpPr>
            <p:nvPr/>
          </p:nvSpPr>
          <p:spPr>
            <a:xfrm>
              <a:off x="656214" y="1551639"/>
              <a:ext cx="267064" cy="26706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Marianne" panose="02000000000000000000" pitchFamily="50" charset="0"/>
                </a:rPr>
                <a:t>N</a:t>
              </a:r>
            </a:p>
          </p:txBody>
        </p:sp>
      </p:grpSp>
      <p:grpSp>
        <p:nvGrpSpPr>
          <p:cNvPr id="124" name="Groupe 123">
            <a:extLst>
              <a:ext uri="{FF2B5EF4-FFF2-40B4-BE49-F238E27FC236}">
                <a16:creationId xmlns:a16="http://schemas.microsoft.com/office/drawing/2014/main" id="{B9BD05F6-B01E-42D3-918B-F91CA745E6B5}"/>
              </a:ext>
            </a:extLst>
          </p:cNvPr>
          <p:cNvGrpSpPr/>
          <p:nvPr/>
        </p:nvGrpSpPr>
        <p:grpSpPr>
          <a:xfrm>
            <a:off x="5243322" y="1769770"/>
            <a:ext cx="2566492" cy="4998175"/>
            <a:chOff x="5243321" y="1670667"/>
            <a:chExt cx="2566492" cy="4998175"/>
          </a:xfrm>
        </p:grpSpPr>
        <p:grpSp>
          <p:nvGrpSpPr>
            <p:cNvPr id="125" name="Groupe 124">
              <a:extLst>
                <a:ext uri="{FF2B5EF4-FFF2-40B4-BE49-F238E27FC236}">
                  <a16:creationId xmlns:a16="http://schemas.microsoft.com/office/drawing/2014/main" id="{54CC0F5A-4488-41F3-A9C4-9045C80C0133}"/>
                </a:ext>
              </a:extLst>
            </p:cNvPr>
            <p:cNvGrpSpPr/>
            <p:nvPr/>
          </p:nvGrpSpPr>
          <p:grpSpPr>
            <a:xfrm>
              <a:off x="5243321" y="1670667"/>
              <a:ext cx="2566492" cy="4662292"/>
              <a:chOff x="5243321" y="1670667"/>
              <a:chExt cx="2566492" cy="4662292"/>
            </a:xfrm>
          </p:grpSpPr>
          <p:sp>
            <p:nvSpPr>
              <p:cNvPr id="150" name="Rectangle : coins arrondis 149">
                <a:extLst>
                  <a:ext uri="{FF2B5EF4-FFF2-40B4-BE49-F238E27FC236}">
                    <a16:creationId xmlns:a16="http://schemas.microsoft.com/office/drawing/2014/main" id="{74BA788B-018B-4E96-876F-53AED891F2CC}"/>
                  </a:ext>
                </a:extLst>
              </p:cNvPr>
              <p:cNvSpPr/>
              <p:nvPr/>
            </p:nvSpPr>
            <p:spPr>
              <a:xfrm>
                <a:off x="5243321" y="1670667"/>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Accompagnement de la personne</a:t>
                </a:r>
              </a:p>
            </p:txBody>
          </p:sp>
          <p:sp>
            <p:nvSpPr>
              <p:cNvPr id="151" name="Rectangle : coins arrondis 150">
                <a:extLst>
                  <a:ext uri="{FF2B5EF4-FFF2-40B4-BE49-F238E27FC236}">
                    <a16:creationId xmlns:a16="http://schemas.microsoft.com/office/drawing/2014/main" id="{B7E3FE24-8479-45BF-A530-D3E1E58BB964}"/>
                  </a:ext>
                </a:extLst>
              </p:cNvPr>
              <p:cNvSpPr/>
              <p:nvPr/>
            </p:nvSpPr>
            <p:spPr>
              <a:xfrm>
                <a:off x="5243321" y="2006550"/>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Action sociale, socio-éducative et socio-culturelle</a:t>
                </a:r>
              </a:p>
            </p:txBody>
          </p:sp>
          <p:sp>
            <p:nvSpPr>
              <p:cNvPr id="152" name="Rectangle : coins arrondis 151">
                <a:extLst>
                  <a:ext uri="{FF2B5EF4-FFF2-40B4-BE49-F238E27FC236}">
                    <a16:creationId xmlns:a16="http://schemas.microsoft.com/office/drawing/2014/main" id="{893B09F4-9AAD-4A12-AB1F-A13A794FB785}"/>
                  </a:ext>
                </a:extLst>
              </p:cNvPr>
              <p:cNvSpPr/>
              <p:nvPr/>
            </p:nvSpPr>
            <p:spPr>
              <a:xfrm>
                <a:off x="5243321" y="2342433"/>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Aide à la vie quotidienne</a:t>
                </a:r>
              </a:p>
            </p:txBody>
          </p:sp>
          <p:sp>
            <p:nvSpPr>
              <p:cNvPr id="153" name="Rectangle : coins arrondis 152">
                <a:extLst>
                  <a:ext uri="{FF2B5EF4-FFF2-40B4-BE49-F238E27FC236}">
                    <a16:creationId xmlns:a16="http://schemas.microsoft.com/office/drawing/2014/main" id="{3E70BA14-6868-4E74-A594-C6BB6EA51B47}"/>
                  </a:ext>
                </a:extLst>
              </p:cNvPr>
              <p:cNvSpPr/>
              <p:nvPr/>
            </p:nvSpPr>
            <p:spPr>
              <a:xfrm>
                <a:off x="5243321" y="2678316"/>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Conception et mise en œuvre des politiques publiques</a:t>
                </a:r>
              </a:p>
            </p:txBody>
          </p:sp>
          <p:sp>
            <p:nvSpPr>
              <p:cNvPr id="154" name="Rectangle : coins arrondis 153">
                <a:extLst>
                  <a:ext uri="{FF2B5EF4-FFF2-40B4-BE49-F238E27FC236}">
                    <a16:creationId xmlns:a16="http://schemas.microsoft.com/office/drawing/2014/main" id="{AE2144DF-3D44-4775-8302-1278B19DBBDE}"/>
                  </a:ext>
                </a:extLst>
              </p:cNvPr>
              <p:cNvSpPr/>
              <p:nvPr/>
            </p:nvSpPr>
            <p:spPr>
              <a:xfrm>
                <a:off x="5243321" y="3014199"/>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Contrôle public</a:t>
                </a:r>
              </a:p>
            </p:txBody>
          </p:sp>
          <p:sp>
            <p:nvSpPr>
              <p:cNvPr id="155" name="Rectangle : coins arrondis 154">
                <a:extLst>
                  <a:ext uri="{FF2B5EF4-FFF2-40B4-BE49-F238E27FC236}">
                    <a16:creationId xmlns:a16="http://schemas.microsoft.com/office/drawing/2014/main" id="{8716F571-314B-45B0-94A8-DD01265AD6F9}"/>
                  </a:ext>
                </a:extLst>
              </p:cNvPr>
              <p:cNvSpPr/>
              <p:nvPr/>
            </p:nvSpPr>
            <p:spPr>
              <a:xfrm>
                <a:off x="5243321" y="3350082"/>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Culture et gestion documentaire</a:t>
                </a:r>
              </a:p>
            </p:txBody>
          </p:sp>
          <p:sp>
            <p:nvSpPr>
              <p:cNvPr id="156" name="Rectangle : coins arrondis 155">
                <a:extLst>
                  <a:ext uri="{FF2B5EF4-FFF2-40B4-BE49-F238E27FC236}">
                    <a16:creationId xmlns:a16="http://schemas.microsoft.com/office/drawing/2014/main" id="{14499119-5BB0-4868-BAA5-4E9BD9A1C0B8}"/>
                  </a:ext>
                </a:extLst>
              </p:cNvPr>
              <p:cNvSpPr/>
              <p:nvPr/>
            </p:nvSpPr>
            <p:spPr>
              <a:xfrm>
                <a:off x="5243321" y="3685965"/>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Défense, sécurité publique et secours</a:t>
                </a:r>
              </a:p>
            </p:txBody>
          </p:sp>
          <p:sp>
            <p:nvSpPr>
              <p:cNvPr id="157" name="Rectangle : coins arrondis 156">
                <a:extLst>
                  <a:ext uri="{FF2B5EF4-FFF2-40B4-BE49-F238E27FC236}">
                    <a16:creationId xmlns:a16="http://schemas.microsoft.com/office/drawing/2014/main" id="{CDBA2E14-59F9-48A8-B1B5-CCFEBCA24910}"/>
                  </a:ext>
                </a:extLst>
              </p:cNvPr>
              <p:cNvSpPr/>
              <p:nvPr/>
            </p:nvSpPr>
            <p:spPr>
              <a:xfrm>
                <a:off x="5243321" y="4021848"/>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Développement territorial et emploi</a:t>
                </a:r>
              </a:p>
            </p:txBody>
          </p:sp>
          <p:sp>
            <p:nvSpPr>
              <p:cNvPr id="158" name="Rectangle : coins arrondis 157">
                <a:extLst>
                  <a:ext uri="{FF2B5EF4-FFF2-40B4-BE49-F238E27FC236}">
                    <a16:creationId xmlns:a16="http://schemas.microsoft.com/office/drawing/2014/main" id="{316EE12F-A6AA-4984-B669-B241B02C5AA4}"/>
                  </a:ext>
                </a:extLst>
              </p:cNvPr>
              <p:cNvSpPr/>
              <p:nvPr/>
            </p:nvSpPr>
            <p:spPr>
              <a:xfrm>
                <a:off x="5243321" y="4357731"/>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Droit</a:t>
                </a:r>
              </a:p>
            </p:txBody>
          </p:sp>
          <p:sp>
            <p:nvSpPr>
              <p:cNvPr id="159" name="Rectangle : coins arrondis 158">
                <a:extLst>
                  <a:ext uri="{FF2B5EF4-FFF2-40B4-BE49-F238E27FC236}">
                    <a16:creationId xmlns:a16="http://schemas.microsoft.com/office/drawing/2014/main" id="{D7DF32F4-44EE-4F1A-927D-F7A543A8DBF7}"/>
                  </a:ext>
                </a:extLst>
              </p:cNvPr>
              <p:cNvSpPr/>
              <p:nvPr/>
            </p:nvSpPr>
            <p:spPr>
              <a:xfrm>
                <a:off x="5243321" y="4693614"/>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Formation initiale et continue</a:t>
                </a:r>
              </a:p>
            </p:txBody>
          </p:sp>
          <p:sp>
            <p:nvSpPr>
              <p:cNvPr id="160" name="Rectangle : coins arrondis 159">
                <a:extLst>
                  <a:ext uri="{FF2B5EF4-FFF2-40B4-BE49-F238E27FC236}">
                    <a16:creationId xmlns:a16="http://schemas.microsoft.com/office/drawing/2014/main" id="{7C58C234-2E5F-44FC-B2FD-91F7D61598D8}"/>
                  </a:ext>
                </a:extLst>
              </p:cNvPr>
              <p:cNvSpPr/>
              <p:nvPr/>
            </p:nvSpPr>
            <p:spPr>
              <a:xfrm>
                <a:off x="5243321" y="5029497"/>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Nettoyage et propreté industriel</a:t>
                </a:r>
              </a:p>
            </p:txBody>
          </p:sp>
          <p:sp>
            <p:nvSpPr>
              <p:cNvPr id="161" name="Rectangle : coins arrondis 160">
                <a:extLst>
                  <a:ext uri="{FF2B5EF4-FFF2-40B4-BE49-F238E27FC236}">
                    <a16:creationId xmlns:a16="http://schemas.microsoft.com/office/drawing/2014/main" id="{0762D45D-0F61-4E84-A4A8-1FEAE2BD9DC9}"/>
                  </a:ext>
                </a:extLst>
              </p:cNvPr>
              <p:cNvSpPr/>
              <p:nvPr/>
            </p:nvSpPr>
            <p:spPr>
              <a:xfrm>
                <a:off x="5243321" y="5365380"/>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Propreté et environnement urbain</a:t>
                </a:r>
              </a:p>
            </p:txBody>
          </p:sp>
          <p:sp>
            <p:nvSpPr>
              <p:cNvPr id="162" name="Rectangle : coins arrondis 161">
                <a:extLst>
                  <a:ext uri="{FF2B5EF4-FFF2-40B4-BE49-F238E27FC236}">
                    <a16:creationId xmlns:a16="http://schemas.microsoft.com/office/drawing/2014/main" id="{248EB59D-C298-4D6D-9C86-8EC75BB59D88}"/>
                  </a:ext>
                </a:extLst>
              </p:cNvPr>
              <p:cNvSpPr/>
              <p:nvPr/>
            </p:nvSpPr>
            <p:spPr>
              <a:xfrm>
                <a:off x="5243321" y="5701263"/>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Recherche</a:t>
                </a:r>
              </a:p>
            </p:txBody>
          </p:sp>
          <p:sp>
            <p:nvSpPr>
              <p:cNvPr id="163" name="Rectangle : coins arrondis 162">
                <a:extLst>
                  <a:ext uri="{FF2B5EF4-FFF2-40B4-BE49-F238E27FC236}">
                    <a16:creationId xmlns:a16="http://schemas.microsoft.com/office/drawing/2014/main" id="{67EB4BCC-3AE5-4DEF-AE4C-A3454C08ABE7}"/>
                  </a:ext>
                </a:extLst>
              </p:cNvPr>
              <p:cNvSpPr/>
              <p:nvPr/>
            </p:nvSpPr>
            <p:spPr>
              <a:xfrm>
                <a:off x="5243321" y="6037146"/>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Accueil et promotion touristique</a:t>
                </a:r>
              </a:p>
            </p:txBody>
          </p:sp>
        </p:grpSp>
        <p:sp>
          <p:nvSpPr>
            <p:cNvPr id="126" name="Rectangle : coins arrondis 125">
              <a:extLst>
                <a:ext uri="{FF2B5EF4-FFF2-40B4-BE49-F238E27FC236}">
                  <a16:creationId xmlns:a16="http://schemas.microsoft.com/office/drawing/2014/main" id="{99F3B23F-13BC-4280-9E4D-4FE1BBB15103}"/>
                </a:ext>
              </a:extLst>
            </p:cNvPr>
            <p:cNvSpPr/>
            <p:nvPr/>
          </p:nvSpPr>
          <p:spPr>
            <a:xfrm>
              <a:off x="5243321" y="6373029"/>
              <a:ext cx="2566492" cy="295813"/>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Accueil et promotion touristique</a:t>
              </a:r>
            </a:p>
          </p:txBody>
        </p:sp>
      </p:grpSp>
      <p:cxnSp>
        <p:nvCxnSpPr>
          <p:cNvPr id="164" name="Connecteur droit avec flèche 163">
            <a:extLst>
              <a:ext uri="{FF2B5EF4-FFF2-40B4-BE49-F238E27FC236}">
                <a16:creationId xmlns:a16="http://schemas.microsoft.com/office/drawing/2014/main" id="{F6D0ADDE-116A-4C30-9A4D-C51A519B29E5}"/>
              </a:ext>
            </a:extLst>
          </p:cNvPr>
          <p:cNvCxnSpPr/>
          <p:nvPr/>
        </p:nvCxnSpPr>
        <p:spPr>
          <a:xfrm flipV="1">
            <a:off x="7898168" y="5287610"/>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555C7692-020F-4E4A-A944-74C855160D8D}"/>
              </a:ext>
            </a:extLst>
          </p:cNvPr>
          <p:cNvSpPr>
            <a:spLocks noChangeAspect="1"/>
          </p:cNvSpPr>
          <p:nvPr/>
        </p:nvSpPr>
        <p:spPr>
          <a:xfrm>
            <a:off x="8409760" y="2979164"/>
            <a:ext cx="2743200" cy="1158565"/>
          </a:xfrm>
          <a:prstGeom prst="rect">
            <a:avLst/>
          </a:prstGeom>
          <a:solidFill>
            <a:srgbClr val="83A47D">
              <a:alpha val="42000"/>
            </a:srgb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 coins arrondis 165">
            <a:extLst>
              <a:ext uri="{FF2B5EF4-FFF2-40B4-BE49-F238E27FC236}">
                <a16:creationId xmlns:a16="http://schemas.microsoft.com/office/drawing/2014/main" id="{FE94FBDB-D849-4F9D-9246-A08D1F14437C}"/>
              </a:ext>
            </a:extLst>
          </p:cNvPr>
          <p:cNvSpPr/>
          <p:nvPr/>
        </p:nvSpPr>
        <p:spPr>
          <a:xfrm>
            <a:off x="8498114" y="3172173"/>
            <a:ext cx="2566492" cy="806690"/>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Gestion de l'information et de la documentation</a:t>
            </a:r>
          </a:p>
          <a:p>
            <a:pPr algn="ctr">
              <a:spcBef>
                <a:spcPts val="400"/>
              </a:spcBef>
            </a:pPr>
            <a:r>
              <a:rPr lang="fr-FR" sz="900" i="1">
                <a:solidFill>
                  <a:schemeClr val="bg1"/>
                </a:solidFill>
                <a:latin typeface="Marianne" panose="02000000000000000000" pitchFamily="50" charset="0"/>
              </a:rPr>
              <a:t>Bibliothécaire</a:t>
            </a:r>
          </a:p>
        </p:txBody>
      </p:sp>
      <p:cxnSp>
        <p:nvCxnSpPr>
          <p:cNvPr id="167" name="Connecteur droit avec flèche 166">
            <a:extLst>
              <a:ext uri="{FF2B5EF4-FFF2-40B4-BE49-F238E27FC236}">
                <a16:creationId xmlns:a16="http://schemas.microsoft.com/office/drawing/2014/main" id="{4C3C2E67-0900-4F87-8F72-DA86EEFE791D}"/>
              </a:ext>
            </a:extLst>
          </p:cNvPr>
          <p:cNvCxnSpPr/>
          <p:nvPr/>
        </p:nvCxnSpPr>
        <p:spPr>
          <a:xfrm flipV="1">
            <a:off x="7898168" y="3578916"/>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0" name="Image 49">
            <a:extLst>
              <a:ext uri="{FF2B5EF4-FFF2-40B4-BE49-F238E27FC236}">
                <a16:creationId xmlns:a16="http://schemas.microsoft.com/office/drawing/2014/main" id="{75D52FE2-C46D-4E3E-92D0-4EF98C51E42C}"/>
              </a:ext>
            </a:extLst>
          </p:cNvPr>
          <p:cNvPicPr>
            <a:picLocks noChangeAspect="1"/>
          </p:cNvPicPr>
          <p:nvPr/>
        </p:nvPicPr>
        <p:blipFill rotWithShape="1">
          <a:blip r:embed="rId3"/>
          <a:srcRect b="8504"/>
          <a:stretch/>
        </p:blipFill>
        <p:spPr>
          <a:xfrm>
            <a:off x="596417" y="1174839"/>
            <a:ext cx="3114000" cy="364038"/>
          </a:xfrm>
          <a:prstGeom prst="rect">
            <a:avLst/>
          </a:prstGeom>
        </p:spPr>
      </p:pic>
    </p:spTree>
    <p:extLst>
      <p:ext uri="{BB962C8B-B14F-4D97-AF65-F5344CB8AC3E}">
        <p14:creationId xmlns:p14="http://schemas.microsoft.com/office/powerpoint/2010/main" val="30709935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3F83FB8-3ED9-4C65-AA46-6BECFB49EC05}"/>
              </a:ext>
            </a:extLst>
          </p:cNvPr>
          <p:cNvSpPr txBox="1"/>
          <p:nvPr/>
        </p:nvSpPr>
        <p:spPr>
          <a:xfrm>
            <a:off x="335359" y="629885"/>
            <a:ext cx="11738271"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de la nomenclature des spécialités de formation (NSF)  (1/2) </a:t>
            </a:r>
          </a:p>
        </p:txBody>
      </p:sp>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123" name="Image 122">
            <a:extLst>
              <a:ext uri="{FF2B5EF4-FFF2-40B4-BE49-F238E27FC236}">
                <a16:creationId xmlns:a16="http://schemas.microsoft.com/office/drawing/2014/main" id="{9C56D23E-9C3E-4F03-B118-11FFD080841C}"/>
              </a:ext>
            </a:extLst>
          </p:cNvPr>
          <p:cNvPicPr>
            <a:picLocks noChangeAspect="1"/>
          </p:cNvPicPr>
          <p:nvPr/>
        </p:nvPicPr>
        <p:blipFill rotWithShape="1">
          <a:blip r:embed="rId3"/>
          <a:srcRect b="8504"/>
          <a:stretch/>
        </p:blipFill>
        <p:spPr>
          <a:xfrm>
            <a:off x="596417" y="1657439"/>
            <a:ext cx="3114000" cy="364038"/>
          </a:xfrm>
          <a:prstGeom prst="rect">
            <a:avLst/>
          </a:prstGeom>
        </p:spPr>
      </p:pic>
      <p:sp>
        <p:nvSpPr>
          <p:cNvPr id="78" name="Rectangle : coins arrondis 77">
            <a:extLst>
              <a:ext uri="{FF2B5EF4-FFF2-40B4-BE49-F238E27FC236}">
                <a16:creationId xmlns:a16="http://schemas.microsoft.com/office/drawing/2014/main" id="{061436A9-D7E0-41E4-8BC3-962F4B0E295B}"/>
              </a:ext>
            </a:extLst>
          </p:cNvPr>
          <p:cNvSpPr/>
          <p:nvPr/>
        </p:nvSpPr>
        <p:spPr>
          <a:xfrm>
            <a:off x="421471" y="2249330"/>
            <a:ext cx="2724682" cy="502458"/>
          </a:xfrm>
          <a:prstGeom prst="roundRect">
            <a:avLst>
              <a:gd name="adj" fmla="val 3922"/>
            </a:avLst>
          </a:prstGeom>
          <a:solidFill>
            <a:srgbClr val="83A47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85000"/>
                    <a:lumOff val="15000"/>
                  </a:schemeClr>
                </a:solidFill>
                <a:latin typeface="Marianne" panose="02000000000000000000" pitchFamily="50" charset="0"/>
              </a:rPr>
              <a:t>Domaines disciplinaires</a:t>
            </a:r>
          </a:p>
        </p:txBody>
      </p:sp>
      <p:sp>
        <p:nvSpPr>
          <p:cNvPr id="79" name="Ellipse 78">
            <a:extLst>
              <a:ext uri="{FF2B5EF4-FFF2-40B4-BE49-F238E27FC236}">
                <a16:creationId xmlns:a16="http://schemas.microsoft.com/office/drawing/2014/main" id="{BF70790D-4153-43AD-9F70-71D4E47B7183}"/>
              </a:ext>
            </a:extLst>
          </p:cNvPr>
          <p:cNvSpPr>
            <a:spLocks/>
          </p:cNvSpPr>
          <p:nvPr/>
        </p:nvSpPr>
        <p:spPr>
          <a:xfrm>
            <a:off x="536319" y="2374559"/>
            <a:ext cx="252000" cy="252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latin typeface="Marianne" panose="02000000000000000000" pitchFamily="50" charset="0"/>
              </a:rPr>
              <a:t>1</a:t>
            </a:r>
          </a:p>
        </p:txBody>
      </p:sp>
      <p:sp>
        <p:nvSpPr>
          <p:cNvPr id="127" name="Rectangle : coins arrondis 126">
            <a:extLst>
              <a:ext uri="{FF2B5EF4-FFF2-40B4-BE49-F238E27FC236}">
                <a16:creationId xmlns:a16="http://schemas.microsoft.com/office/drawing/2014/main" id="{5232FDAA-77E3-4FFC-9B71-A83C265E5784}"/>
              </a:ext>
            </a:extLst>
          </p:cNvPr>
          <p:cNvSpPr/>
          <p:nvPr/>
        </p:nvSpPr>
        <p:spPr>
          <a:xfrm>
            <a:off x="456891" y="2831733"/>
            <a:ext cx="2653841" cy="533679"/>
          </a:xfrm>
          <a:prstGeom prst="roundRect">
            <a:avLst>
              <a:gd name="adj" fmla="val 3922"/>
            </a:avLst>
          </a:prstGeom>
          <a:solidFill>
            <a:srgbClr val="CBD9C8"/>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Formations générales</a:t>
            </a:r>
          </a:p>
        </p:txBody>
      </p:sp>
      <p:sp>
        <p:nvSpPr>
          <p:cNvPr id="132" name="Rectangle : coins arrondis 131">
            <a:extLst>
              <a:ext uri="{FF2B5EF4-FFF2-40B4-BE49-F238E27FC236}">
                <a16:creationId xmlns:a16="http://schemas.microsoft.com/office/drawing/2014/main" id="{D98D607C-21D7-46FF-8B40-3117F307DB90}"/>
              </a:ext>
            </a:extLst>
          </p:cNvPr>
          <p:cNvSpPr/>
          <p:nvPr/>
        </p:nvSpPr>
        <p:spPr>
          <a:xfrm>
            <a:off x="456891" y="3445357"/>
            <a:ext cx="2653841" cy="533679"/>
          </a:xfrm>
          <a:prstGeom prst="roundRect">
            <a:avLst>
              <a:gd name="adj" fmla="val 3922"/>
            </a:avLst>
          </a:prstGeom>
          <a:solidFill>
            <a:srgbClr val="CBD9C8"/>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Mathématiques et sciences</a:t>
            </a:r>
          </a:p>
        </p:txBody>
      </p:sp>
      <p:sp>
        <p:nvSpPr>
          <p:cNvPr id="133" name="Rectangle : coins arrondis 132">
            <a:extLst>
              <a:ext uri="{FF2B5EF4-FFF2-40B4-BE49-F238E27FC236}">
                <a16:creationId xmlns:a16="http://schemas.microsoft.com/office/drawing/2014/main" id="{1B7EB200-2EFA-45C2-A2B0-80ED24738F03}"/>
              </a:ext>
            </a:extLst>
          </p:cNvPr>
          <p:cNvSpPr/>
          <p:nvPr/>
        </p:nvSpPr>
        <p:spPr>
          <a:xfrm>
            <a:off x="456891" y="4058981"/>
            <a:ext cx="2653841" cy="533679"/>
          </a:xfrm>
          <a:prstGeom prst="roundRect">
            <a:avLst>
              <a:gd name="adj" fmla="val 3922"/>
            </a:avLst>
          </a:prstGeom>
          <a:solidFill>
            <a:srgbClr val="CBD9C8"/>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 Sciences humaines et droit</a:t>
            </a:r>
          </a:p>
        </p:txBody>
      </p:sp>
      <p:sp>
        <p:nvSpPr>
          <p:cNvPr id="134" name="Rectangle : coins arrondis 133">
            <a:extLst>
              <a:ext uri="{FF2B5EF4-FFF2-40B4-BE49-F238E27FC236}">
                <a16:creationId xmlns:a16="http://schemas.microsoft.com/office/drawing/2014/main" id="{7990376E-3A48-41BB-87FA-426AE5B203FE}"/>
              </a:ext>
            </a:extLst>
          </p:cNvPr>
          <p:cNvSpPr/>
          <p:nvPr/>
        </p:nvSpPr>
        <p:spPr>
          <a:xfrm>
            <a:off x="456891" y="4672605"/>
            <a:ext cx="2653841" cy="533679"/>
          </a:xfrm>
          <a:prstGeom prst="roundRect">
            <a:avLst>
              <a:gd name="adj" fmla="val 3922"/>
            </a:avLst>
          </a:prstGeom>
          <a:solidFill>
            <a:srgbClr val="CBD9C8"/>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Lettres et arts</a:t>
            </a:r>
          </a:p>
        </p:txBody>
      </p:sp>
      <p:sp>
        <p:nvSpPr>
          <p:cNvPr id="109" name="Rectangle : coins arrondis 108">
            <a:extLst>
              <a:ext uri="{FF2B5EF4-FFF2-40B4-BE49-F238E27FC236}">
                <a16:creationId xmlns:a16="http://schemas.microsoft.com/office/drawing/2014/main" id="{C62F4E81-A1D8-4A73-98E3-20183B9FDE2A}"/>
              </a:ext>
            </a:extLst>
          </p:cNvPr>
          <p:cNvSpPr/>
          <p:nvPr/>
        </p:nvSpPr>
        <p:spPr>
          <a:xfrm>
            <a:off x="6171055" y="2249330"/>
            <a:ext cx="2724682" cy="502458"/>
          </a:xfrm>
          <a:prstGeom prst="roundRect">
            <a:avLst>
              <a:gd name="adj" fmla="val 3922"/>
            </a:avLst>
          </a:prstGeom>
          <a:solidFill>
            <a:srgbClr val="B8AED5"/>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85000"/>
                    <a:lumOff val="15000"/>
                  </a:schemeClr>
                </a:solidFill>
                <a:latin typeface="Marianne" panose="02000000000000000000" pitchFamily="50" charset="0"/>
              </a:rPr>
              <a:t>Domaines technico-professionnels des services</a:t>
            </a:r>
          </a:p>
        </p:txBody>
      </p:sp>
      <p:sp>
        <p:nvSpPr>
          <p:cNvPr id="110" name="Ellipse 109">
            <a:extLst>
              <a:ext uri="{FF2B5EF4-FFF2-40B4-BE49-F238E27FC236}">
                <a16:creationId xmlns:a16="http://schemas.microsoft.com/office/drawing/2014/main" id="{1FBFB170-4FD5-4C7D-9A1E-EB59626F4839}"/>
              </a:ext>
            </a:extLst>
          </p:cNvPr>
          <p:cNvSpPr>
            <a:spLocks/>
          </p:cNvSpPr>
          <p:nvPr/>
        </p:nvSpPr>
        <p:spPr>
          <a:xfrm>
            <a:off x="6285903" y="2374559"/>
            <a:ext cx="252000" cy="252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latin typeface="Marianne" panose="02000000000000000000" pitchFamily="50" charset="0"/>
              </a:rPr>
              <a:t>3</a:t>
            </a:r>
          </a:p>
        </p:txBody>
      </p:sp>
      <p:sp>
        <p:nvSpPr>
          <p:cNvPr id="148" name="Rectangle : coins arrondis 147">
            <a:extLst>
              <a:ext uri="{FF2B5EF4-FFF2-40B4-BE49-F238E27FC236}">
                <a16:creationId xmlns:a16="http://schemas.microsoft.com/office/drawing/2014/main" id="{E89574B5-B2F6-4EFA-B495-91C7243CDBD5}"/>
              </a:ext>
            </a:extLst>
          </p:cNvPr>
          <p:cNvSpPr/>
          <p:nvPr/>
        </p:nvSpPr>
        <p:spPr>
          <a:xfrm>
            <a:off x="6206475" y="2831733"/>
            <a:ext cx="2653841"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 Spécialités plurivalentes des services</a:t>
            </a:r>
          </a:p>
        </p:txBody>
      </p:sp>
      <p:sp>
        <p:nvSpPr>
          <p:cNvPr id="149" name="Rectangle : coins arrondis 148">
            <a:extLst>
              <a:ext uri="{FF2B5EF4-FFF2-40B4-BE49-F238E27FC236}">
                <a16:creationId xmlns:a16="http://schemas.microsoft.com/office/drawing/2014/main" id="{B7BAF3BE-2969-4FA8-ADE8-19C28FC6F7E8}"/>
              </a:ext>
            </a:extLst>
          </p:cNvPr>
          <p:cNvSpPr/>
          <p:nvPr/>
        </p:nvSpPr>
        <p:spPr>
          <a:xfrm>
            <a:off x="6206475" y="3445357"/>
            <a:ext cx="2653841"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Échanges et gestion</a:t>
            </a:r>
          </a:p>
        </p:txBody>
      </p:sp>
      <p:sp>
        <p:nvSpPr>
          <p:cNvPr id="150" name="Rectangle : coins arrondis 149">
            <a:extLst>
              <a:ext uri="{FF2B5EF4-FFF2-40B4-BE49-F238E27FC236}">
                <a16:creationId xmlns:a16="http://schemas.microsoft.com/office/drawing/2014/main" id="{23878A18-5075-46BF-8E7E-163FD28D44AA}"/>
              </a:ext>
            </a:extLst>
          </p:cNvPr>
          <p:cNvSpPr/>
          <p:nvPr/>
        </p:nvSpPr>
        <p:spPr>
          <a:xfrm>
            <a:off x="6206475" y="4058981"/>
            <a:ext cx="2653841"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Communication et information</a:t>
            </a:r>
          </a:p>
        </p:txBody>
      </p:sp>
      <p:sp>
        <p:nvSpPr>
          <p:cNvPr id="151" name="Rectangle : coins arrondis 150">
            <a:extLst>
              <a:ext uri="{FF2B5EF4-FFF2-40B4-BE49-F238E27FC236}">
                <a16:creationId xmlns:a16="http://schemas.microsoft.com/office/drawing/2014/main" id="{641FB568-623C-47DA-AC09-AF97E4171ADF}"/>
              </a:ext>
            </a:extLst>
          </p:cNvPr>
          <p:cNvSpPr/>
          <p:nvPr/>
        </p:nvSpPr>
        <p:spPr>
          <a:xfrm>
            <a:off x="6206475" y="4672605"/>
            <a:ext cx="2653841"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Services aux personnes</a:t>
            </a:r>
          </a:p>
        </p:txBody>
      </p:sp>
      <p:sp>
        <p:nvSpPr>
          <p:cNvPr id="152" name="Rectangle : coins arrondis 151">
            <a:extLst>
              <a:ext uri="{FF2B5EF4-FFF2-40B4-BE49-F238E27FC236}">
                <a16:creationId xmlns:a16="http://schemas.microsoft.com/office/drawing/2014/main" id="{9FC94C31-7C25-4A77-BCC0-F42796AE1EA0}"/>
              </a:ext>
            </a:extLst>
          </p:cNvPr>
          <p:cNvSpPr/>
          <p:nvPr/>
        </p:nvSpPr>
        <p:spPr>
          <a:xfrm>
            <a:off x="6206475" y="5286229"/>
            <a:ext cx="2653841"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Services à la collectivité</a:t>
            </a:r>
          </a:p>
        </p:txBody>
      </p:sp>
      <p:sp>
        <p:nvSpPr>
          <p:cNvPr id="113" name="Rectangle : coins arrondis 112">
            <a:extLst>
              <a:ext uri="{FF2B5EF4-FFF2-40B4-BE49-F238E27FC236}">
                <a16:creationId xmlns:a16="http://schemas.microsoft.com/office/drawing/2014/main" id="{4544F864-EF86-4262-A3BE-81705A84CBCC}"/>
              </a:ext>
            </a:extLst>
          </p:cNvPr>
          <p:cNvSpPr/>
          <p:nvPr/>
        </p:nvSpPr>
        <p:spPr>
          <a:xfrm>
            <a:off x="9045847" y="2249330"/>
            <a:ext cx="2724682" cy="502458"/>
          </a:xfrm>
          <a:prstGeom prst="roundRect">
            <a:avLst>
              <a:gd name="adj" fmla="val 3922"/>
            </a:avLst>
          </a:prstGeom>
          <a:solidFill>
            <a:schemeClr val="accent4"/>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85000"/>
                    <a:lumOff val="15000"/>
                  </a:schemeClr>
                </a:solidFill>
                <a:latin typeface="Marianne" panose="02000000000000000000" pitchFamily="50" charset="0"/>
              </a:rPr>
              <a:t>Domaines du développement personnel</a:t>
            </a:r>
          </a:p>
        </p:txBody>
      </p:sp>
      <p:sp>
        <p:nvSpPr>
          <p:cNvPr id="114" name="Ellipse 113">
            <a:extLst>
              <a:ext uri="{FF2B5EF4-FFF2-40B4-BE49-F238E27FC236}">
                <a16:creationId xmlns:a16="http://schemas.microsoft.com/office/drawing/2014/main" id="{4FDA4734-667D-494C-B8E6-26C96BE97896}"/>
              </a:ext>
            </a:extLst>
          </p:cNvPr>
          <p:cNvSpPr>
            <a:spLocks/>
          </p:cNvSpPr>
          <p:nvPr/>
        </p:nvSpPr>
        <p:spPr>
          <a:xfrm>
            <a:off x="9160695" y="2374559"/>
            <a:ext cx="252000" cy="252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latin typeface="Marianne" panose="02000000000000000000" pitchFamily="50" charset="0"/>
              </a:rPr>
              <a:t>4</a:t>
            </a:r>
          </a:p>
        </p:txBody>
      </p:sp>
      <p:sp>
        <p:nvSpPr>
          <p:cNvPr id="154" name="Rectangle : coins arrondis 153">
            <a:extLst>
              <a:ext uri="{FF2B5EF4-FFF2-40B4-BE49-F238E27FC236}">
                <a16:creationId xmlns:a16="http://schemas.microsoft.com/office/drawing/2014/main" id="{D52CCDB7-821F-46A3-9EDD-6FE2400AC4DF}"/>
              </a:ext>
            </a:extLst>
          </p:cNvPr>
          <p:cNvSpPr/>
          <p:nvPr/>
        </p:nvSpPr>
        <p:spPr>
          <a:xfrm>
            <a:off x="9081267" y="2831733"/>
            <a:ext cx="2653841" cy="533679"/>
          </a:xfrm>
          <a:prstGeom prst="roundRect">
            <a:avLst>
              <a:gd name="adj" fmla="val 3922"/>
            </a:avLst>
          </a:prstGeom>
          <a:solidFill>
            <a:srgbClr val="FFE594"/>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 Capacités individuelles et sociales</a:t>
            </a:r>
          </a:p>
        </p:txBody>
      </p:sp>
      <p:sp>
        <p:nvSpPr>
          <p:cNvPr id="155" name="Rectangle : coins arrondis 154">
            <a:extLst>
              <a:ext uri="{FF2B5EF4-FFF2-40B4-BE49-F238E27FC236}">
                <a16:creationId xmlns:a16="http://schemas.microsoft.com/office/drawing/2014/main" id="{6F040E3A-FCA2-445B-87E3-E9143019225E}"/>
              </a:ext>
            </a:extLst>
          </p:cNvPr>
          <p:cNvSpPr/>
          <p:nvPr/>
        </p:nvSpPr>
        <p:spPr>
          <a:xfrm>
            <a:off x="9081267" y="3445357"/>
            <a:ext cx="2653841" cy="533679"/>
          </a:xfrm>
          <a:prstGeom prst="roundRect">
            <a:avLst>
              <a:gd name="adj" fmla="val 3922"/>
            </a:avLst>
          </a:prstGeom>
          <a:solidFill>
            <a:srgbClr val="FFE594"/>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 Activités quotidiennes et de loisirs</a:t>
            </a:r>
          </a:p>
        </p:txBody>
      </p:sp>
      <p:sp>
        <p:nvSpPr>
          <p:cNvPr id="106" name="Rectangle : coins arrondis 105">
            <a:extLst>
              <a:ext uri="{FF2B5EF4-FFF2-40B4-BE49-F238E27FC236}">
                <a16:creationId xmlns:a16="http://schemas.microsoft.com/office/drawing/2014/main" id="{FF044483-0BCE-4525-A1C5-A40B5C271F03}"/>
              </a:ext>
            </a:extLst>
          </p:cNvPr>
          <p:cNvSpPr/>
          <p:nvPr/>
        </p:nvSpPr>
        <p:spPr>
          <a:xfrm>
            <a:off x="3296263" y="2249330"/>
            <a:ext cx="2724682" cy="502458"/>
          </a:xfrm>
          <a:prstGeom prst="roundRect">
            <a:avLst>
              <a:gd name="adj" fmla="val 3922"/>
            </a:avLst>
          </a:prstGeom>
          <a:solidFill>
            <a:srgbClr val="C9C9C9"/>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85000"/>
                    <a:lumOff val="15000"/>
                  </a:schemeClr>
                </a:solidFill>
                <a:latin typeface="Marianne" panose="02000000000000000000" pitchFamily="50" charset="0"/>
              </a:rPr>
              <a:t>Domaines technico-professionnels de la production</a:t>
            </a:r>
          </a:p>
        </p:txBody>
      </p:sp>
      <p:sp>
        <p:nvSpPr>
          <p:cNvPr id="107" name="Ellipse 106">
            <a:extLst>
              <a:ext uri="{FF2B5EF4-FFF2-40B4-BE49-F238E27FC236}">
                <a16:creationId xmlns:a16="http://schemas.microsoft.com/office/drawing/2014/main" id="{757FC267-2191-4440-B6FB-850180D9B5FB}"/>
              </a:ext>
            </a:extLst>
          </p:cNvPr>
          <p:cNvSpPr>
            <a:spLocks/>
          </p:cNvSpPr>
          <p:nvPr/>
        </p:nvSpPr>
        <p:spPr>
          <a:xfrm>
            <a:off x="3411111" y="2374559"/>
            <a:ext cx="252000" cy="252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latin typeface="Marianne" panose="02000000000000000000" pitchFamily="50" charset="0"/>
              </a:rPr>
              <a:t>2</a:t>
            </a:r>
          </a:p>
        </p:txBody>
      </p:sp>
      <p:sp>
        <p:nvSpPr>
          <p:cNvPr id="142" name="Rectangle : coins arrondis 141">
            <a:extLst>
              <a:ext uri="{FF2B5EF4-FFF2-40B4-BE49-F238E27FC236}">
                <a16:creationId xmlns:a16="http://schemas.microsoft.com/office/drawing/2014/main" id="{0AE67F62-BFAA-43B5-92C0-CF38939E1885}"/>
              </a:ext>
            </a:extLst>
          </p:cNvPr>
          <p:cNvSpPr/>
          <p:nvPr/>
        </p:nvSpPr>
        <p:spPr>
          <a:xfrm>
            <a:off x="3331683" y="2831733"/>
            <a:ext cx="2653841"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Spécialités pluri-technologiques de production</a:t>
            </a:r>
          </a:p>
        </p:txBody>
      </p:sp>
      <p:sp>
        <p:nvSpPr>
          <p:cNvPr id="143" name="Rectangle : coins arrondis 142">
            <a:extLst>
              <a:ext uri="{FF2B5EF4-FFF2-40B4-BE49-F238E27FC236}">
                <a16:creationId xmlns:a16="http://schemas.microsoft.com/office/drawing/2014/main" id="{8CDD5563-0256-4F4F-9396-E14AC171F55F}"/>
              </a:ext>
            </a:extLst>
          </p:cNvPr>
          <p:cNvSpPr/>
          <p:nvPr/>
        </p:nvSpPr>
        <p:spPr>
          <a:xfrm>
            <a:off x="3331683" y="3445357"/>
            <a:ext cx="2653841"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Agriculture, pêche, forêt et espaces verts </a:t>
            </a:r>
          </a:p>
        </p:txBody>
      </p:sp>
      <p:sp>
        <p:nvSpPr>
          <p:cNvPr id="159" name="Rectangle : coins arrondis 158">
            <a:extLst>
              <a:ext uri="{FF2B5EF4-FFF2-40B4-BE49-F238E27FC236}">
                <a16:creationId xmlns:a16="http://schemas.microsoft.com/office/drawing/2014/main" id="{BCE17085-34F0-4CB0-BD87-38C927975737}"/>
              </a:ext>
            </a:extLst>
          </p:cNvPr>
          <p:cNvSpPr/>
          <p:nvPr/>
        </p:nvSpPr>
        <p:spPr>
          <a:xfrm>
            <a:off x="3331683" y="5898921"/>
            <a:ext cx="2653841"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Mécaniques, électricité, électronique</a:t>
            </a:r>
          </a:p>
        </p:txBody>
      </p:sp>
      <p:sp>
        <p:nvSpPr>
          <p:cNvPr id="163" name="Rectangle : coins arrondis 162">
            <a:extLst>
              <a:ext uri="{FF2B5EF4-FFF2-40B4-BE49-F238E27FC236}">
                <a16:creationId xmlns:a16="http://schemas.microsoft.com/office/drawing/2014/main" id="{6680682B-5AC3-45C5-B300-55B1020E63F6}"/>
              </a:ext>
            </a:extLst>
          </p:cNvPr>
          <p:cNvSpPr/>
          <p:nvPr/>
        </p:nvSpPr>
        <p:spPr>
          <a:xfrm>
            <a:off x="3331683" y="4058981"/>
            <a:ext cx="2653841"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Transformations</a:t>
            </a:r>
          </a:p>
        </p:txBody>
      </p:sp>
      <p:sp>
        <p:nvSpPr>
          <p:cNvPr id="164" name="Rectangle : coins arrondis 163">
            <a:extLst>
              <a:ext uri="{FF2B5EF4-FFF2-40B4-BE49-F238E27FC236}">
                <a16:creationId xmlns:a16="http://schemas.microsoft.com/office/drawing/2014/main" id="{56451AC8-383A-4C8F-A9F2-E73FB3868FDA}"/>
              </a:ext>
            </a:extLst>
          </p:cNvPr>
          <p:cNvSpPr/>
          <p:nvPr/>
        </p:nvSpPr>
        <p:spPr>
          <a:xfrm>
            <a:off x="3331683" y="4672605"/>
            <a:ext cx="2653841"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Génie civil, construction et bois</a:t>
            </a:r>
          </a:p>
        </p:txBody>
      </p:sp>
      <p:sp>
        <p:nvSpPr>
          <p:cNvPr id="165" name="Rectangle : coins arrondis 164">
            <a:extLst>
              <a:ext uri="{FF2B5EF4-FFF2-40B4-BE49-F238E27FC236}">
                <a16:creationId xmlns:a16="http://schemas.microsoft.com/office/drawing/2014/main" id="{2BC23DD8-72BD-4316-B5BB-62C1BC420B28}"/>
              </a:ext>
            </a:extLst>
          </p:cNvPr>
          <p:cNvSpPr/>
          <p:nvPr/>
        </p:nvSpPr>
        <p:spPr>
          <a:xfrm>
            <a:off x="3331683" y="5286229"/>
            <a:ext cx="2653841"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Matériaux souples</a:t>
            </a:r>
          </a:p>
        </p:txBody>
      </p:sp>
    </p:spTree>
    <p:extLst>
      <p:ext uri="{BB962C8B-B14F-4D97-AF65-F5344CB8AC3E}">
        <p14:creationId xmlns:p14="http://schemas.microsoft.com/office/powerpoint/2010/main" val="36325999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1">
            <a:extLst>
              <a:ext uri="{FF2B5EF4-FFF2-40B4-BE49-F238E27FC236}">
                <a16:creationId xmlns:a16="http://schemas.microsoft.com/office/drawing/2014/main" id="{111E4712-830F-4923-94FF-B49FBE6258AE}"/>
              </a:ext>
            </a:extLst>
          </p:cNvPr>
          <p:cNvSpPr>
            <a:spLocks noGrp="1"/>
          </p:cNvSpPr>
          <p:nvPr>
            <p:ph type="sldNum" sz="quarter" idx="12"/>
          </p:nvPr>
        </p:nvSpPr>
        <p:spPr>
          <a:xfrm>
            <a:off x="11496582" y="6578353"/>
            <a:ext cx="681803" cy="290318"/>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CEFB9DD5-D438-3E4D-8D7C-083AA9A2762E}" type="slidenum">
              <a:rPr kumimoji="0" lang="fr-FR" sz="800" b="0" i="0" u="none" strike="noStrike" kern="1200" cap="none" spc="0" normalizeH="0" baseline="0" noProof="0" smtClean="0">
                <a:ln>
                  <a:noFill/>
                </a:ln>
                <a:solidFill>
                  <a:schemeClr val="tx1"/>
                </a:solidFill>
                <a:effectLst/>
                <a:uLnTx/>
                <a:uFillTx/>
                <a:latin typeface="Marianne Medium"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fr-FR" sz="800" b="0" i="0" u="none" strike="noStrike" kern="1200" cap="none" spc="0" normalizeH="0" baseline="0" noProof="0">
              <a:ln>
                <a:noFill/>
              </a:ln>
              <a:solidFill>
                <a:schemeClr val="tx1"/>
              </a:solidFill>
              <a:effectLst/>
              <a:uLnTx/>
              <a:uFillTx/>
              <a:latin typeface="Marianne Medium" panose="02000000000000000000" pitchFamily="50" charset="0"/>
            </a:endParaRPr>
          </a:p>
        </p:txBody>
      </p:sp>
      <p:cxnSp>
        <p:nvCxnSpPr>
          <p:cNvPr id="102" name="Connecteur droit 101">
            <a:extLst>
              <a:ext uri="{FF2B5EF4-FFF2-40B4-BE49-F238E27FC236}">
                <a16:creationId xmlns:a16="http://schemas.microsoft.com/office/drawing/2014/main" id="{890F21B0-6993-427C-B03B-D6C5E8AEA1F9}"/>
              </a:ext>
            </a:extLst>
          </p:cNvPr>
          <p:cNvCxnSpPr/>
          <p:nvPr/>
        </p:nvCxnSpPr>
        <p:spPr>
          <a:xfrm>
            <a:off x="335360" y="548680"/>
            <a:ext cx="1632181" cy="0"/>
          </a:xfrm>
          <a:prstGeom prst="line">
            <a:avLst/>
          </a:prstGeom>
          <a:noFill/>
          <a:ln w="19050" cap="flat" cmpd="sng" algn="ctr">
            <a:solidFill>
              <a:srgbClr val="FFC000"/>
            </a:solidFill>
            <a:prstDash val="solid"/>
          </a:ln>
          <a:effectLst/>
        </p:spPr>
      </p:cxnSp>
      <p:sp>
        <p:nvSpPr>
          <p:cNvPr id="37" name="Espace réservé du texte 8">
            <a:extLst>
              <a:ext uri="{FF2B5EF4-FFF2-40B4-BE49-F238E27FC236}">
                <a16:creationId xmlns:a16="http://schemas.microsoft.com/office/drawing/2014/main" id="{1A644346-78A9-4E09-8E9B-0FBB503518B1}"/>
              </a:ext>
            </a:extLst>
          </p:cNvPr>
          <p:cNvSpPr txBox="1">
            <a:spLocks/>
          </p:cNvSpPr>
          <p:nvPr/>
        </p:nvSpPr>
        <p:spPr>
          <a:xfrm>
            <a:off x="335359" y="310641"/>
            <a:ext cx="1632181" cy="233372"/>
          </a:xfrm>
          <a:prstGeom prst="rect">
            <a:avLst/>
          </a:prstGeom>
          <a:noFill/>
          <a:ln>
            <a:noFill/>
            <a:prstDash val="dash"/>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500"/>
              </a:lnSpc>
              <a:buNone/>
            </a:pPr>
            <a:r>
              <a:rPr lang="fr-FR" sz="1200" b="1">
                <a:solidFill>
                  <a:schemeClr val="accent4"/>
                </a:solidFill>
                <a:latin typeface="Marianne" panose="02000000000000000000" pitchFamily="2" charset="0"/>
              </a:rPr>
              <a:t>DÉMONSTRATION</a:t>
            </a:r>
          </a:p>
        </p:txBody>
      </p:sp>
      <p:pic>
        <p:nvPicPr>
          <p:cNvPr id="123" name="Image 122">
            <a:extLst>
              <a:ext uri="{FF2B5EF4-FFF2-40B4-BE49-F238E27FC236}">
                <a16:creationId xmlns:a16="http://schemas.microsoft.com/office/drawing/2014/main" id="{9C56D23E-9C3E-4F03-B118-11FFD080841C}"/>
              </a:ext>
            </a:extLst>
          </p:cNvPr>
          <p:cNvPicPr>
            <a:picLocks noChangeAspect="1"/>
          </p:cNvPicPr>
          <p:nvPr/>
        </p:nvPicPr>
        <p:blipFill rotWithShape="1">
          <a:blip r:embed="rId3"/>
          <a:srcRect b="8504"/>
          <a:stretch/>
        </p:blipFill>
        <p:spPr>
          <a:xfrm>
            <a:off x="596417" y="1619339"/>
            <a:ext cx="3114000" cy="364038"/>
          </a:xfrm>
          <a:prstGeom prst="rect">
            <a:avLst/>
          </a:prstGeom>
        </p:spPr>
      </p:pic>
      <p:grpSp>
        <p:nvGrpSpPr>
          <p:cNvPr id="39" name="Groupe 38">
            <a:extLst>
              <a:ext uri="{FF2B5EF4-FFF2-40B4-BE49-F238E27FC236}">
                <a16:creationId xmlns:a16="http://schemas.microsoft.com/office/drawing/2014/main" id="{1536FA8A-4A5F-4DF4-8143-47061C62AC52}"/>
              </a:ext>
            </a:extLst>
          </p:cNvPr>
          <p:cNvGrpSpPr>
            <a:grpSpLocks noChangeAspect="1"/>
          </p:cNvGrpSpPr>
          <p:nvPr/>
        </p:nvGrpSpPr>
        <p:grpSpPr>
          <a:xfrm>
            <a:off x="310146" y="2188881"/>
            <a:ext cx="2356539" cy="502458"/>
            <a:chOff x="775953" y="2512517"/>
            <a:chExt cx="3528000" cy="752236"/>
          </a:xfrm>
        </p:grpSpPr>
        <p:sp>
          <p:nvSpPr>
            <p:cNvPr id="40" name="Rectangle : coins arrondis 39">
              <a:extLst>
                <a:ext uri="{FF2B5EF4-FFF2-40B4-BE49-F238E27FC236}">
                  <a16:creationId xmlns:a16="http://schemas.microsoft.com/office/drawing/2014/main" id="{765EE302-CD9C-4815-8BE7-3672099D9D6E}"/>
                </a:ext>
              </a:extLst>
            </p:cNvPr>
            <p:cNvSpPr/>
            <p:nvPr/>
          </p:nvSpPr>
          <p:spPr>
            <a:xfrm>
              <a:off x="775953" y="2512517"/>
              <a:ext cx="3528000" cy="752236"/>
            </a:xfrm>
            <a:prstGeom prst="roundRect">
              <a:avLst>
                <a:gd name="adj" fmla="val 3922"/>
              </a:avLst>
            </a:prstGeom>
            <a:solidFill>
              <a:srgbClr val="C9C9C9"/>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85000"/>
                      <a:lumOff val="15000"/>
                    </a:schemeClr>
                  </a:solidFill>
                  <a:latin typeface="Marianne" panose="02000000000000000000" pitchFamily="50" charset="0"/>
                </a:rPr>
                <a:t>Domaines technico-professionnels de la production</a:t>
              </a:r>
            </a:p>
          </p:txBody>
        </p:sp>
        <p:sp>
          <p:nvSpPr>
            <p:cNvPr id="41" name="Ellipse 40">
              <a:extLst>
                <a:ext uri="{FF2B5EF4-FFF2-40B4-BE49-F238E27FC236}">
                  <a16:creationId xmlns:a16="http://schemas.microsoft.com/office/drawing/2014/main" id="{9190E173-E8DB-4BDE-8B7C-739BC0B69D48}"/>
                </a:ext>
              </a:extLst>
            </p:cNvPr>
            <p:cNvSpPr>
              <a:spLocks noChangeAspect="1"/>
            </p:cNvSpPr>
            <p:nvPr/>
          </p:nvSpPr>
          <p:spPr>
            <a:xfrm>
              <a:off x="924662" y="2725020"/>
              <a:ext cx="327231" cy="32723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latin typeface="Marianne" panose="02000000000000000000" pitchFamily="50" charset="0"/>
                </a:rPr>
                <a:t>2</a:t>
              </a:r>
            </a:p>
          </p:txBody>
        </p:sp>
      </p:grpSp>
      <p:sp>
        <p:nvSpPr>
          <p:cNvPr id="42" name="Rectangle : coins arrondis 41">
            <a:extLst>
              <a:ext uri="{FF2B5EF4-FFF2-40B4-BE49-F238E27FC236}">
                <a16:creationId xmlns:a16="http://schemas.microsoft.com/office/drawing/2014/main" id="{8706A82C-B69D-4E79-B5A3-A2D00E171B70}"/>
              </a:ext>
            </a:extLst>
          </p:cNvPr>
          <p:cNvSpPr/>
          <p:nvPr/>
        </p:nvSpPr>
        <p:spPr>
          <a:xfrm>
            <a:off x="340780" y="2771284"/>
            <a:ext cx="2295270"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Spécialités pluri-technologiques de production</a:t>
            </a:r>
          </a:p>
        </p:txBody>
      </p:sp>
      <p:sp>
        <p:nvSpPr>
          <p:cNvPr id="43" name="Rectangle : coins arrondis 42">
            <a:extLst>
              <a:ext uri="{FF2B5EF4-FFF2-40B4-BE49-F238E27FC236}">
                <a16:creationId xmlns:a16="http://schemas.microsoft.com/office/drawing/2014/main" id="{A48417FA-F9CF-4B93-BE94-5930CCB7651E}"/>
              </a:ext>
            </a:extLst>
          </p:cNvPr>
          <p:cNvSpPr/>
          <p:nvPr/>
        </p:nvSpPr>
        <p:spPr>
          <a:xfrm>
            <a:off x="340780" y="3384908"/>
            <a:ext cx="2295270"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Agriculture, pêche, forêt et espaces verts </a:t>
            </a:r>
          </a:p>
        </p:txBody>
      </p:sp>
      <p:sp>
        <p:nvSpPr>
          <p:cNvPr id="44" name="Rectangle : coins arrondis 43">
            <a:extLst>
              <a:ext uri="{FF2B5EF4-FFF2-40B4-BE49-F238E27FC236}">
                <a16:creationId xmlns:a16="http://schemas.microsoft.com/office/drawing/2014/main" id="{56DAFF51-7F35-45DB-A5B2-A2D4A49EA7E9}"/>
              </a:ext>
            </a:extLst>
          </p:cNvPr>
          <p:cNvSpPr/>
          <p:nvPr/>
        </p:nvSpPr>
        <p:spPr>
          <a:xfrm>
            <a:off x="340780" y="5838472"/>
            <a:ext cx="2295270"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Mécaniques, électricité, électronique</a:t>
            </a:r>
          </a:p>
        </p:txBody>
      </p:sp>
      <p:sp>
        <p:nvSpPr>
          <p:cNvPr id="45" name="Rectangle : coins arrondis 44">
            <a:extLst>
              <a:ext uri="{FF2B5EF4-FFF2-40B4-BE49-F238E27FC236}">
                <a16:creationId xmlns:a16="http://schemas.microsoft.com/office/drawing/2014/main" id="{F87DB370-8426-4F81-A887-A1B12A08AD6E}"/>
              </a:ext>
            </a:extLst>
          </p:cNvPr>
          <p:cNvSpPr/>
          <p:nvPr/>
        </p:nvSpPr>
        <p:spPr>
          <a:xfrm>
            <a:off x="340780" y="3998532"/>
            <a:ext cx="2295270"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Transformations</a:t>
            </a:r>
          </a:p>
        </p:txBody>
      </p:sp>
      <p:sp>
        <p:nvSpPr>
          <p:cNvPr id="46" name="Rectangle : coins arrondis 45">
            <a:extLst>
              <a:ext uri="{FF2B5EF4-FFF2-40B4-BE49-F238E27FC236}">
                <a16:creationId xmlns:a16="http://schemas.microsoft.com/office/drawing/2014/main" id="{C5CE2DE0-9645-418F-A791-A6782ABB2CED}"/>
              </a:ext>
            </a:extLst>
          </p:cNvPr>
          <p:cNvSpPr/>
          <p:nvPr/>
        </p:nvSpPr>
        <p:spPr>
          <a:xfrm>
            <a:off x="340780" y="4612156"/>
            <a:ext cx="2295270"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Génie civil, construction et bois</a:t>
            </a:r>
          </a:p>
        </p:txBody>
      </p:sp>
      <p:sp>
        <p:nvSpPr>
          <p:cNvPr id="47" name="Rectangle : coins arrondis 46">
            <a:extLst>
              <a:ext uri="{FF2B5EF4-FFF2-40B4-BE49-F238E27FC236}">
                <a16:creationId xmlns:a16="http://schemas.microsoft.com/office/drawing/2014/main" id="{DFBC39F3-8E35-4E0D-A758-FACAA2C37ABF}"/>
              </a:ext>
            </a:extLst>
          </p:cNvPr>
          <p:cNvSpPr/>
          <p:nvPr/>
        </p:nvSpPr>
        <p:spPr>
          <a:xfrm>
            <a:off x="340780" y="5225780"/>
            <a:ext cx="2295270" cy="533679"/>
          </a:xfrm>
          <a:prstGeom prst="roundRect">
            <a:avLst>
              <a:gd name="adj" fmla="val 3922"/>
            </a:avLst>
          </a:prstGeom>
          <a:solidFill>
            <a:schemeClr val="bg2"/>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rgbClr val="262626"/>
                </a:solidFill>
                <a:latin typeface="Marianne" panose="02000000000000000000" pitchFamily="50" charset="0"/>
              </a:rPr>
              <a:t>Matériaux souples</a:t>
            </a:r>
          </a:p>
        </p:txBody>
      </p:sp>
      <p:cxnSp>
        <p:nvCxnSpPr>
          <p:cNvPr id="49" name="Connecteur droit avec flèche 48">
            <a:extLst>
              <a:ext uri="{FF2B5EF4-FFF2-40B4-BE49-F238E27FC236}">
                <a16:creationId xmlns:a16="http://schemas.microsoft.com/office/drawing/2014/main" id="{09920BAC-2BEC-4A99-9D4E-00D93AA3FC18}"/>
              </a:ext>
            </a:extLst>
          </p:cNvPr>
          <p:cNvCxnSpPr>
            <a:cxnSpLocks/>
          </p:cNvCxnSpPr>
          <p:nvPr/>
        </p:nvCxnSpPr>
        <p:spPr>
          <a:xfrm flipV="1">
            <a:off x="2636050" y="4264134"/>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FD4CA14D-B926-4AAD-8F71-95602B24ED9E}"/>
              </a:ext>
            </a:extLst>
          </p:cNvPr>
          <p:cNvSpPr>
            <a:spLocks noChangeAspect="1"/>
          </p:cNvSpPr>
          <p:nvPr/>
        </p:nvSpPr>
        <p:spPr>
          <a:xfrm>
            <a:off x="3154631" y="2128225"/>
            <a:ext cx="2743200" cy="4271817"/>
          </a:xfrm>
          <a:prstGeom prst="rect">
            <a:avLst/>
          </a:prstGeom>
          <a:solidFill>
            <a:schemeClr val="accent4">
              <a:alpha val="42000"/>
            </a:scheme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 coins arrondis 49">
            <a:extLst>
              <a:ext uri="{FF2B5EF4-FFF2-40B4-BE49-F238E27FC236}">
                <a16:creationId xmlns:a16="http://schemas.microsoft.com/office/drawing/2014/main" id="{A6E7E785-9E14-45EE-BC33-B5B657DC150B}"/>
              </a:ext>
            </a:extLst>
          </p:cNvPr>
          <p:cNvSpPr/>
          <p:nvPr/>
        </p:nvSpPr>
        <p:spPr>
          <a:xfrm>
            <a:off x="3242985" y="2217668"/>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 Spécialités pluri-technologiques des transformations</a:t>
            </a:r>
          </a:p>
        </p:txBody>
      </p:sp>
      <p:sp>
        <p:nvSpPr>
          <p:cNvPr id="51" name="Rectangle : coins arrondis 50">
            <a:extLst>
              <a:ext uri="{FF2B5EF4-FFF2-40B4-BE49-F238E27FC236}">
                <a16:creationId xmlns:a16="http://schemas.microsoft.com/office/drawing/2014/main" id="{3E118246-F8CE-4708-B481-A8A1FFEC00EC}"/>
              </a:ext>
            </a:extLst>
          </p:cNvPr>
          <p:cNvSpPr/>
          <p:nvPr/>
        </p:nvSpPr>
        <p:spPr>
          <a:xfrm>
            <a:off x="3242985" y="2735477"/>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Agro-alimentaire, alimentation, cuisine</a:t>
            </a:r>
          </a:p>
        </p:txBody>
      </p:sp>
      <p:sp>
        <p:nvSpPr>
          <p:cNvPr id="52" name="Rectangle : coins arrondis 51">
            <a:extLst>
              <a:ext uri="{FF2B5EF4-FFF2-40B4-BE49-F238E27FC236}">
                <a16:creationId xmlns:a16="http://schemas.microsoft.com/office/drawing/2014/main" id="{FAB89E2E-C300-4B3F-92EA-BBF8243BE84D}"/>
              </a:ext>
            </a:extLst>
          </p:cNvPr>
          <p:cNvSpPr/>
          <p:nvPr/>
        </p:nvSpPr>
        <p:spPr>
          <a:xfrm>
            <a:off x="3242985" y="3253286"/>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Transformations chimiques et apparentées (y compris industrie pharmaceutique)</a:t>
            </a:r>
          </a:p>
        </p:txBody>
      </p:sp>
      <p:sp>
        <p:nvSpPr>
          <p:cNvPr id="53" name="Rectangle : coins arrondis 52">
            <a:extLst>
              <a:ext uri="{FF2B5EF4-FFF2-40B4-BE49-F238E27FC236}">
                <a16:creationId xmlns:a16="http://schemas.microsoft.com/office/drawing/2014/main" id="{1B33B7D7-F473-4875-8CF6-1E4C3AEC5FD4}"/>
              </a:ext>
            </a:extLst>
          </p:cNvPr>
          <p:cNvSpPr/>
          <p:nvPr/>
        </p:nvSpPr>
        <p:spPr>
          <a:xfrm>
            <a:off x="3242985" y="3771095"/>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 Métallurgie (y compris sidérurgie, fonderie, non ferreux...)</a:t>
            </a:r>
          </a:p>
        </p:txBody>
      </p:sp>
      <p:sp>
        <p:nvSpPr>
          <p:cNvPr id="54" name="Rectangle : coins arrondis 53">
            <a:extLst>
              <a:ext uri="{FF2B5EF4-FFF2-40B4-BE49-F238E27FC236}">
                <a16:creationId xmlns:a16="http://schemas.microsoft.com/office/drawing/2014/main" id="{770764C6-FCBB-41F6-9DA8-FADDE2F32F93}"/>
              </a:ext>
            </a:extLst>
          </p:cNvPr>
          <p:cNvSpPr/>
          <p:nvPr/>
        </p:nvSpPr>
        <p:spPr>
          <a:xfrm>
            <a:off x="3242985" y="4288904"/>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Matériaux de construction, verre, céramique </a:t>
            </a:r>
          </a:p>
        </p:txBody>
      </p:sp>
      <p:sp>
        <p:nvSpPr>
          <p:cNvPr id="55" name="Rectangle : coins arrondis 54">
            <a:extLst>
              <a:ext uri="{FF2B5EF4-FFF2-40B4-BE49-F238E27FC236}">
                <a16:creationId xmlns:a16="http://schemas.microsoft.com/office/drawing/2014/main" id="{94CF5501-3C7A-4DE6-A2A3-8561262C0843}"/>
              </a:ext>
            </a:extLst>
          </p:cNvPr>
          <p:cNvSpPr/>
          <p:nvPr/>
        </p:nvSpPr>
        <p:spPr>
          <a:xfrm>
            <a:off x="3242985" y="4806713"/>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Plasturgie, matériaux composites</a:t>
            </a:r>
          </a:p>
        </p:txBody>
      </p:sp>
      <p:sp>
        <p:nvSpPr>
          <p:cNvPr id="56" name="Rectangle : coins arrondis 55">
            <a:extLst>
              <a:ext uri="{FF2B5EF4-FFF2-40B4-BE49-F238E27FC236}">
                <a16:creationId xmlns:a16="http://schemas.microsoft.com/office/drawing/2014/main" id="{72765917-FBBB-4C36-8698-F2CE71C0961E}"/>
              </a:ext>
            </a:extLst>
          </p:cNvPr>
          <p:cNvSpPr/>
          <p:nvPr/>
        </p:nvSpPr>
        <p:spPr>
          <a:xfrm>
            <a:off x="3242985" y="5324519"/>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Papier, carton</a:t>
            </a:r>
          </a:p>
        </p:txBody>
      </p:sp>
      <p:sp>
        <p:nvSpPr>
          <p:cNvPr id="63" name="Rectangle : coins arrondis 62">
            <a:extLst>
              <a:ext uri="{FF2B5EF4-FFF2-40B4-BE49-F238E27FC236}">
                <a16:creationId xmlns:a16="http://schemas.microsoft.com/office/drawing/2014/main" id="{6BDAA386-1A84-4FCC-941C-66524EAA4D4E}"/>
              </a:ext>
            </a:extLst>
          </p:cNvPr>
          <p:cNvSpPr/>
          <p:nvPr/>
        </p:nvSpPr>
        <p:spPr>
          <a:xfrm>
            <a:off x="3262246" y="5842325"/>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Énergie, génie climatique</a:t>
            </a:r>
          </a:p>
        </p:txBody>
      </p:sp>
      <p:grpSp>
        <p:nvGrpSpPr>
          <p:cNvPr id="66" name="Groupe 65">
            <a:extLst>
              <a:ext uri="{FF2B5EF4-FFF2-40B4-BE49-F238E27FC236}">
                <a16:creationId xmlns:a16="http://schemas.microsoft.com/office/drawing/2014/main" id="{C5461AC5-B568-4954-B0D9-CC2C4DF17E94}"/>
              </a:ext>
            </a:extLst>
          </p:cNvPr>
          <p:cNvGrpSpPr>
            <a:grpSpLocks noChangeAspect="1"/>
          </p:cNvGrpSpPr>
          <p:nvPr/>
        </p:nvGrpSpPr>
        <p:grpSpPr>
          <a:xfrm>
            <a:off x="6303818" y="2188881"/>
            <a:ext cx="2356539" cy="502458"/>
            <a:chOff x="775953" y="2512517"/>
            <a:chExt cx="3528000" cy="752236"/>
          </a:xfrm>
        </p:grpSpPr>
        <p:sp>
          <p:nvSpPr>
            <p:cNvPr id="67" name="Rectangle : coins arrondis 66">
              <a:extLst>
                <a:ext uri="{FF2B5EF4-FFF2-40B4-BE49-F238E27FC236}">
                  <a16:creationId xmlns:a16="http://schemas.microsoft.com/office/drawing/2014/main" id="{C3B807FC-12D1-4A73-99D9-61FA5A7C0571}"/>
                </a:ext>
              </a:extLst>
            </p:cNvPr>
            <p:cNvSpPr/>
            <p:nvPr/>
          </p:nvSpPr>
          <p:spPr>
            <a:xfrm>
              <a:off x="775953" y="2512517"/>
              <a:ext cx="3528000" cy="752236"/>
            </a:xfrm>
            <a:prstGeom prst="roundRect">
              <a:avLst>
                <a:gd name="adj" fmla="val 3922"/>
              </a:avLst>
            </a:prstGeom>
            <a:solidFill>
              <a:srgbClr val="B8AED5"/>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FR" sz="900" b="1">
                  <a:solidFill>
                    <a:schemeClr val="tx1">
                      <a:lumMod val="85000"/>
                      <a:lumOff val="15000"/>
                    </a:schemeClr>
                  </a:solidFill>
                  <a:latin typeface="Marianne" panose="02000000000000000000" pitchFamily="50" charset="0"/>
                </a:rPr>
                <a:t>Domaines technico-professionnels des services</a:t>
              </a:r>
            </a:p>
          </p:txBody>
        </p:sp>
        <p:sp>
          <p:nvSpPr>
            <p:cNvPr id="68" name="Ellipse 67">
              <a:extLst>
                <a:ext uri="{FF2B5EF4-FFF2-40B4-BE49-F238E27FC236}">
                  <a16:creationId xmlns:a16="http://schemas.microsoft.com/office/drawing/2014/main" id="{28BC1E1A-79F0-4F06-B775-39DF7C34F1E7}"/>
                </a:ext>
              </a:extLst>
            </p:cNvPr>
            <p:cNvSpPr>
              <a:spLocks noChangeAspect="1"/>
            </p:cNvSpPr>
            <p:nvPr/>
          </p:nvSpPr>
          <p:spPr>
            <a:xfrm>
              <a:off x="924662" y="2725020"/>
              <a:ext cx="327231" cy="32723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latin typeface="Marianne" panose="02000000000000000000" pitchFamily="50" charset="0"/>
                </a:rPr>
                <a:t>3</a:t>
              </a:r>
            </a:p>
          </p:txBody>
        </p:sp>
      </p:grpSp>
      <p:sp>
        <p:nvSpPr>
          <p:cNvPr id="69" name="Rectangle : coins arrondis 68">
            <a:extLst>
              <a:ext uri="{FF2B5EF4-FFF2-40B4-BE49-F238E27FC236}">
                <a16:creationId xmlns:a16="http://schemas.microsoft.com/office/drawing/2014/main" id="{6CEBB5E3-190A-4879-A7A0-2B4391CFB7F0}"/>
              </a:ext>
            </a:extLst>
          </p:cNvPr>
          <p:cNvSpPr/>
          <p:nvPr/>
        </p:nvSpPr>
        <p:spPr>
          <a:xfrm>
            <a:off x="6334452" y="2771284"/>
            <a:ext cx="2295270"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 Spécialités plurivalentes des services</a:t>
            </a:r>
          </a:p>
        </p:txBody>
      </p:sp>
      <p:sp>
        <p:nvSpPr>
          <p:cNvPr id="70" name="Rectangle : coins arrondis 69">
            <a:extLst>
              <a:ext uri="{FF2B5EF4-FFF2-40B4-BE49-F238E27FC236}">
                <a16:creationId xmlns:a16="http://schemas.microsoft.com/office/drawing/2014/main" id="{60090561-2348-477D-9A54-A07F9F95FD10}"/>
              </a:ext>
            </a:extLst>
          </p:cNvPr>
          <p:cNvSpPr/>
          <p:nvPr/>
        </p:nvSpPr>
        <p:spPr>
          <a:xfrm>
            <a:off x="6334452" y="3384908"/>
            <a:ext cx="2295270"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Échanges et gestion</a:t>
            </a:r>
          </a:p>
        </p:txBody>
      </p:sp>
      <p:sp>
        <p:nvSpPr>
          <p:cNvPr id="71" name="Rectangle : coins arrondis 70">
            <a:extLst>
              <a:ext uri="{FF2B5EF4-FFF2-40B4-BE49-F238E27FC236}">
                <a16:creationId xmlns:a16="http://schemas.microsoft.com/office/drawing/2014/main" id="{A1CC81D2-E3AE-464F-97B5-3D0D0C6D4AAA}"/>
              </a:ext>
            </a:extLst>
          </p:cNvPr>
          <p:cNvSpPr/>
          <p:nvPr/>
        </p:nvSpPr>
        <p:spPr>
          <a:xfrm>
            <a:off x="6334452" y="3998532"/>
            <a:ext cx="2295270"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Communication et information</a:t>
            </a:r>
          </a:p>
        </p:txBody>
      </p:sp>
      <p:sp>
        <p:nvSpPr>
          <p:cNvPr id="72" name="Rectangle : coins arrondis 71">
            <a:extLst>
              <a:ext uri="{FF2B5EF4-FFF2-40B4-BE49-F238E27FC236}">
                <a16:creationId xmlns:a16="http://schemas.microsoft.com/office/drawing/2014/main" id="{F4BBF662-A41B-4D47-B120-AEB01F30D97E}"/>
              </a:ext>
            </a:extLst>
          </p:cNvPr>
          <p:cNvSpPr/>
          <p:nvPr/>
        </p:nvSpPr>
        <p:spPr>
          <a:xfrm>
            <a:off x="6334452" y="4612156"/>
            <a:ext cx="2295270"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Services aux personnes</a:t>
            </a:r>
          </a:p>
        </p:txBody>
      </p:sp>
      <p:sp>
        <p:nvSpPr>
          <p:cNvPr id="73" name="Rectangle : coins arrondis 72">
            <a:extLst>
              <a:ext uri="{FF2B5EF4-FFF2-40B4-BE49-F238E27FC236}">
                <a16:creationId xmlns:a16="http://schemas.microsoft.com/office/drawing/2014/main" id="{04ABAA61-4E0C-4E1A-BA16-6F02D8124034}"/>
              </a:ext>
            </a:extLst>
          </p:cNvPr>
          <p:cNvSpPr/>
          <p:nvPr/>
        </p:nvSpPr>
        <p:spPr>
          <a:xfrm>
            <a:off x="6334452" y="5225780"/>
            <a:ext cx="2295270" cy="533679"/>
          </a:xfrm>
          <a:prstGeom prst="roundRect">
            <a:avLst>
              <a:gd name="adj" fmla="val 3922"/>
            </a:avLst>
          </a:prstGeom>
          <a:solidFill>
            <a:srgbClr val="E1DDED"/>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lumMod val="85000"/>
                    <a:lumOff val="15000"/>
                  </a:schemeClr>
                </a:solidFill>
                <a:latin typeface="Marianne" panose="02000000000000000000" pitchFamily="50" charset="0"/>
              </a:rPr>
              <a:t>Services à la collectivité</a:t>
            </a:r>
          </a:p>
        </p:txBody>
      </p:sp>
      <p:cxnSp>
        <p:nvCxnSpPr>
          <p:cNvPr id="74" name="Connecteur droit avec flèche 73">
            <a:extLst>
              <a:ext uri="{FF2B5EF4-FFF2-40B4-BE49-F238E27FC236}">
                <a16:creationId xmlns:a16="http://schemas.microsoft.com/office/drawing/2014/main" id="{170E5945-B20C-40CD-8173-3242ECBE26F6}"/>
              </a:ext>
            </a:extLst>
          </p:cNvPr>
          <p:cNvCxnSpPr>
            <a:cxnSpLocks/>
          </p:cNvCxnSpPr>
          <p:nvPr/>
        </p:nvCxnSpPr>
        <p:spPr>
          <a:xfrm flipV="1">
            <a:off x="8627062" y="5492618"/>
            <a:ext cx="511592"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448B6D8B-ED3A-4A9B-AA41-970A3DE881CC}"/>
              </a:ext>
            </a:extLst>
          </p:cNvPr>
          <p:cNvSpPr>
            <a:spLocks noChangeAspect="1"/>
          </p:cNvSpPr>
          <p:nvPr/>
        </p:nvSpPr>
        <p:spPr>
          <a:xfrm>
            <a:off x="9138654" y="2128225"/>
            <a:ext cx="2743200" cy="3771937"/>
          </a:xfrm>
          <a:prstGeom prst="rect">
            <a:avLst/>
          </a:prstGeom>
          <a:solidFill>
            <a:srgbClr val="B8AED5">
              <a:alpha val="42000"/>
            </a:srgbClr>
          </a:solid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 coins arrondis 79">
            <a:extLst>
              <a:ext uri="{FF2B5EF4-FFF2-40B4-BE49-F238E27FC236}">
                <a16:creationId xmlns:a16="http://schemas.microsoft.com/office/drawing/2014/main" id="{DF3227DA-7908-44E0-9AB7-C3EEA3B22B4E}"/>
              </a:ext>
            </a:extLst>
          </p:cNvPr>
          <p:cNvSpPr/>
          <p:nvPr/>
        </p:nvSpPr>
        <p:spPr>
          <a:xfrm>
            <a:off x="9227008" y="2226631"/>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Spécialités plurivalentes des services à la collectivité</a:t>
            </a:r>
          </a:p>
        </p:txBody>
      </p:sp>
      <p:sp>
        <p:nvSpPr>
          <p:cNvPr id="81" name="Rectangle : coins arrondis 80">
            <a:extLst>
              <a:ext uri="{FF2B5EF4-FFF2-40B4-BE49-F238E27FC236}">
                <a16:creationId xmlns:a16="http://schemas.microsoft.com/office/drawing/2014/main" id="{96BF6E34-DA2C-4AE9-88AF-53C59FCC119D}"/>
              </a:ext>
            </a:extLst>
          </p:cNvPr>
          <p:cNvSpPr/>
          <p:nvPr/>
        </p:nvSpPr>
        <p:spPr>
          <a:xfrm>
            <a:off x="9227008" y="2744440"/>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 Aménagement du territoire, urbanisme</a:t>
            </a:r>
          </a:p>
        </p:txBody>
      </p:sp>
      <p:sp>
        <p:nvSpPr>
          <p:cNvPr id="82" name="Rectangle : coins arrondis 81">
            <a:extLst>
              <a:ext uri="{FF2B5EF4-FFF2-40B4-BE49-F238E27FC236}">
                <a16:creationId xmlns:a16="http://schemas.microsoft.com/office/drawing/2014/main" id="{5CA20F2A-D302-42D6-B6A0-A11A07FB28F5}"/>
              </a:ext>
            </a:extLst>
          </p:cNvPr>
          <p:cNvSpPr/>
          <p:nvPr/>
        </p:nvSpPr>
        <p:spPr>
          <a:xfrm>
            <a:off x="9227008" y="3262249"/>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Développement et protection du patrimoine culturel</a:t>
            </a:r>
          </a:p>
        </p:txBody>
      </p:sp>
      <p:sp>
        <p:nvSpPr>
          <p:cNvPr id="83" name="Rectangle : coins arrondis 82">
            <a:extLst>
              <a:ext uri="{FF2B5EF4-FFF2-40B4-BE49-F238E27FC236}">
                <a16:creationId xmlns:a16="http://schemas.microsoft.com/office/drawing/2014/main" id="{EDFBA22B-D8EA-42E9-9827-467E0E55FFBD}"/>
              </a:ext>
            </a:extLst>
          </p:cNvPr>
          <p:cNvSpPr/>
          <p:nvPr/>
        </p:nvSpPr>
        <p:spPr>
          <a:xfrm>
            <a:off x="9227008" y="3780058"/>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Nettoyage, assainissement, protection de l'environnement</a:t>
            </a:r>
          </a:p>
        </p:txBody>
      </p:sp>
      <p:sp>
        <p:nvSpPr>
          <p:cNvPr id="84" name="Rectangle : coins arrondis 83">
            <a:extLst>
              <a:ext uri="{FF2B5EF4-FFF2-40B4-BE49-F238E27FC236}">
                <a16:creationId xmlns:a16="http://schemas.microsoft.com/office/drawing/2014/main" id="{14C3D56B-45F1-4AB7-BFC9-1915764ED5EE}"/>
              </a:ext>
            </a:extLst>
          </p:cNvPr>
          <p:cNvSpPr/>
          <p:nvPr/>
        </p:nvSpPr>
        <p:spPr>
          <a:xfrm>
            <a:off x="9227008" y="4297867"/>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 Sécurité des biens et des personnes, police, surveillance</a:t>
            </a:r>
          </a:p>
        </p:txBody>
      </p:sp>
      <p:sp>
        <p:nvSpPr>
          <p:cNvPr id="85" name="Rectangle : coins arrondis 84">
            <a:extLst>
              <a:ext uri="{FF2B5EF4-FFF2-40B4-BE49-F238E27FC236}">
                <a16:creationId xmlns:a16="http://schemas.microsoft.com/office/drawing/2014/main" id="{4345619F-F7EA-47F3-BDDB-C3CB1E47B14A}"/>
              </a:ext>
            </a:extLst>
          </p:cNvPr>
          <p:cNvSpPr/>
          <p:nvPr/>
        </p:nvSpPr>
        <p:spPr>
          <a:xfrm>
            <a:off x="9227008" y="4815676"/>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Application des droits et statuts des personnes</a:t>
            </a:r>
          </a:p>
        </p:txBody>
      </p:sp>
      <p:sp>
        <p:nvSpPr>
          <p:cNvPr id="86" name="Rectangle : coins arrondis 85">
            <a:extLst>
              <a:ext uri="{FF2B5EF4-FFF2-40B4-BE49-F238E27FC236}">
                <a16:creationId xmlns:a16="http://schemas.microsoft.com/office/drawing/2014/main" id="{3A462188-0E3F-4C48-9FC6-A32A4EBB4B52}"/>
              </a:ext>
            </a:extLst>
          </p:cNvPr>
          <p:cNvSpPr/>
          <p:nvPr/>
        </p:nvSpPr>
        <p:spPr>
          <a:xfrm>
            <a:off x="9227008" y="5333482"/>
            <a:ext cx="2566492" cy="468274"/>
          </a:xfrm>
          <a:prstGeom prst="roundRect">
            <a:avLst>
              <a:gd name="adj" fmla="val 3922"/>
            </a:avLst>
          </a:prstGeom>
          <a:solidFill>
            <a:schemeClr val="tx1">
              <a:lumMod val="75000"/>
              <a:lumOff val="25000"/>
            </a:schemeClr>
          </a:solidFill>
          <a:ln>
            <a:solidFill>
              <a:srgbClr val="49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bg1"/>
                </a:solidFill>
                <a:latin typeface="Marianne" panose="02000000000000000000" pitchFamily="50" charset="0"/>
              </a:rPr>
              <a:t> Spécialités militaires</a:t>
            </a:r>
          </a:p>
        </p:txBody>
      </p:sp>
      <p:cxnSp>
        <p:nvCxnSpPr>
          <p:cNvPr id="17" name="Connecteur droit 16">
            <a:extLst>
              <a:ext uri="{FF2B5EF4-FFF2-40B4-BE49-F238E27FC236}">
                <a16:creationId xmlns:a16="http://schemas.microsoft.com/office/drawing/2014/main" id="{EE0FC19D-11B6-43A5-8603-2A36115BD2AE}"/>
              </a:ext>
            </a:extLst>
          </p:cNvPr>
          <p:cNvCxnSpPr>
            <a:cxnSpLocks/>
          </p:cNvCxnSpPr>
          <p:nvPr/>
        </p:nvCxnSpPr>
        <p:spPr>
          <a:xfrm>
            <a:off x="6100825" y="1852133"/>
            <a:ext cx="0" cy="4824000"/>
          </a:xfrm>
          <a:prstGeom prst="line">
            <a:avLst/>
          </a:prstGeom>
          <a:ln w="19050">
            <a:solidFill>
              <a:schemeClr val="tx1">
                <a:lumMod val="85000"/>
                <a:lumOff val="1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E402780E-E6FC-4B40-8207-98E8185D2E47}"/>
              </a:ext>
            </a:extLst>
          </p:cNvPr>
          <p:cNvSpPr txBox="1"/>
          <p:nvPr/>
        </p:nvSpPr>
        <p:spPr>
          <a:xfrm>
            <a:off x="335359" y="629885"/>
            <a:ext cx="11738271"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494F57"/>
                </a:solidFill>
                <a:effectLst/>
                <a:uLnTx/>
                <a:uFillTx/>
                <a:latin typeface="Marianne"/>
                <a:ea typeface="+mn-ea"/>
                <a:cs typeface="+mn-cs"/>
              </a:rPr>
              <a:t>Présentation de la nomenclature des spécialités de formation (NSF)  (2/2) </a:t>
            </a:r>
          </a:p>
        </p:txBody>
      </p:sp>
    </p:spTree>
    <p:extLst>
      <p:ext uri="{BB962C8B-B14F-4D97-AF65-F5344CB8AC3E}">
        <p14:creationId xmlns:p14="http://schemas.microsoft.com/office/powerpoint/2010/main" val="6379009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me_présentation_ATIGIP_SPAE-insertion&amp;formation.pptx" id="{6ECF7B6C-4073-42E3-8FAD-A37F1AD8473B}" vid="{2A6F3C93-AA25-406D-8B80-94B499FC2AFF}"/>
    </a:ext>
  </a:extLst>
</a:theme>
</file>

<file path=ppt/theme/theme2.xml><?xml version="1.0" encoding="utf-8"?>
<a:theme xmlns:a="http://schemas.openxmlformats.org/drawingml/2006/main" name="MINISTÈRIEL">
  <a:themeElements>
    <a:clrScheme name="Atigip">
      <a:dk1>
        <a:sysClr val="windowText" lastClr="000000"/>
      </a:dk1>
      <a:lt1>
        <a:sysClr val="window" lastClr="FFFFFF"/>
      </a:lt1>
      <a:dk2>
        <a:srgbClr val="7CA180"/>
      </a:dk2>
      <a:lt2>
        <a:srgbClr val="494F57"/>
      </a:lt2>
      <a:accent1>
        <a:srgbClr val="D7D2D1"/>
      </a:accent1>
      <a:accent2>
        <a:srgbClr val="FCB72D"/>
      </a:accent2>
      <a:accent3>
        <a:srgbClr val="FFE4B9"/>
      </a:accent3>
      <a:accent4>
        <a:srgbClr val="D1DBCC"/>
      </a:accent4>
      <a:accent5>
        <a:srgbClr val="AB879C"/>
      </a:accent5>
      <a:accent6>
        <a:srgbClr val="574098"/>
      </a:accent6>
      <a:hlink>
        <a:srgbClr val="5A3E4E"/>
      </a:hlink>
      <a:folHlink>
        <a:srgbClr val="816EB3"/>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INISTÈRIEL">
  <a:themeElements>
    <a:clrScheme name="Agence">
      <a:dk1>
        <a:srgbClr val="4C4F56"/>
      </a:dk1>
      <a:lt1>
        <a:srgbClr val="FFFFFF"/>
      </a:lt1>
      <a:dk2>
        <a:srgbClr val="7CA180"/>
      </a:dk2>
      <a:lt2>
        <a:srgbClr val="FCB72D"/>
      </a:lt2>
      <a:accent1>
        <a:srgbClr val="574098"/>
      </a:accent1>
      <a:accent2>
        <a:srgbClr val="AB879C"/>
      </a:accent2>
      <a:accent3>
        <a:srgbClr val="D7D2D1"/>
      </a:accent3>
      <a:accent4>
        <a:srgbClr val="EA5433"/>
      </a:accent4>
      <a:accent5>
        <a:srgbClr val="8C2237"/>
      </a:accent5>
      <a:accent6>
        <a:srgbClr val="49311F"/>
      </a:accent6>
      <a:hlink>
        <a:srgbClr val="000000"/>
      </a:hlink>
      <a:folHlink>
        <a:srgbClr val="000000"/>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INISTÈRIEL">
  <a:themeElements>
    <a:clrScheme name="Agence">
      <a:dk1>
        <a:srgbClr val="4C4F56"/>
      </a:dk1>
      <a:lt1>
        <a:srgbClr val="FFFFFF"/>
      </a:lt1>
      <a:dk2>
        <a:srgbClr val="7CA180"/>
      </a:dk2>
      <a:lt2>
        <a:srgbClr val="FCB72D"/>
      </a:lt2>
      <a:accent1>
        <a:srgbClr val="574098"/>
      </a:accent1>
      <a:accent2>
        <a:srgbClr val="AB879C"/>
      </a:accent2>
      <a:accent3>
        <a:srgbClr val="D7D2D1"/>
      </a:accent3>
      <a:accent4>
        <a:srgbClr val="EA5433"/>
      </a:accent4>
      <a:accent5>
        <a:srgbClr val="8C2237"/>
      </a:accent5>
      <a:accent6>
        <a:srgbClr val="49311F"/>
      </a:accent6>
      <a:hlink>
        <a:srgbClr val="000000"/>
      </a:hlink>
      <a:folHlink>
        <a:srgbClr val="000000"/>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INISTÈRIEL">
  <a:themeElements>
    <a:clrScheme name="Atigip">
      <a:dk1>
        <a:sysClr val="windowText" lastClr="000000"/>
      </a:dk1>
      <a:lt1>
        <a:sysClr val="window" lastClr="FFFFFF"/>
      </a:lt1>
      <a:dk2>
        <a:srgbClr val="7CA180"/>
      </a:dk2>
      <a:lt2>
        <a:srgbClr val="494F57"/>
      </a:lt2>
      <a:accent1>
        <a:srgbClr val="D7D2D1"/>
      </a:accent1>
      <a:accent2>
        <a:srgbClr val="FCB72D"/>
      </a:accent2>
      <a:accent3>
        <a:srgbClr val="FFE4B9"/>
      </a:accent3>
      <a:accent4>
        <a:srgbClr val="D1DBCC"/>
      </a:accent4>
      <a:accent5>
        <a:srgbClr val="AB879C"/>
      </a:accent5>
      <a:accent6>
        <a:srgbClr val="574098"/>
      </a:accent6>
      <a:hlink>
        <a:srgbClr val="5A3E4E"/>
      </a:hlink>
      <a:folHlink>
        <a:srgbClr val="816EB3"/>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C55A7655BA394FA74F855F16E4F52A" ma:contentTypeVersion="11" ma:contentTypeDescription="Create a new document." ma:contentTypeScope="" ma:versionID="9ad3954ee60885ad1abaa76bd95361d5">
  <xsd:schema xmlns:xsd="http://www.w3.org/2001/XMLSchema" xmlns:xs="http://www.w3.org/2001/XMLSchema" xmlns:p="http://schemas.microsoft.com/office/2006/metadata/properties" xmlns:ns2="c898f8c0-e0a6-4606-9e2a-df74b05faebe" xmlns:ns3="cedf5416-db56-4309-bc66-0f54b66dee21" targetNamespace="http://schemas.microsoft.com/office/2006/metadata/properties" ma:root="true" ma:fieldsID="9593474729adbea5d9d80e27ea5ded77" ns2:_="" ns3:_="">
    <xsd:import namespace="c898f8c0-e0a6-4606-9e2a-df74b05faebe"/>
    <xsd:import namespace="cedf5416-db56-4309-bc66-0f54b66dee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98f8c0-e0a6-4606-9e2a-df74b05fae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df5416-db56-4309-bc66-0f54b66dee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B7A58B-2136-4978-BD8A-FFE98D3B20D4}">
  <ds:schemaRefs>
    <ds:schemaRef ds:uri="c898f8c0-e0a6-4606-9e2a-df74b05faebe"/>
    <ds:schemaRef ds:uri="http://purl.org/dc/elements/1.1/"/>
    <ds:schemaRef ds:uri="http://purl.org/dc/terms/"/>
    <ds:schemaRef ds:uri="cedf5416-db56-4309-bc66-0f54b66dee21"/>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54DF3BA-DC83-4D77-BEE5-2AAFD1F804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98f8c0-e0a6-4606-9e2a-df74b05faebe"/>
    <ds:schemaRef ds:uri="cedf5416-db56-4309-bc66-0f54b66de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73824E-7699-4D8F-B814-C20B6426A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trame_présentation_ATIGIP_SPAE-insertion&amp;formation</Template>
  <TotalTime>0</TotalTime>
  <Words>13688</Words>
  <Application>Microsoft Office PowerPoint</Application>
  <PresentationFormat>Grand écran</PresentationFormat>
  <Paragraphs>1704</Paragraphs>
  <Slides>95</Slides>
  <Notes>46</Notes>
  <HiddenSlides>0</HiddenSlides>
  <MMClips>0</MMClips>
  <ScaleCrop>false</ScaleCrop>
  <HeadingPairs>
    <vt:vector size="6" baseType="variant">
      <vt:variant>
        <vt:lpstr>Polices utilisées</vt:lpstr>
      </vt:variant>
      <vt:variant>
        <vt:i4>11</vt:i4>
      </vt:variant>
      <vt:variant>
        <vt:lpstr>Thème</vt:lpstr>
      </vt:variant>
      <vt:variant>
        <vt:i4>5</vt:i4>
      </vt:variant>
      <vt:variant>
        <vt:lpstr>Titres des diapositives</vt:lpstr>
      </vt:variant>
      <vt:variant>
        <vt:i4>95</vt:i4>
      </vt:variant>
    </vt:vector>
  </HeadingPairs>
  <TitlesOfParts>
    <vt:vector size="111" baseType="lpstr">
      <vt:lpstr>Arial</vt:lpstr>
      <vt:lpstr>Calibri</vt:lpstr>
      <vt:lpstr>Calibri Light</vt:lpstr>
      <vt:lpstr>Courier New</vt:lpstr>
      <vt:lpstr>Marianne</vt:lpstr>
      <vt:lpstr>Marianne ExtraBold</vt:lpstr>
      <vt:lpstr>Marianne Light</vt:lpstr>
      <vt:lpstr>Marianne Medium</vt:lpstr>
      <vt:lpstr>Raleway</vt:lpstr>
      <vt:lpstr>Times New Roman</vt:lpstr>
      <vt:lpstr>Wingdings</vt:lpstr>
      <vt:lpstr>Thème Office</vt:lpstr>
      <vt:lpstr>MINISTÈRIEL</vt:lpstr>
      <vt:lpstr>1_MINISTÈRIEL</vt:lpstr>
      <vt:lpstr>2_MINISTÈRIEL</vt:lpstr>
      <vt:lpstr>3_MINISTÈRIEL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Gregoire Giret</dc:creator>
  <cp:lastModifiedBy>Faure, Maxime</cp:lastModifiedBy>
  <cp:revision>5</cp:revision>
  <cp:lastPrinted>2022-01-24T07:28:34Z</cp:lastPrinted>
  <dcterms:created xsi:type="dcterms:W3CDTF">2021-08-26T11:59:58Z</dcterms:created>
  <dcterms:modified xsi:type="dcterms:W3CDTF">2022-03-07T17:31:19Z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0x010100AFC55A7655BA394FA74F855F16E4F52A</vt:lpwstr>
  </property>
</Properties>
</file>